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4"/>
  </p:notesMasterIdLst>
  <p:handoutMasterIdLst>
    <p:handoutMasterId r:id="rId55"/>
  </p:handoutMasterIdLst>
  <p:sldIdLst>
    <p:sldId id="267" r:id="rId3"/>
    <p:sldId id="284" r:id="rId4"/>
    <p:sldId id="285" r:id="rId5"/>
    <p:sldId id="268" r:id="rId6"/>
    <p:sldId id="289" r:id="rId7"/>
    <p:sldId id="288" r:id="rId8"/>
    <p:sldId id="290" r:id="rId9"/>
    <p:sldId id="291" r:id="rId10"/>
    <p:sldId id="292" r:id="rId11"/>
    <p:sldId id="293" r:id="rId12"/>
    <p:sldId id="294" r:id="rId13"/>
    <p:sldId id="295" r:id="rId14"/>
    <p:sldId id="283" r:id="rId15"/>
    <p:sldId id="296" r:id="rId16"/>
    <p:sldId id="297" r:id="rId17"/>
    <p:sldId id="298" r:id="rId18"/>
    <p:sldId id="299" r:id="rId19"/>
    <p:sldId id="300" r:id="rId20"/>
    <p:sldId id="301" r:id="rId21"/>
    <p:sldId id="278" r:id="rId22"/>
    <p:sldId id="302" r:id="rId23"/>
    <p:sldId id="303" r:id="rId24"/>
    <p:sldId id="304" r:id="rId25"/>
    <p:sldId id="305" r:id="rId26"/>
    <p:sldId id="306" r:id="rId27"/>
    <p:sldId id="279" r:id="rId28"/>
    <p:sldId id="307" r:id="rId29"/>
    <p:sldId id="308" r:id="rId30"/>
    <p:sldId id="309" r:id="rId31"/>
    <p:sldId id="310" r:id="rId32"/>
    <p:sldId id="311" r:id="rId33"/>
    <p:sldId id="312" r:id="rId34"/>
    <p:sldId id="313" r:id="rId35"/>
    <p:sldId id="280" r:id="rId36"/>
    <p:sldId id="314" r:id="rId37"/>
    <p:sldId id="315" r:id="rId38"/>
    <p:sldId id="316" r:id="rId39"/>
    <p:sldId id="317" r:id="rId40"/>
    <p:sldId id="318" r:id="rId41"/>
    <p:sldId id="319" r:id="rId42"/>
    <p:sldId id="320" r:id="rId43"/>
    <p:sldId id="281" r:id="rId44"/>
    <p:sldId id="321" r:id="rId45"/>
    <p:sldId id="322" r:id="rId46"/>
    <p:sldId id="323" r:id="rId47"/>
    <p:sldId id="324" r:id="rId48"/>
    <p:sldId id="282" r:id="rId49"/>
    <p:sldId id="328" r:id="rId50"/>
    <p:sldId id="325" r:id="rId51"/>
    <p:sldId id="326" r:id="rId52"/>
    <p:sldId id="32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432" y="9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80562-E361-4901-81A9-DC99371C70DE}" type="datetime1">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E088F-5C71-4C3B-A46F-E5E332BBC3D1}" type="datetime1">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79E80-105D-4CD8-AF07-4CEB9B9063CC}" type="datetime1">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EA110-C81D-4C5F-84B3-B5F5E7416EB9}" type="datetime1">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EC5ED-4C80-4726-926C-338D85485045}" type="datetime1">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647976-C764-44D0-930D-1AC5846C8450}" type="datetime1">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1/3/2017</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2 Corinthians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 y="3345021"/>
            <a:ext cx="10940143" cy="1371600"/>
          </a:xfrm>
        </p:spPr>
        <p:txBody>
          <a:bodyPr>
            <a:normAutofit/>
          </a:bodyPr>
          <a:lstStyle/>
          <a:p>
            <a:r>
              <a:rPr lang="en-US" sz="3200" dirty="0" smtClean="0"/>
              <a:t>Study 1</a:t>
            </a:r>
          </a:p>
          <a:p>
            <a:r>
              <a:rPr lang="en-US" sz="3200" dirty="0" smtClean="0">
                <a:solidFill>
                  <a:schemeClr val="tx1"/>
                </a:solidFill>
              </a:rPr>
              <a:t>‘Our consolation </a:t>
            </a:r>
            <a:r>
              <a:rPr lang="en-US" sz="3200" dirty="0" err="1" smtClean="0">
                <a:solidFill>
                  <a:schemeClr val="tx1"/>
                </a:solidFill>
              </a:rPr>
              <a:t>aboundeth</a:t>
            </a:r>
            <a:r>
              <a:rPr lang="en-US" sz="3200" dirty="0" smtClean="0">
                <a:solidFill>
                  <a:schemeClr val="tx1"/>
                </a:solidFill>
              </a:rPr>
              <a:t> by Christ’ </a:t>
            </a:r>
            <a:r>
              <a:rPr lang="en-US" sz="3200" dirty="0" smtClean="0"/>
              <a:t>Chapters 1 &amp; 2</a:t>
            </a:r>
            <a:endParaRPr lang="en-US" sz="3200" dirty="0"/>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257" y="3755570"/>
            <a:ext cx="6313714" cy="1698173"/>
          </a:xfrm>
        </p:spPr>
        <p:txBody>
          <a:bodyPr>
            <a:normAutofit/>
          </a:bodyPr>
          <a:lstStyle/>
          <a:p>
            <a:r>
              <a:rPr lang="en-AU" sz="4400" dirty="0" smtClean="0"/>
              <a:t>To throw beyond</a:t>
            </a:r>
          </a:p>
          <a:p>
            <a:r>
              <a:rPr lang="en-AU" sz="4400" dirty="0" smtClean="0"/>
              <a:t>Answered in </a:t>
            </a:r>
            <a:r>
              <a:rPr lang="en-AU" sz="4400" dirty="0" smtClean="0">
                <a:solidFill>
                  <a:srgbClr val="FFFF00"/>
                </a:solidFill>
              </a:rPr>
              <a:t>4:17, 12:7</a:t>
            </a:r>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1621971" y="2024743"/>
            <a:ext cx="10178143"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Above strength</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8091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2917" y="4136571"/>
            <a:ext cx="2699654" cy="2046515"/>
          </a:xfrm>
        </p:spPr>
        <p:txBody>
          <a:bodyPr>
            <a:normAutofit fontScale="92500" lnSpcReduction="20000"/>
          </a:bodyPr>
          <a:lstStyle/>
          <a:p>
            <a:r>
              <a:rPr lang="en-AU" sz="4400" dirty="0" smtClean="0"/>
              <a:t>In God</a:t>
            </a:r>
          </a:p>
          <a:p>
            <a:r>
              <a:rPr lang="en-AU" sz="4400" dirty="0" smtClean="0"/>
              <a:t>Of God</a:t>
            </a:r>
          </a:p>
          <a:p>
            <a:r>
              <a:rPr lang="en-AU" sz="4400" dirty="0"/>
              <a:t>Of them</a:t>
            </a:r>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3043787" y="2057400"/>
            <a:ext cx="7217229"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Rejoicing</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18925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7629" y="4136571"/>
            <a:ext cx="4517571" cy="1698173"/>
          </a:xfrm>
        </p:spPr>
        <p:txBody>
          <a:bodyPr>
            <a:normAutofit fontScale="92500"/>
          </a:bodyPr>
          <a:lstStyle/>
          <a:p>
            <a:r>
              <a:rPr lang="en-AU" sz="4400" dirty="0" smtClean="0"/>
              <a:t>Singleness</a:t>
            </a:r>
          </a:p>
          <a:p>
            <a:r>
              <a:rPr lang="en-AU" sz="4400" dirty="0" smtClean="0"/>
              <a:t>No dissimulation</a:t>
            </a:r>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1621971" y="2024743"/>
            <a:ext cx="10178143"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Simplicity</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38681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3" y="601791"/>
            <a:ext cx="10580915" cy="1069940"/>
          </a:xfrm>
        </p:spPr>
        <p:txBody>
          <a:bodyPr>
            <a:noAutofit/>
          </a:bodyPr>
          <a:lstStyle/>
          <a:p>
            <a:r>
              <a:rPr lang="en-US" sz="4000" dirty="0" smtClean="0"/>
              <a:t>Chapter 2 </a:t>
            </a:r>
            <a:br>
              <a:rPr lang="en-US" sz="4000" dirty="0" smtClean="0"/>
            </a:br>
            <a:r>
              <a:rPr lang="en-US" sz="4000" dirty="0" smtClean="0"/>
              <a:t>He explains why he couldn’t come to them</a:t>
            </a:r>
            <a:endParaRPr lang="en-US" sz="4000" dirty="0"/>
          </a:p>
        </p:txBody>
      </p:sp>
      <p:sp>
        <p:nvSpPr>
          <p:cNvPr id="3" name="Content Placeholder 2"/>
          <p:cNvSpPr>
            <a:spLocks noGrp="1"/>
          </p:cNvSpPr>
          <p:nvPr>
            <p:ph idx="1"/>
          </p:nvPr>
        </p:nvSpPr>
        <p:spPr>
          <a:xfrm>
            <a:off x="1295400" y="2122713"/>
            <a:ext cx="9601200" cy="4348163"/>
          </a:xfrm>
        </p:spPr>
        <p:txBody>
          <a:bodyPr>
            <a:normAutofit/>
          </a:bodyPr>
          <a:lstStyle/>
          <a:p>
            <a:r>
              <a:rPr lang="en-US" sz="3200" dirty="0">
                <a:solidFill>
                  <a:srgbClr val="FFFF00"/>
                </a:solidFill>
              </a:rPr>
              <a:t>v</a:t>
            </a:r>
            <a:r>
              <a:rPr lang="en-US" sz="3200" dirty="0" smtClean="0">
                <a:solidFill>
                  <a:srgbClr val="FFFF00"/>
                </a:solidFill>
              </a:rPr>
              <a:t>v1,2</a:t>
            </a:r>
            <a:r>
              <a:rPr lang="en-US" sz="3200" dirty="0" smtClean="0"/>
              <a:t> He didn’t want ANOTHER bad reception!</a:t>
            </a:r>
          </a:p>
          <a:p>
            <a:r>
              <a:rPr lang="en-US" sz="3200" dirty="0">
                <a:solidFill>
                  <a:srgbClr val="FFFF00"/>
                </a:solidFill>
              </a:rPr>
              <a:t>v</a:t>
            </a:r>
            <a:r>
              <a:rPr lang="en-US" sz="3200" dirty="0" smtClean="0">
                <a:solidFill>
                  <a:srgbClr val="FFFF00"/>
                </a:solidFill>
              </a:rPr>
              <a:t>9</a:t>
            </a:r>
            <a:r>
              <a:rPr lang="en-US" sz="3200" dirty="0" smtClean="0"/>
              <a:t> He wanted to hear of their repentance and acceptance of his rebuke</a:t>
            </a:r>
          </a:p>
          <a:p>
            <a:r>
              <a:rPr lang="en-US" sz="3200" dirty="0">
                <a:solidFill>
                  <a:srgbClr val="FFFF00"/>
                </a:solidFill>
              </a:rPr>
              <a:t>v</a:t>
            </a:r>
            <a:r>
              <a:rPr lang="en-US" sz="3200" dirty="0" smtClean="0">
                <a:solidFill>
                  <a:srgbClr val="FFFF00"/>
                </a:solidFill>
              </a:rPr>
              <a:t>12</a:t>
            </a:r>
            <a:r>
              <a:rPr lang="en-US" sz="3200" dirty="0" smtClean="0"/>
              <a:t> His preaching was successful</a:t>
            </a:r>
            <a:endParaRPr lang="en-US" sz="3200" dirty="0"/>
          </a:p>
        </p:txBody>
      </p:sp>
    </p:spTree>
    <p:extLst>
      <p:ext uri="{BB962C8B-B14F-4D97-AF65-F5344CB8AC3E}">
        <p14:creationId xmlns:p14="http://schemas.microsoft.com/office/powerpoint/2010/main" val="152372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0943" y="4136571"/>
            <a:ext cx="5214257" cy="1698173"/>
          </a:xfrm>
        </p:spPr>
        <p:txBody>
          <a:bodyPr>
            <a:normAutofit fontScale="92500"/>
          </a:bodyPr>
          <a:lstStyle/>
          <a:p>
            <a:r>
              <a:rPr lang="en-AU" sz="4400" dirty="0" smtClean="0"/>
              <a:t>Implies mutual pain</a:t>
            </a:r>
          </a:p>
          <a:p>
            <a:r>
              <a:rPr lang="en-AU" sz="4400" dirty="0" smtClean="0">
                <a:solidFill>
                  <a:srgbClr val="FFFF00"/>
                </a:solidFill>
              </a:rPr>
              <a:t>2:3,7; 7:10 </a:t>
            </a:r>
            <a:r>
              <a:rPr lang="en-AU" sz="4400" dirty="0" smtClean="0"/>
              <a:t>&amp; </a:t>
            </a:r>
            <a:r>
              <a:rPr lang="en-AU" sz="4400" dirty="0" smtClean="0">
                <a:solidFill>
                  <a:srgbClr val="FFFF00"/>
                </a:solidFill>
              </a:rPr>
              <a:t>9:7</a:t>
            </a:r>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3211286" y="2024743"/>
            <a:ext cx="6934200"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Heaviness</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1950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3" y="601791"/>
            <a:ext cx="10580915" cy="1069940"/>
          </a:xfrm>
        </p:spPr>
        <p:txBody>
          <a:bodyPr>
            <a:noAutofit/>
          </a:bodyPr>
          <a:lstStyle/>
          <a:p>
            <a:r>
              <a:rPr lang="en-US" sz="4000" dirty="0" smtClean="0">
                <a:solidFill>
                  <a:srgbClr val="FFFF00"/>
                </a:solidFill>
              </a:rPr>
              <a:t>2:2,3</a:t>
            </a:r>
            <a:r>
              <a:rPr lang="en-US" sz="4000" dirty="0" smtClean="0"/>
              <a:t>  The purpose of the letter</a:t>
            </a:r>
            <a:endParaRPr lang="en-US" sz="4000" dirty="0"/>
          </a:p>
        </p:txBody>
      </p:sp>
      <p:sp>
        <p:nvSpPr>
          <p:cNvPr id="3" name="Content Placeholder 2"/>
          <p:cNvSpPr>
            <a:spLocks noGrp="1"/>
          </p:cNvSpPr>
          <p:nvPr>
            <p:ph idx="1"/>
          </p:nvPr>
        </p:nvSpPr>
        <p:spPr>
          <a:xfrm>
            <a:off x="1295399" y="2122713"/>
            <a:ext cx="8523515" cy="4348163"/>
          </a:xfrm>
        </p:spPr>
        <p:txBody>
          <a:bodyPr>
            <a:normAutofit/>
          </a:bodyPr>
          <a:lstStyle/>
          <a:p>
            <a:pPr marL="0" indent="0">
              <a:buNone/>
            </a:pPr>
            <a:r>
              <a:rPr lang="en-US" sz="3200" dirty="0" smtClean="0">
                <a:solidFill>
                  <a:schemeClr val="accent1">
                    <a:lumMod val="40000"/>
                    <a:lumOff val="60000"/>
                  </a:schemeClr>
                </a:solidFill>
              </a:rPr>
              <a:t>Paul sought a positive response and outcome… HOW?</a:t>
            </a:r>
          </a:p>
          <a:p>
            <a:r>
              <a:rPr lang="en-US" sz="3200" dirty="0" smtClean="0"/>
              <a:t>Wrong doer(s) repent</a:t>
            </a:r>
          </a:p>
          <a:p>
            <a:r>
              <a:rPr lang="en-US" sz="3200" dirty="0" smtClean="0"/>
              <a:t>Ecclesia understood the need for this process</a:t>
            </a:r>
          </a:p>
          <a:p>
            <a:r>
              <a:rPr lang="en-US" sz="3200" dirty="0" smtClean="0"/>
              <a:t>The individuals/ecclesia agree with Paul</a:t>
            </a:r>
            <a:endParaRPr lang="en-US" sz="3200" dirty="0"/>
          </a:p>
        </p:txBody>
      </p:sp>
    </p:spTree>
    <p:extLst>
      <p:ext uri="{BB962C8B-B14F-4D97-AF65-F5344CB8AC3E}">
        <p14:creationId xmlns:p14="http://schemas.microsoft.com/office/powerpoint/2010/main" val="180439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0943" y="4136571"/>
            <a:ext cx="5214257" cy="1698173"/>
          </a:xfrm>
        </p:spPr>
        <p:txBody>
          <a:bodyPr>
            <a:normAutofit/>
          </a:bodyPr>
          <a:lstStyle/>
          <a:p>
            <a:r>
              <a:rPr lang="en-AU" sz="4400" dirty="0" smtClean="0"/>
              <a:t>Non beneficial</a:t>
            </a:r>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968829" y="2024743"/>
            <a:ext cx="10776857" cy="1446550"/>
          </a:xfrm>
          <a:prstGeom prst="rect">
            <a:avLst/>
          </a:prstGeom>
          <a:noFill/>
          <a:ln>
            <a:solidFill>
              <a:schemeClr val="accent1"/>
            </a:solidFill>
          </a:ln>
        </p:spPr>
        <p:txBody>
          <a:bodyPr wrap="square" lIns="91440" tIns="45720" rIns="91440" bIns="45720">
            <a:spAutoFit/>
          </a:bodyPr>
          <a:lstStyle/>
          <a:p>
            <a:pPr algn="ctr"/>
            <a:r>
              <a:rPr lang="en-US" sz="88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Overmuch sorrow</a:t>
            </a:r>
            <a:endPar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5421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0943" y="4136571"/>
            <a:ext cx="5214257" cy="1698173"/>
          </a:xfrm>
        </p:spPr>
        <p:txBody>
          <a:bodyPr>
            <a:normAutofit/>
          </a:bodyPr>
          <a:lstStyle/>
          <a:p>
            <a:r>
              <a:rPr lang="en-AU" sz="4400" dirty="0" smtClean="0"/>
              <a:t>A test passed!</a:t>
            </a:r>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3755570" y="2024743"/>
            <a:ext cx="4963887" cy="1569660"/>
          </a:xfrm>
          <a:prstGeom prst="rect">
            <a:avLst/>
          </a:prstGeom>
          <a:noFill/>
          <a:ln>
            <a:solidFill>
              <a:schemeClr val="accent1"/>
            </a:solidFill>
          </a:ln>
        </p:spPr>
        <p:txBody>
          <a:bodyPr wrap="square" lIns="91440" tIns="45720" rIns="91440" bIns="45720">
            <a:spAutoFit/>
          </a:bodyPr>
          <a:lstStyle/>
          <a:p>
            <a:pPr algn="ctr"/>
            <a:r>
              <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t>
            </a: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roof</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8327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8429" y="4136571"/>
            <a:ext cx="6183085" cy="1698173"/>
          </a:xfrm>
        </p:spPr>
        <p:txBody>
          <a:bodyPr>
            <a:normAutofit fontScale="77500" lnSpcReduction="20000"/>
          </a:bodyPr>
          <a:lstStyle/>
          <a:p>
            <a:r>
              <a:rPr lang="en-AU" sz="4400" dirty="0" smtClean="0"/>
              <a:t>‘Face’ of Christ</a:t>
            </a:r>
          </a:p>
          <a:p>
            <a:r>
              <a:rPr lang="en-AU" sz="4400" dirty="0" smtClean="0"/>
              <a:t>Jesus – perfect advocate!</a:t>
            </a:r>
          </a:p>
          <a:p>
            <a:r>
              <a:rPr lang="en-AU" sz="4400" dirty="0" smtClean="0"/>
              <a:t>Jesus – perfect judge!</a:t>
            </a:r>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3200400" y="2024743"/>
            <a:ext cx="5617029" cy="1569660"/>
          </a:xfrm>
          <a:prstGeom prst="rect">
            <a:avLst/>
          </a:prstGeom>
          <a:noFill/>
          <a:ln>
            <a:solidFill>
              <a:schemeClr val="accent1"/>
            </a:solidFill>
          </a:ln>
        </p:spPr>
        <p:txBody>
          <a:bodyPr wrap="square" lIns="91440" tIns="45720" rIns="91440" bIns="45720">
            <a:spAutoFit/>
          </a:bodyPr>
          <a:lstStyle/>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Person</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59690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solidFill>
                  <a:srgbClr val="FFFF00"/>
                </a:solidFill>
              </a:rPr>
              <a:t>2:14-17</a:t>
            </a:r>
            <a:r>
              <a:rPr lang="en-AU" sz="4000" dirty="0" smtClean="0"/>
              <a:t> God’s grace – positive outcomes</a:t>
            </a:r>
            <a:endParaRPr lang="en-AU" sz="4000" dirty="0"/>
          </a:p>
        </p:txBody>
      </p:sp>
      <p:sp>
        <p:nvSpPr>
          <p:cNvPr id="3" name="Content Placeholder 2"/>
          <p:cNvSpPr>
            <a:spLocks noGrp="1"/>
          </p:cNvSpPr>
          <p:nvPr>
            <p:ph idx="1"/>
          </p:nvPr>
        </p:nvSpPr>
        <p:spPr/>
        <p:txBody>
          <a:bodyPr>
            <a:normAutofit/>
          </a:bodyPr>
          <a:lstStyle/>
          <a:p>
            <a:r>
              <a:rPr lang="en-AU" sz="3200" dirty="0" smtClean="0"/>
              <a:t>Preaching in Troas continued with great success</a:t>
            </a:r>
          </a:p>
          <a:p>
            <a:r>
              <a:rPr lang="en-AU" sz="3200" dirty="0" smtClean="0"/>
              <a:t>Paul hears of their repentance and acceptance</a:t>
            </a:r>
          </a:p>
          <a:p>
            <a:r>
              <a:rPr lang="en-AU" sz="3200" dirty="0" smtClean="0"/>
              <a:t>Titus is buoyant</a:t>
            </a:r>
          </a:p>
          <a:p>
            <a:r>
              <a:rPr lang="en-AU" sz="3200" dirty="0" smtClean="0"/>
              <a:t>Paul’s spirit is enlivened</a:t>
            </a:r>
          </a:p>
          <a:p>
            <a:r>
              <a:rPr lang="en-AU" sz="3200" dirty="0" smtClean="0"/>
              <a:t>God’s work – </a:t>
            </a:r>
            <a:r>
              <a:rPr lang="en-AU" sz="3200" i="1" dirty="0" smtClean="0"/>
              <a:t>“who is sufficient for these things” </a:t>
            </a:r>
            <a:r>
              <a:rPr lang="en-AU" sz="3200" dirty="0" err="1" smtClean="0"/>
              <a:t>cp</a:t>
            </a:r>
            <a:r>
              <a:rPr lang="en-AU" sz="3200" dirty="0" smtClean="0"/>
              <a:t> </a:t>
            </a:r>
            <a:r>
              <a:rPr lang="en-AU" sz="3200" dirty="0" smtClean="0">
                <a:solidFill>
                  <a:srgbClr val="FFFF00"/>
                </a:solidFill>
              </a:rPr>
              <a:t>v6</a:t>
            </a:r>
            <a:r>
              <a:rPr lang="en-AU" sz="3200" dirty="0" smtClean="0"/>
              <a:t> and </a:t>
            </a:r>
            <a:r>
              <a:rPr lang="en-AU" sz="3200" dirty="0" smtClean="0">
                <a:solidFill>
                  <a:srgbClr val="FFFF00"/>
                </a:solidFill>
              </a:rPr>
              <a:t>3:5,6</a:t>
            </a:r>
            <a:endParaRPr lang="en-AU" sz="3200" dirty="0">
              <a:solidFill>
                <a:srgbClr val="FFFF00"/>
              </a:solidFill>
            </a:endParaRPr>
          </a:p>
        </p:txBody>
      </p:sp>
    </p:spTree>
    <p:extLst>
      <p:ext uri="{BB962C8B-B14F-4D97-AF65-F5344CB8AC3E}">
        <p14:creationId xmlns:p14="http://schemas.microsoft.com/office/powerpoint/2010/main" val="22190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304799"/>
            <a:ext cx="11342915" cy="659357"/>
          </a:xfrm>
        </p:spPr>
        <p:txBody>
          <a:bodyPr/>
          <a:lstStyle/>
          <a:p>
            <a:pPr algn="ctr"/>
            <a:r>
              <a:rPr lang="en-AU" dirty="0" smtClean="0"/>
              <a:t>Timing of events (Bro </a:t>
            </a:r>
            <a:r>
              <a:rPr lang="en-AU" dirty="0" err="1" smtClean="0"/>
              <a:t>W.F.Barling</a:t>
            </a:r>
            <a:r>
              <a:rPr lang="en-AU" dirty="0" smtClean="0"/>
              <a:t> ‘The Letters to Corinth’)</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344137571"/>
              </p:ext>
            </p:extLst>
          </p:nvPr>
        </p:nvGraphicFramePr>
        <p:xfrm>
          <a:off x="453571" y="991804"/>
          <a:ext cx="11150599" cy="5669280"/>
        </p:xfrm>
        <a:graphic>
          <a:graphicData uri="http://schemas.openxmlformats.org/drawingml/2006/table">
            <a:tbl>
              <a:tblPr firstRow="1" bandRow="1">
                <a:tableStyleId>{BC89EF96-8CEA-46FF-86C4-4CE0E7609802}</a:tableStyleId>
              </a:tblPr>
              <a:tblGrid>
                <a:gridCol w="885372"/>
                <a:gridCol w="1698171"/>
                <a:gridCol w="4604657"/>
                <a:gridCol w="3962399"/>
              </a:tblGrid>
              <a:tr h="370840">
                <a:tc>
                  <a:txBody>
                    <a:bodyPr/>
                    <a:lstStyle/>
                    <a:p>
                      <a:pPr algn="ctr"/>
                      <a:r>
                        <a:rPr lang="en-AU" dirty="0" smtClean="0"/>
                        <a:t>Year? AD</a:t>
                      </a:r>
                      <a:endParaRPr lang="en-AU" dirty="0"/>
                    </a:p>
                  </a:txBody>
                  <a:tcPr/>
                </a:tc>
                <a:tc>
                  <a:txBody>
                    <a:bodyPr/>
                    <a:lstStyle/>
                    <a:p>
                      <a:pPr algn="ctr"/>
                      <a:r>
                        <a:rPr lang="en-AU" dirty="0" smtClean="0"/>
                        <a:t>Season?</a:t>
                      </a:r>
                      <a:endParaRPr lang="en-AU" dirty="0"/>
                    </a:p>
                  </a:txBody>
                  <a:tcPr/>
                </a:tc>
                <a:tc>
                  <a:txBody>
                    <a:bodyPr/>
                    <a:lstStyle/>
                    <a:p>
                      <a:pPr algn="ctr"/>
                      <a:r>
                        <a:rPr lang="en-AU" dirty="0" smtClean="0"/>
                        <a:t>Event</a:t>
                      </a:r>
                      <a:endParaRPr lang="en-AU" dirty="0"/>
                    </a:p>
                  </a:txBody>
                  <a:tcPr/>
                </a:tc>
                <a:tc>
                  <a:txBody>
                    <a:bodyPr/>
                    <a:lstStyle/>
                    <a:p>
                      <a:pPr algn="ctr"/>
                      <a:r>
                        <a:rPr lang="en-AU" dirty="0" smtClean="0"/>
                        <a:t>Proof?</a:t>
                      </a:r>
                      <a:endParaRPr lang="en-AU" dirty="0"/>
                    </a:p>
                  </a:txBody>
                  <a:tcPr/>
                </a:tc>
              </a:tr>
              <a:tr h="370840">
                <a:tc>
                  <a:txBody>
                    <a:bodyPr/>
                    <a:lstStyle/>
                    <a:p>
                      <a:r>
                        <a:rPr lang="en-AU" sz="2400" dirty="0" smtClean="0"/>
                        <a:t>52-53</a:t>
                      </a:r>
                      <a:endParaRPr lang="en-AU" sz="2400" dirty="0"/>
                    </a:p>
                  </a:txBody>
                  <a:tcPr/>
                </a:tc>
                <a:tc>
                  <a:txBody>
                    <a:bodyPr/>
                    <a:lstStyle/>
                    <a:p>
                      <a:r>
                        <a:rPr lang="en-AU" sz="2400" dirty="0" smtClean="0"/>
                        <a:t>Winter</a:t>
                      </a:r>
                      <a:r>
                        <a:rPr lang="en-AU" sz="2400" baseline="0" dirty="0" smtClean="0"/>
                        <a:t> or Spring</a:t>
                      </a:r>
                      <a:endParaRPr lang="en-AU" sz="2400" dirty="0"/>
                    </a:p>
                  </a:txBody>
                  <a:tcPr/>
                </a:tc>
                <a:tc>
                  <a:txBody>
                    <a:bodyPr/>
                    <a:lstStyle/>
                    <a:p>
                      <a:r>
                        <a:rPr lang="en-AU" sz="2400" dirty="0" smtClean="0"/>
                        <a:t>Paul settles in Ephesus</a:t>
                      </a:r>
                      <a:endParaRPr lang="en-AU" sz="2400" dirty="0"/>
                    </a:p>
                  </a:txBody>
                  <a:tcPr/>
                </a:tc>
                <a:tc>
                  <a:txBody>
                    <a:bodyPr/>
                    <a:lstStyle/>
                    <a:p>
                      <a:endParaRPr lang="en-AU" sz="2400" dirty="0"/>
                    </a:p>
                  </a:txBody>
                  <a:tcPr/>
                </a:tc>
              </a:tr>
              <a:tr h="370840">
                <a:tc>
                  <a:txBody>
                    <a:bodyPr/>
                    <a:lstStyle/>
                    <a:p>
                      <a:r>
                        <a:rPr lang="en-AU" sz="2400" dirty="0" smtClean="0"/>
                        <a:t>53</a:t>
                      </a:r>
                      <a:endParaRPr lang="en-AU" sz="2400" dirty="0"/>
                    </a:p>
                  </a:txBody>
                  <a:tcPr/>
                </a:tc>
                <a:tc>
                  <a:txBody>
                    <a:bodyPr/>
                    <a:lstStyle/>
                    <a:p>
                      <a:r>
                        <a:rPr lang="en-AU" sz="2400" dirty="0" smtClean="0"/>
                        <a:t>Spring</a:t>
                      </a:r>
                      <a:endParaRPr lang="en-A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smtClean="0"/>
                        <a:t>Despatch of Hortatory Letter</a:t>
                      </a:r>
                    </a:p>
                    <a:p>
                      <a:endParaRPr lang="en-AU" sz="2400" dirty="0"/>
                    </a:p>
                  </a:txBody>
                  <a:tcPr/>
                </a:tc>
                <a:tc>
                  <a:txBody>
                    <a:bodyPr/>
                    <a:lstStyle/>
                    <a:p>
                      <a:r>
                        <a:rPr lang="en-AU" sz="2400" dirty="0" smtClean="0"/>
                        <a:t>1 </a:t>
                      </a:r>
                      <a:r>
                        <a:rPr lang="en-AU" sz="2400" dirty="0" err="1" smtClean="0"/>
                        <a:t>Cor</a:t>
                      </a:r>
                      <a:r>
                        <a:rPr lang="en-AU" sz="2400" dirty="0" smtClean="0"/>
                        <a:t> 5:9 I wrote unto you an epistle</a:t>
                      </a:r>
                      <a:endParaRPr lang="en-AU" sz="2400" dirty="0"/>
                    </a:p>
                  </a:txBody>
                  <a:tcPr/>
                </a:tc>
              </a:tr>
              <a:tr h="370840">
                <a:tc>
                  <a:txBody>
                    <a:bodyPr/>
                    <a:lstStyle/>
                    <a:p>
                      <a:r>
                        <a:rPr lang="en-AU" sz="2400" dirty="0" smtClean="0"/>
                        <a:t>54</a:t>
                      </a:r>
                      <a:endParaRPr lang="en-AU" sz="2400" dirty="0"/>
                    </a:p>
                  </a:txBody>
                  <a:tcPr/>
                </a:tc>
                <a:tc>
                  <a:txBody>
                    <a:bodyPr/>
                    <a:lstStyle/>
                    <a:p>
                      <a:r>
                        <a:rPr lang="en-AU" sz="2400" dirty="0" smtClean="0"/>
                        <a:t>Summer</a:t>
                      </a:r>
                      <a:endParaRPr lang="en-AU" sz="2400" dirty="0"/>
                    </a:p>
                  </a:txBody>
                  <a:tcPr/>
                </a:tc>
                <a:tc>
                  <a:txBody>
                    <a:bodyPr/>
                    <a:lstStyle/>
                    <a:p>
                      <a:r>
                        <a:rPr lang="en-AU" sz="2400" dirty="0" smtClean="0"/>
                        <a:t>Timothy &amp; Erastus visit Macedonia</a:t>
                      </a:r>
                      <a:endParaRPr lang="en-AU" sz="2400" dirty="0"/>
                    </a:p>
                  </a:txBody>
                  <a:tcPr/>
                </a:tc>
                <a:tc>
                  <a:txBody>
                    <a:bodyPr/>
                    <a:lstStyle/>
                    <a:p>
                      <a:r>
                        <a:rPr lang="en-AU" sz="2400" dirty="0" smtClean="0"/>
                        <a:t>Acts 19:22, 1</a:t>
                      </a:r>
                      <a:r>
                        <a:rPr lang="en-AU" sz="2400" baseline="0" dirty="0" smtClean="0"/>
                        <a:t> </a:t>
                      </a:r>
                      <a:r>
                        <a:rPr lang="en-AU" sz="2400" baseline="0" dirty="0" err="1" smtClean="0"/>
                        <a:t>Cor</a:t>
                      </a:r>
                      <a:r>
                        <a:rPr lang="en-AU" sz="2400" baseline="0" dirty="0" smtClean="0"/>
                        <a:t> 4:17; 16,10,11</a:t>
                      </a:r>
                      <a:endParaRPr lang="en-AU" sz="2400" dirty="0"/>
                    </a:p>
                  </a:txBody>
                  <a:tcPr/>
                </a:tc>
              </a:tr>
              <a:tr h="370840">
                <a:tc>
                  <a:txBody>
                    <a:bodyPr/>
                    <a:lstStyle/>
                    <a:p>
                      <a:r>
                        <a:rPr lang="en-AU" sz="2400" dirty="0" smtClean="0"/>
                        <a:t>54</a:t>
                      </a:r>
                      <a:endParaRPr lang="en-AU" sz="2400" dirty="0"/>
                    </a:p>
                  </a:txBody>
                  <a:tcPr/>
                </a:tc>
                <a:tc>
                  <a:txBody>
                    <a:bodyPr/>
                    <a:lstStyle/>
                    <a:p>
                      <a:r>
                        <a:rPr lang="en-AU" sz="2400" dirty="0" smtClean="0"/>
                        <a:t>Autumn</a:t>
                      </a:r>
                      <a:endParaRPr lang="en-AU" sz="2400" dirty="0"/>
                    </a:p>
                  </a:txBody>
                  <a:tcPr/>
                </a:tc>
                <a:tc>
                  <a:txBody>
                    <a:bodyPr/>
                    <a:lstStyle/>
                    <a:p>
                      <a:r>
                        <a:rPr lang="en-AU" sz="2400" dirty="0" smtClean="0"/>
                        <a:t>Despatch of 1 Corinthians</a:t>
                      </a:r>
                      <a:endParaRPr lang="en-AU" sz="2400" dirty="0"/>
                    </a:p>
                  </a:txBody>
                  <a:tcPr/>
                </a:tc>
                <a:tc>
                  <a:txBody>
                    <a:bodyPr/>
                    <a:lstStyle/>
                    <a:p>
                      <a:r>
                        <a:rPr lang="en-AU" sz="2400" dirty="0" smtClean="0"/>
                        <a:t>1 </a:t>
                      </a:r>
                      <a:r>
                        <a:rPr lang="en-AU" sz="2400" dirty="0" err="1" smtClean="0"/>
                        <a:t>Cor</a:t>
                      </a:r>
                      <a:r>
                        <a:rPr lang="en-AU" sz="2400" dirty="0" smtClean="0"/>
                        <a:t> 16:8,19 (after Timothy leaves)</a:t>
                      </a:r>
                      <a:endParaRPr lang="en-AU" sz="2400" dirty="0"/>
                    </a:p>
                  </a:txBody>
                  <a:tcPr/>
                </a:tc>
              </a:tr>
              <a:tr h="370840">
                <a:tc>
                  <a:txBody>
                    <a:bodyPr/>
                    <a:lstStyle/>
                    <a:p>
                      <a:r>
                        <a:rPr lang="en-AU" sz="2400" dirty="0" smtClean="0"/>
                        <a:t>55</a:t>
                      </a:r>
                      <a:endParaRPr lang="en-AU" sz="2400" dirty="0"/>
                    </a:p>
                  </a:txBody>
                  <a:tcPr/>
                </a:tc>
                <a:tc>
                  <a:txBody>
                    <a:bodyPr/>
                    <a:lstStyle/>
                    <a:p>
                      <a:r>
                        <a:rPr lang="en-AU" sz="2400" dirty="0" smtClean="0"/>
                        <a:t>Spring</a:t>
                      </a:r>
                      <a:endParaRPr lang="en-AU" sz="2400" dirty="0"/>
                    </a:p>
                  </a:txBody>
                  <a:tcPr/>
                </a:tc>
                <a:tc>
                  <a:txBody>
                    <a:bodyPr/>
                    <a:lstStyle/>
                    <a:p>
                      <a:r>
                        <a:rPr lang="en-AU" sz="2400" dirty="0" smtClean="0"/>
                        <a:t>Paul detained at Ephesus</a:t>
                      </a:r>
                      <a:endParaRPr lang="en-AU" sz="2400" dirty="0"/>
                    </a:p>
                  </a:txBody>
                  <a:tcPr/>
                </a:tc>
                <a:tc>
                  <a:txBody>
                    <a:bodyPr/>
                    <a:lstStyle/>
                    <a:p>
                      <a:endParaRPr lang="en-AU" sz="2400" dirty="0"/>
                    </a:p>
                  </a:txBody>
                  <a:tcPr/>
                </a:tc>
              </a:tr>
              <a:tr h="370840">
                <a:tc>
                  <a:txBody>
                    <a:bodyPr/>
                    <a:lstStyle/>
                    <a:p>
                      <a:r>
                        <a:rPr lang="en-AU" sz="2400" dirty="0" smtClean="0"/>
                        <a:t>55</a:t>
                      </a:r>
                      <a:endParaRPr lang="en-AU" sz="2400" dirty="0"/>
                    </a:p>
                  </a:txBody>
                  <a:tcPr/>
                </a:tc>
                <a:tc>
                  <a:txBody>
                    <a:bodyPr/>
                    <a:lstStyle/>
                    <a:p>
                      <a:r>
                        <a:rPr lang="en-AU" sz="2400" dirty="0" smtClean="0"/>
                        <a:t>Summer</a:t>
                      </a:r>
                      <a:endParaRPr lang="en-AU" sz="2400" dirty="0"/>
                    </a:p>
                  </a:txBody>
                  <a:tcPr/>
                </a:tc>
                <a:tc>
                  <a:txBody>
                    <a:bodyPr/>
                    <a:lstStyle/>
                    <a:p>
                      <a:r>
                        <a:rPr lang="en-AU" sz="2400" dirty="0" err="1" smtClean="0"/>
                        <a:t>Judaizers</a:t>
                      </a:r>
                      <a:r>
                        <a:rPr lang="en-AU" sz="2400" dirty="0" smtClean="0"/>
                        <a:t> reach Corinth</a:t>
                      </a:r>
                      <a:endParaRPr lang="en-AU" sz="2400" dirty="0"/>
                    </a:p>
                  </a:txBody>
                  <a:tcPr/>
                </a:tc>
                <a:tc>
                  <a:txBody>
                    <a:bodyPr/>
                    <a:lstStyle/>
                    <a:p>
                      <a:endParaRPr lang="en-AU" sz="2400" dirty="0"/>
                    </a:p>
                  </a:txBody>
                  <a:tcPr/>
                </a:tc>
              </a:tr>
              <a:tr h="370840">
                <a:tc>
                  <a:txBody>
                    <a:bodyPr/>
                    <a:lstStyle/>
                    <a:p>
                      <a:r>
                        <a:rPr lang="en-AU" sz="2400" dirty="0" smtClean="0"/>
                        <a:t>55</a:t>
                      </a:r>
                      <a:endParaRPr lang="en-A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smtClean="0"/>
                        <a:t>Autumn</a:t>
                      </a:r>
                    </a:p>
                  </a:txBody>
                  <a:tcPr/>
                </a:tc>
                <a:tc>
                  <a:txBody>
                    <a:bodyPr/>
                    <a:lstStyle/>
                    <a:p>
                      <a:r>
                        <a:rPr lang="en-AU" sz="2400" smtClean="0"/>
                        <a:t>Paul makes brief painful</a:t>
                      </a:r>
                      <a:r>
                        <a:rPr lang="en-AU" sz="2400" baseline="0" smtClean="0"/>
                        <a:t> visit to Corinth (&amp; a second visit?)</a:t>
                      </a:r>
                      <a:endParaRPr lang="en-AU" sz="2400" dirty="0"/>
                    </a:p>
                  </a:txBody>
                  <a:tcPr/>
                </a:tc>
                <a:tc>
                  <a:txBody>
                    <a:bodyPr/>
                    <a:lstStyle/>
                    <a:p>
                      <a:r>
                        <a:rPr lang="en-AU" sz="2400" dirty="0" smtClean="0"/>
                        <a:t>2 </a:t>
                      </a:r>
                      <a:r>
                        <a:rPr lang="en-AU" sz="2400" dirty="0" err="1" smtClean="0"/>
                        <a:t>Cor</a:t>
                      </a:r>
                      <a:r>
                        <a:rPr lang="en-AU" sz="2400" dirty="0" smtClean="0"/>
                        <a:t> 1:23 &amp; 2:1 &amp; Acts 19:21?</a:t>
                      </a:r>
                      <a:endParaRPr lang="en-AU" sz="2400" dirty="0"/>
                    </a:p>
                  </a:txBody>
                  <a:tcPr/>
                </a:tc>
              </a:tr>
            </a:tbl>
          </a:graphicData>
        </a:graphic>
      </p:graphicFrame>
    </p:spTree>
    <p:extLst>
      <p:ext uri="{BB962C8B-B14F-4D97-AF65-F5344CB8AC3E}">
        <p14:creationId xmlns:p14="http://schemas.microsoft.com/office/powerpoint/2010/main" val="28566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2 Corinthians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 y="3345021"/>
            <a:ext cx="11016343" cy="1371600"/>
          </a:xfrm>
        </p:spPr>
        <p:txBody>
          <a:bodyPr>
            <a:normAutofit/>
          </a:bodyPr>
          <a:lstStyle/>
          <a:p>
            <a:r>
              <a:rPr lang="en-US" sz="3200" dirty="0" smtClean="0"/>
              <a:t>Study 2</a:t>
            </a:r>
          </a:p>
          <a:p>
            <a:r>
              <a:rPr lang="en-US" sz="3200" i="1" dirty="0" smtClean="0">
                <a:solidFill>
                  <a:schemeClr val="tx1"/>
                </a:solidFill>
              </a:rPr>
              <a:t>‘The ministration of righteousness’ </a:t>
            </a:r>
            <a:r>
              <a:rPr lang="en-US" sz="3200" dirty="0" smtClean="0"/>
              <a:t>Chapters 3 &amp; 4</a:t>
            </a:r>
            <a:endParaRPr lang="en-US" sz="3200" dirty="0"/>
          </a:p>
        </p:txBody>
      </p:sp>
    </p:spTree>
    <p:extLst>
      <p:ext uri="{BB962C8B-B14F-4D97-AF65-F5344CB8AC3E}">
        <p14:creationId xmlns:p14="http://schemas.microsoft.com/office/powerpoint/2010/main" val="271809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257" y="3755570"/>
            <a:ext cx="6313714" cy="2438401"/>
          </a:xfrm>
        </p:spPr>
        <p:txBody>
          <a:bodyPr>
            <a:normAutofit/>
          </a:bodyPr>
          <a:lstStyle/>
          <a:p>
            <a:r>
              <a:rPr lang="en-AU" sz="4400" dirty="0"/>
              <a:t>Credibility </a:t>
            </a:r>
            <a:r>
              <a:rPr lang="en-AU" sz="4400" dirty="0" smtClean="0"/>
              <a:t>challenged</a:t>
            </a:r>
          </a:p>
          <a:p>
            <a:r>
              <a:rPr lang="en-AU" sz="4400" dirty="0"/>
              <a:t>Focus on </a:t>
            </a:r>
            <a:r>
              <a:rPr lang="en-AU" sz="4400" dirty="0" smtClean="0"/>
              <a:t>self (enemies)</a:t>
            </a:r>
            <a:endParaRPr lang="en-AU" sz="4400" dirty="0"/>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2808514" y="2024743"/>
            <a:ext cx="7021286"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Commend</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99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053"/>
            <a:ext cx="9601200" cy="1069940"/>
          </a:xfrm>
        </p:spPr>
        <p:txBody>
          <a:bodyPr>
            <a:normAutofit/>
          </a:bodyPr>
          <a:lstStyle/>
          <a:p>
            <a:r>
              <a:rPr lang="en-AU" sz="4400" dirty="0" smtClean="0">
                <a:solidFill>
                  <a:srgbClr val="FFFF00"/>
                </a:solidFill>
              </a:rPr>
              <a:t>3:3</a:t>
            </a:r>
            <a:endParaRPr lang="en-AU" sz="4400" dirty="0">
              <a:solidFill>
                <a:srgbClr val="FFFF00"/>
              </a:solidFill>
            </a:endParaRPr>
          </a:p>
        </p:txBody>
      </p:sp>
      <p:sp>
        <p:nvSpPr>
          <p:cNvPr id="3" name="Content Placeholder 2"/>
          <p:cNvSpPr>
            <a:spLocks noGrp="1"/>
          </p:cNvSpPr>
          <p:nvPr>
            <p:ph idx="1"/>
          </p:nvPr>
        </p:nvSpPr>
        <p:spPr>
          <a:xfrm>
            <a:off x="1088571" y="3570507"/>
            <a:ext cx="2852057" cy="1807031"/>
          </a:xfrm>
        </p:spPr>
        <p:txBody>
          <a:bodyPr>
            <a:noAutofit/>
          </a:bodyPr>
          <a:lstStyle/>
          <a:p>
            <a:r>
              <a:rPr lang="en-AU" sz="3600" dirty="0" smtClean="0"/>
              <a:t>Ink</a:t>
            </a:r>
          </a:p>
          <a:p>
            <a:r>
              <a:rPr lang="en-AU" sz="3600" dirty="0" smtClean="0"/>
              <a:t>Tables of stone</a:t>
            </a:r>
            <a:endParaRPr lang="en-AU" sz="3600" dirty="0"/>
          </a:p>
        </p:txBody>
      </p:sp>
      <p:sp>
        <p:nvSpPr>
          <p:cNvPr id="5" name="Content Placeholder 2"/>
          <p:cNvSpPr txBox="1">
            <a:spLocks/>
          </p:cNvSpPr>
          <p:nvPr/>
        </p:nvSpPr>
        <p:spPr>
          <a:xfrm>
            <a:off x="6259286" y="3233056"/>
            <a:ext cx="5377543" cy="237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AU" sz="3600" dirty="0" smtClean="0"/>
              <a:t>Spirit of the Living God </a:t>
            </a:r>
            <a:r>
              <a:rPr lang="en-AU" sz="3600" dirty="0" smtClean="0">
                <a:solidFill>
                  <a:srgbClr val="FFFF00"/>
                </a:solidFill>
              </a:rPr>
              <a:t>6:16</a:t>
            </a:r>
          </a:p>
          <a:p>
            <a:r>
              <a:rPr lang="en-AU" sz="3600" dirty="0" smtClean="0"/>
              <a:t>But flesh tables of the heart</a:t>
            </a:r>
            <a:endParaRPr lang="en-AU" sz="3600" dirty="0"/>
          </a:p>
        </p:txBody>
      </p:sp>
      <p:sp>
        <p:nvSpPr>
          <p:cNvPr id="6" name="Right Arrow 5"/>
          <p:cNvSpPr/>
          <p:nvPr/>
        </p:nvSpPr>
        <p:spPr>
          <a:xfrm>
            <a:off x="3276600" y="3363681"/>
            <a:ext cx="2819400" cy="631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a:off x="3788228" y="4419598"/>
            <a:ext cx="2307772" cy="625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Explosion 2 7"/>
          <p:cNvSpPr/>
          <p:nvPr/>
        </p:nvSpPr>
        <p:spPr>
          <a:xfrm>
            <a:off x="990600" y="978453"/>
            <a:ext cx="2797628" cy="2220686"/>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Explosion 2 8"/>
          <p:cNvSpPr/>
          <p:nvPr/>
        </p:nvSpPr>
        <p:spPr>
          <a:xfrm>
            <a:off x="5954487" y="680359"/>
            <a:ext cx="2797628" cy="2220686"/>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rot="20351881">
            <a:off x="1238466" y="1488631"/>
            <a:ext cx="1940490" cy="1200329"/>
          </a:xfrm>
          <a:prstGeom prst="rect">
            <a:avLst/>
          </a:prstGeom>
          <a:noFill/>
        </p:spPr>
        <p:txBody>
          <a:bodyPr wrap="squar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Not with</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p:cNvSpPr/>
          <p:nvPr/>
        </p:nvSpPr>
        <p:spPr>
          <a:xfrm rot="20351881">
            <a:off x="6539836" y="1256234"/>
            <a:ext cx="1371550" cy="1200329"/>
          </a:xfrm>
          <a:prstGeom prst="rect">
            <a:avLst/>
          </a:prstGeom>
          <a:noFill/>
        </p:spPr>
        <p:txBody>
          <a:bodyPr wrap="squar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But in</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900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257" y="3755570"/>
            <a:ext cx="6313714" cy="2438401"/>
          </a:xfrm>
        </p:spPr>
        <p:txBody>
          <a:bodyPr>
            <a:normAutofit fontScale="85000" lnSpcReduction="10000"/>
          </a:bodyPr>
          <a:lstStyle/>
          <a:p>
            <a:r>
              <a:rPr lang="en-AU" sz="4400" dirty="0" smtClean="0"/>
              <a:t>‘abound’</a:t>
            </a:r>
          </a:p>
          <a:p>
            <a:r>
              <a:rPr lang="en-AU" sz="4400" dirty="0" smtClean="0"/>
              <a:t>Right focus – not human adequacies but God’s righteousness, mercy &amp; love</a:t>
            </a:r>
            <a:endParaRPr lang="en-AU" sz="4400" dirty="0"/>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2808514" y="2024743"/>
            <a:ext cx="7021286"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Exceeds</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5105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6312"/>
            <a:ext cx="9601200" cy="659357"/>
          </a:xfrm>
        </p:spPr>
        <p:txBody>
          <a:bodyPr>
            <a:noAutofit/>
          </a:bodyPr>
          <a:lstStyle/>
          <a:p>
            <a:r>
              <a:rPr lang="en-AU" sz="4400" dirty="0" smtClean="0">
                <a:solidFill>
                  <a:srgbClr val="FFFF00"/>
                </a:solidFill>
              </a:rPr>
              <a:t>4:13</a:t>
            </a:r>
            <a:r>
              <a:rPr lang="en-AU" sz="4400" dirty="0" smtClean="0"/>
              <a:t> ‘same spirit of faith’</a:t>
            </a:r>
            <a:endParaRPr lang="en-AU" sz="4400" dirty="0"/>
          </a:p>
        </p:txBody>
      </p:sp>
      <p:sp>
        <p:nvSpPr>
          <p:cNvPr id="3" name="Content Placeholder 2"/>
          <p:cNvSpPr>
            <a:spLocks noGrp="1"/>
          </p:cNvSpPr>
          <p:nvPr>
            <p:ph idx="1"/>
          </p:nvPr>
        </p:nvSpPr>
        <p:spPr>
          <a:xfrm>
            <a:off x="696686" y="1230084"/>
            <a:ext cx="11038114" cy="5170716"/>
          </a:xfrm>
        </p:spPr>
        <p:txBody>
          <a:bodyPr>
            <a:noAutofit/>
          </a:bodyPr>
          <a:lstStyle/>
          <a:p>
            <a:pPr marL="0" indent="0">
              <a:buNone/>
            </a:pPr>
            <a:r>
              <a:rPr lang="en-AU" sz="3200" dirty="0" smtClean="0">
                <a:solidFill>
                  <a:schemeClr val="accent1">
                    <a:lumMod val="40000"/>
                    <a:lumOff val="60000"/>
                  </a:schemeClr>
                </a:solidFill>
              </a:rPr>
              <a:t>= ‘the gospel of God’ = ‘the ministry of righteousness’</a:t>
            </a:r>
          </a:p>
          <a:p>
            <a:pPr marL="0" indent="0">
              <a:buNone/>
            </a:pPr>
            <a:r>
              <a:rPr lang="en-AU" sz="3200" dirty="0" smtClean="0"/>
              <a:t>Cited from </a:t>
            </a:r>
            <a:r>
              <a:rPr lang="en-AU" sz="3200" dirty="0">
                <a:solidFill>
                  <a:srgbClr val="FFFF00"/>
                </a:solidFill>
              </a:rPr>
              <a:t>Psalm 116:10 </a:t>
            </a:r>
            <a:r>
              <a:rPr lang="en-AU" sz="3200" dirty="0" smtClean="0"/>
              <a:t>– Christ’s motivation and therefore Paul’s motivation</a:t>
            </a:r>
          </a:p>
          <a:p>
            <a:pPr marL="358775" indent="0">
              <a:buNone/>
            </a:pPr>
            <a:r>
              <a:rPr lang="en-AU" sz="3200" dirty="0">
                <a:solidFill>
                  <a:srgbClr val="FFFF00"/>
                </a:solidFill>
              </a:rPr>
              <a:t>v</a:t>
            </a:r>
            <a:r>
              <a:rPr lang="en-AU" sz="3200" dirty="0" smtClean="0">
                <a:solidFill>
                  <a:srgbClr val="FFFF00"/>
                </a:solidFill>
              </a:rPr>
              <a:t>3</a:t>
            </a:r>
            <a:r>
              <a:rPr lang="en-AU" sz="3200" dirty="0" smtClean="0"/>
              <a:t> trouble unto death</a:t>
            </a:r>
          </a:p>
          <a:p>
            <a:pPr marL="358775" indent="0">
              <a:buNone/>
            </a:pPr>
            <a:r>
              <a:rPr lang="en-AU" sz="3200" dirty="0">
                <a:solidFill>
                  <a:srgbClr val="FFFF00"/>
                </a:solidFill>
              </a:rPr>
              <a:t>v4</a:t>
            </a:r>
            <a:r>
              <a:rPr lang="en-AU" sz="3200" dirty="0" smtClean="0"/>
              <a:t> delivered</a:t>
            </a:r>
          </a:p>
          <a:p>
            <a:pPr marL="358775" indent="0">
              <a:buNone/>
            </a:pPr>
            <a:r>
              <a:rPr lang="en-AU" sz="3200" dirty="0">
                <a:solidFill>
                  <a:srgbClr val="FFFF00"/>
                </a:solidFill>
              </a:rPr>
              <a:t>v7 </a:t>
            </a:r>
            <a:r>
              <a:rPr lang="en-AU" sz="3200" dirty="0" smtClean="0"/>
              <a:t>God’s mercy</a:t>
            </a:r>
          </a:p>
          <a:p>
            <a:pPr marL="358775" indent="0">
              <a:buNone/>
            </a:pPr>
            <a:r>
              <a:rPr lang="en-AU" sz="3200" dirty="0">
                <a:solidFill>
                  <a:srgbClr val="FFFF00"/>
                </a:solidFill>
              </a:rPr>
              <a:t>v8</a:t>
            </a:r>
            <a:r>
              <a:rPr lang="en-AU" sz="3200" dirty="0" smtClean="0"/>
              <a:t> delivered soul from death </a:t>
            </a:r>
          </a:p>
          <a:p>
            <a:pPr marL="358775" indent="0">
              <a:buNone/>
            </a:pPr>
            <a:r>
              <a:rPr lang="en-AU" sz="3200" dirty="0">
                <a:solidFill>
                  <a:srgbClr val="FFFF00"/>
                </a:solidFill>
              </a:rPr>
              <a:t>v16</a:t>
            </a:r>
            <a:r>
              <a:rPr lang="en-AU" sz="3200" dirty="0" smtClean="0"/>
              <a:t> God’s minister </a:t>
            </a:r>
            <a:endParaRPr lang="en-AU" sz="3200" dirty="0"/>
          </a:p>
        </p:txBody>
      </p:sp>
    </p:spTree>
    <p:extLst>
      <p:ext uri="{BB962C8B-B14F-4D97-AF65-F5344CB8AC3E}">
        <p14:creationId xmlns:p14="http://schemas.microsoft.com/office/powerpoint/2010/main" val="413602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462" y="743424"/>
            <a:ext cx="9601200" cy="659357"/>
          </a:xfrm>
        </p:spPr>
        <p:txBody>
          <a:bodyPr>
            <a:noAutofit/>
          </a:bodyPr>
          <a:lstStyle/>
          <a:p>
            <a:r>
              <a:rPr lang="en-AU" sz="4400" dirty="0" smtClean="0">
                <a:solidFill>
                  <a:srgbClr val="FFFF00"/>
                </a:solidFill>
              </a:rPr>
              <a:t>4:16</a:t>
            </a:r>
            <a:r>
              <a:rPr lang="en-AU" sz="4400" dirty="0" smtClean="0"/>
              <a:t> ‘inward man renewed day by day’</a:t>
            </a:r>
            <a:endParaRPr lang="en-AU" sz="4400" dirty="0"/>
          </a:p>
        </p:txBody>
      </p:sp>
      <p:sp>
        <p:nvSpPr>
          <p:cNvPr id="3" name="Content Placeholder 2"/>
          <p:cNvSpPr>
            <a:spLocks noGrp="1"/>
          </p:cNvSpPr>
          <p:nvPr>
            <p:ph idx="1"/>
          </p:nvPr>
        </p:nvSpPr>
        <p:spPr>
          <a:xfrm>
            <a:off x="4314674" y="3080657"/>
            <a:ext cx="3276600" cy="2090059"/>
          </a:xfrm>
        </p:spPr>
        <p:txBody>
          <a:bodyPr>
            <a:noAutofit/>
          </a:bodyPr>
          <a:lstStyle/>
          <a:p>
            <a:pPr marL="358775" indent="0">
              <a:buNone/>
            </a:pPr>
            <a:r>
              <a:rPr lang="en-AU" sz="3600" dirty="0" smtClean="0">
                <a:solidFill>
                  <a:srgbClr val="FFFF00"/>
                </a:solidFill>
              </a:rPr>
              <a:t>v15</a:t>
            </a:r>
            <a:r>
              <a:rPr lang="en-AU" sz="3600" dirty="0" smtClean="0"/>
              <a:t> grace</a:t>
            </a:r>
          </a:p>
          <a:p>
            <a:pPr marL="358775" indent="0">
              <a:buNone/>
            </a:pPr>
            <a:r>
              <a:rPr lang="en-AU" sz="3600" dirty="0" smtClean="0">
                <a:solidFill>
                  <a:srgbClr val="FFFF00"/>
                </a:solidFill>
              </a:rPr>
              <a:t>v13</a:t>
            </a:r>
            <a:r>
              <a:rPr lang="en-AU" sz="3600" dirty="0" smtClean="0"/>
              <a:t> faith</a:t>
            </a:r>
          </a:p>
          <a:p>
            <a:pPr marL="358775" indent="0">
              <a:buNone/>
            </a:pPr>
            <a:r>
              <a:rPr lang="en-AU" sz="3600" dirty="0" smtClean="0">
                <a:solidFill>
                  <a:srgbClr val="FFFF00"/>
                </a:solidFill>
              </a:rPr>
              <a:t>vv17,18 </a:t>
            </a:r>
            <a:r>
              <a:rPr lang="en-AU" sz="3600" dirty="0" smtClean="0"/>
              <a:t>hope</a:t>
            </a:r>
          </a:p>
        </p:txBody>
      </p:sp>
      <p:sp>
        <p:nvSpPr>
          <p:cNvPr id="4" name="Explosion 2 3"/>
          <p:cNvSpPr/>
          <p:nvPr/>
        </p:nvSpPr>
        <p:spPr>
          <a:xfrm>
            <a:off x="1277560" y="1706720"/>
            <a:ext cx="3037114" cy="2747874"/>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rot="19807795">
            <a:off x="1533212" y="2707154"/>
            <a:ext cx="223490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How?</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8606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2 Corinthians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 y="3345021"/>
            <a:ext cx="10951029" cy="1371600"/>
          </a:xfrm>
        </p:spPr>
        <p:txBody>
          <a:bodyPr>
            <a:normAutofit/>
          </a:bodyPr>
          <a:lstStyle/>
          <a:p>
            <a:r>
              <a:rPr lang="en-US" sz="3200" dirty="0" smtClean="0"/>
              <a:t>Study 3</a:t>
            </a:r>
          </a:p>
          <a:p>
            <a:r>
              <a:rPr lang="en-US" sz="3200" i="1" dirty="0" smtClean="0">
                <a:solidFill>
                  <a:schemeClr val="tx1"/>
                </a:solidFill>
              </a:rPr>
              <a:t>‘The ministration of reconciliation’ </a:t>
            </a:r>
            <a:r>
              <a:rPr lang="en-US" sz="3200" dirty="0" smtClean="0"/>
              <a:t>Chapters 5 &amp; 6</a:t>
            </a:r>
            <a:endParaRPr lang="en-US" sz="3200" dirty="0"/>
          </a:p>
        </p:txBody>
      </p:sp>
    </p:spTree>
    <p:extLst>
      <p:ext uri="{BB962C8B-B14F-4D97-AF65-F5344CB8AC3E}">
        <p14:creationId xmlns:p14="http://schemas.microsoft.com/office/powerpoint/2010/main" val="41282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5" y="723127"/>
            <a:ext cx="9601200" cy="659357"/>
          </a:xfrm>
        </p:spPr>
        <p:txBody>
          <a:bodyPr>
            <a:noAutofit/>
          </a:bodyPr>
          <a:lstStyle/>
          <a:p>
            <a:r>
              <a:rPr lang="en-AU" sz="4400" dirty="0" smtClean="0">
                <a:solidFill>
                  <a:srgbClr val="FFFF00"/>
                </a:solidFill>
              </a:rPr>
              <a:t>5:6-8</a:t>
            </a:r>
            <a:endParaRPr lang="en-AU" sz="4400" dirty="0">
              <a:solidFill>
                <a:srgbClr val="FFFF00"/>
              </a:solidFill>
            </a:endParaRPr>
          </a:p>
        </p:txBody>
      </p:sp>
      <p:sp>
        <p:nvSpPr>
          <p:cNvPr id="3" name="Content Placeholder 2"/>
          <p:cNvSpPr>
            <a:spLocks noGrp="1"/>
          </p:cNvSpPr>
          <p:nvPr>
            <p:ph idx="1"/>
          </p:nvPr>
        </p:nvSpPr>
        <p:spPr>
          <a:xfrm>
            <a:off x="587828" y="1709055"/>
            <a:ext cx="11038114" cy="2536373"/>
          </a:xfrm>
        </p:spPr>
        <p:txBody>
          <a:bodyPr>
            <a:noAutofit/>
          </a:bodyPr>
          <a:lstStyle/>
          <a:p>
            <a:pPr marL="358775" indent="0">
              <a:buNone/>
            </a:pPr>
            <a:r>
              <a:rPr lang="en-AU" sz="4400" dirty="0" smtClean="0">
                <a:solidFill>
                  <a:srgbClr val="FFFF00"/>
                </a:solidFill>
              </a:rPr>
              <a:t>v6</a:t>
            </a:r>
            <a:r>
              <a:rPr lang="en-AU" sz="4400" dirty="0" smtClean="0"/>
              <a:t> </a:t>
            </a:r>
            <a:r>
              <a:rPr lang="en-AU" sz="4400" dirty="0" smtClean="0">
                <a:solidFill>
                  <a:schemeClr val="tx2">
                    <a:lumMod val="90000"/>
                  </a:schemeClr>
                </a:solidFill>
              </a:rPr>
              <a:t>current situation </a:t>
            </a:r>
            <a:r>
              <a:rPr lang="en-AU" sz="4400" dirty="0" smtClean="0"/>
              <a:t>– confidence in God</a:t>
            </a:r>
          </a:p>
          <a:p>
            <a:pPr marL="358775" indent="0">
              <a:buNone/>
            </a:pPr>
            <a:r>
              <a:rPr lang="en-AU" sz="4400" dirty="0" smtClean="0">
                <a:solidFill>
                  <a:srgbClr val="FFFF00"/>
                </a:solidFill>
              </a:rPr>
              <a:t>v7</a:t>
            </a:r>
            <a:r>
              <a:rPr lang="en-AU" sz="4400" dirty="0" smtClean="0"/>
              <a:t> </a:t>
            </a:r>
            <a:r>
              <a:rPr lang="en-AU" sz="4400" dirty="0" smtClean="0">
                <a:solidFill>
                  <a:schemeClr val="accent1">
                    <a:lumMod val="40000"/>
                    <a:lumOff val="60000"/>
                  </a:schemeClr>
                </a:solidFill>
              </a:rPr>
              <a:t>current attitude </a:t>
            </a:r>
            <a:r>
              <a:rPr lang="en-AU" sz="4400" dirty="0" smtClean="0"/>
              <a:t>– ‘walk by faith’</a:t>
            </a:r>
          </a:p>
          <a:p>
            <a:pPr marL="358775" indent="0">
              <a:buNone/>
            </a:pPr>
            <a:r>
              <a:rPr lang="en-AU" sz="4400" dirty="0" smtClean="0">
                <a:solidFill>
                  <a:srgbClr val="FFFF00"/>
                </a:solidFill>
              </a:rPr>
              <a:t>v8 </a:t>
            </a:r>
            <a:r>
              <a:rPr lang="en-AU" sz="4400" dirty="0" smtClean="0">
                <a:solidFill>
                  <a:schemeClr val="accent1">
                    <a:lumMod val="60000"/>
                    <a:lumOff val="40000"/>
                  </a:schemeClr>
                </a:solidFill>
              </a:rPr>
              <a:t>preferred situation </a:t>
            </a:r>
            <a:r>
              <a:rPr lang="en-AU" sz="4400" dirty="0" smtClean="0"/>
              <a:t>– with Christ</a:t>
            </a:r>
          </a:p>
        </p:txBody>
      </p:sp>
    </p:spTree>
    <p:extLst>
      <p:ext uri="{BB962C8B-B14F-4D97-AF65-F5344CB8AC3E}">
        <p14:creationId xmlns:p14="http://schemas.microsoft.com/office/powerpoint/2010/main" val="21315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6312"/>
            <a:ext cx="9601200" cy="659357"/>
          </a:xfrm>
        </p:spPr>
        <p:txBody>
          <a:bodyPr>
            <a:noAutofit/>
          </a:bodyPr>
          <a:lstStyle/>
          <a:p>
            <a:r>
              <a:rPr lang="en-AU" sz="4400" dirty="0" smtClean="0">
                <a:solidFill>
                  <a:srgbClr val="FFFF00"/>
                </a:solidFill>
              </a:rPr>
              <a:t>6:1,2</a:t>
            </a:r>
            <a:endParaRPr lang="en-AU" sz="4400" dirty="0">
              <a:solidFill>
                <a:srgbClr val="FFFF00"/>
              </a:solidFill>
            </a:endParaRPr>
          </a:p>
        </p:txBody>
      </p:sp>
      <p:sp>
        <p:nvSpPr>
          <p:cNvPr id="3" name="Content Placeholder 2"/>
          <p:cNvSpPr>
            <a:spLocks noGrp="1"/>
          </p:cNvSpPr>
          <p:nvPr>
            <p:ph idx="1"/>
          </p:nvPr>
        </p:nvSpPr>
        <p:spPr>
          <a:xfrm>
            <a:off x="718457" y="2460170"/>
            <a:ext cx="11038114" cy="4093029"/>
          </a:xfrm>
        </p:spPr>
        <p:txBody>
          <a:bodyPr>
            <a:noAutofit/>
          </a:bodyPr>
          <a:lstStyle/>
          <a:p>
            <a:pPr marL="358775" indent="0">
              <a:buNone/>
            </a:pPr>
            <a:r>
              <a:rPr lang="en-AU" sz="4400" dirty="0" smtClean="0">
                <a:solidFill>
                  <a:schemeClr val="accent1">
                    <a:lumMod val="40000"/>
                    <a:lumOff val="60000"/>
                  </a:schemeClr>
                </a:solidFill>
              </a:rPr>
              <a:t>Context…</a:t>
            </a:r>
          </a:p>
          <a:p>
            <a:pPr marL="358775" indent="0">
              <a:buNone/>
            </a:pPr>
            <a:r>
              <a:rPr lang="en-AU" sz="4400" dirty="0" smtClean="0">
                <a:solidFill>
                  <a:srgbClr val="FFFF00"/>
                </a:solidFill>
              </a:rPr>
              <a:t>v4</a:t>
            </a:r>
            <a:r>
              <a:rPr lang="en-AU" sz="4400" dirty="0" smtClean="0"/>
              <a:t> Is God’s work in vain?</a:t>
            </a:r>
          </a:p>
          <a:p>
            <a:pPr marL="358775" indent="0">
              <a:buNone/>
            </a:pPr>
            <a:r>
              <a:rPr lang="en-AU" sz="4400" dirty="0" smtClean="0">
                <a:solidFill>
                  <a:srgbClr val="FFFF00"/>
                </a:solidFill>
              </a:rPr>
              <a:t>v6</a:t>
            </a:r>
            <a:r>
              <a:rPr lang="en-AU" sz="4400" dirty="0" smtClean="0"/>
              <a:t> God saves Jew and Gentile </a:t>
            </a:r>
            <a:r>
              <a:rPr lang="en-AU" sz="4400" dirty="0" smtClean="0">
                <a:solidFill>
                  <a:schemeClr val="accent1">
                    <a:lumMod val="40000"/>
                    <a:lumOff val="60000"/>
                  </a:schemeClr>
                </a:solidFill>
              </a:rPr>
              <a:t>(</a:t>
            </a:r>
            <a:r>
              <a:rPr lang="en-AU" sz="4400" dirty="0" err="1" smtClean="0">
                <a:solidFill>
                  <a:schemeClr val="accent1">
                    <a:lumMod val="40000"/>
                    <a:lumOff val="60000"/>
                  </a:schemeClr>
                </a:solidFill>
              </a:rPr>
              <a:t>cp</a:t>
            </a:r>
            <a:r>
              <a:rPr lang="en-AU" sz="4400" dirty="0" smtClean="0">
                <a:solidFill>
                  <a:schemeClr val="accent1">
                    <a:lumMod val="40000"/>
                    <a:lumOff val="60000"/>
                  </a:schemeClr>
                </a:solidFill>
              </a:rPr>
              <a:t> vv8,9)</a:t>
            </a:r>
            <a:endParaRPr lang="en-AU" sz="4400" dirty="0" smtClean="0"/>
          </a:p>
        </p:txBody>
      </p:sp>
      <p:sp>
        <p:nvSpPr>
          <p:cNvPr id="4" name="TextBox 3"/>
          <p:cNvSpPr txBox="1"/>
          <p:nvPr/>
        </p:nvSpPr>
        <p:spPr>
          <a:xfrm>
            <a:off x="936171" y="1398199"/>
            <a:ext cx="7010400" cy="769441"/>
          </a:xfrm>
          <a:prstGeom prst="rect">
            <a:avLst/>
          </a:prstGeom>
          <a:noFill/>
        </p:spPr>
        <p:txBody>
          <a:bodyPr wrap="square" rtlCol="0">
            <a:spAutoFit/>
          </a:bodyPr>
          <a:lstStyle/>
          <a:p>
            <a:r>
              <a:rPr lang="en-AU" sz="4400" dirty="0" smtClean="0"/>
              <a:t>Cited from </a:t>
            </a:r>
            <a:r>
              <a:rPr lang="en-AU" sz="4400" dirty="0" smtClean="0">
                <a:solidFill>
                  <a:srgbClr val="FFFF00"/>
                </a:solidFill>
              </a:rPr>
              <a:t>Isaiah 49:8</a:t>
            </a:r>
            <a:endParaRPr lang="en-AU" sz="4400" dirty="0">
              <a:solidFill>
                <a:srgbClr val="FFFF00"/>
              </a:solidFill>
            </a:endParaRPr>
          </a:p>
        </p:txBody>
      </p:sp>
    </p:spTree>
    <p:extLst>
      <p:ext uri="{BB962C8B-B14F-4D97-AF65-F5344CB8AC3E}">
        <p14:creationId xmlns:p14="http://schemas.microsoft.com/office/powerpoint/2010/main" val="113718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91882"/>
            <a:ext cx="9601200" cy="659357"/>
          </a:xfrm>
        </p:spPr>
        <p:txBody>
          <a:bodyPr>
            <a:noAutofit/>
          </a:bodyPr>
          <a:lstStyle/>
          <a:p>
            <a:r>
              <a:rPr lang="en-AU" sz="4400" dirty="0" smtClean="0">
                <a:solidFill>
                  <a:srgbClr val="FFFF00"/>
                </a:solidFill>
              </a:rPr>
              <a:t>6:4-6</a:t>
            </a:r>
            <a:endParaRPr lang="en-AU" sz="4400" dirty="0">
              <a:solidFill>
                <a:srgbClr val="FFFF00"/>
              </a:solidFill>
            </a:endParaRPr>
          </a:p>
        </p:txBody>
      </p:sp>
      <p:sp>
        <p:nvSpPr>
          <p:cNvPr id="3" name="Content Placeholder 2"/>
          <p:cNvSpPr>
            <a:spLocks noGrp="1"/>
          </p:cNvSpPr>
          <p:nvPr>
            <p:ph idx="1"/>
          </p:nvPr>
        </p:nvSpPr>
        <p:spPr>
          <a:xfrm>
            <a:off x="718457" y="1763488"/>
            <a:ext cx="3439886" cy="2329541"/>
          </a:xfrm>
        </p:spPr>
        <p:txBody>
          <a:bodyPr>
            <a:noAutofit/>
          </a:bodyPr>
          <a:lstStyle/>
          <a:p>
            <a:pPr marL="358775" indent="0">
              <a:buNone/>
            </a:pPr>
            <a:r>
              <a:rPr lang="en-AU" sz="4400" dirty="0" smtClean="0">
                <a:solidFill>
                  <a:schemeClr val="accent1">
                    <a:lumMod val="40000"/>
                    <a:lumOff val="60000"/>
                  </a:schemeClr>
                </a:solidFill>
              </a:rPr>
              <a:t>‘necessities’</a:t>
            </a:r>
          </a:p>
          <a:p>
            <a:pPr marL="358775" indent="0">
              <a:spcBef>
                <a:spcPts val="600"/>
              </a:spcBef>
              <a:buNone/>
            </a:pPr>
            <a:r>
              <a:rPr lang="en-AU" sz="2400" dirty="0" smtClean="0">
                <a:solidFill>
                  <a:schemeClr val="accent1">
                    <a:lumMod val="40000"/>
                    <a:lumOff val="60000"/>
                  </a:schemeClr>
                </a:solidFill>
              </a:rPr>
              <a:t>(no choice)</a:t>
            </a:r>
          </a:p>
          <a:p>
            <a:pPr marL="701675" indent="-342900">
              <a:spcBef>
                <a:spcPts val="600"/>
              </a:spcBef>
            </a:pPr>
            <a:r>
              <a:rPr lang="en-AU" sz="2400" dirty="0"/>
              <a:t>s</a:t>
            </a:r>
            <a:r>
              <a:rPr lang="en-AU" sz="2400" dirty="0" smtClean="0"/>
              <a:t>tripes</a:t>
            </a:r>
          </a:p>
          <a:p>
            <a:pPr marL="701675" indent="-342900">
              <a:spcBef>
                <a:spcPts val="600"/>
              </a:spcBef>
            </a:pPr>
            <a:r>
              <a:rPr lang="en-AU" sz="2400" dirty="0"/>
              <a:t>i</a:t>
            </a:r>
            <a:r>
              <a:rPr lang="en-AU" sz="2400" dirty="0" smtClean="0"/>
              <a:t>mprisonments</a:t>
            </a:r>
          </a:p>
          <a:p>
            <a:pPr marL="701675" indent="-342900">
              <a:spcBef>
                <a:spcPts val="600"/>
              </a:spcBef>
            </a:pPr>
            <a:r>
              <a:rPr lang="en-AU" sz="2400" dirty="0" smtClean="0"/>
              <a:t>tumults</a:t>
            </a:r>
          </a:p>
        </p:txBody>
      </p:sp>
      <p:sp>
        <p:nvSpPr>
          <p:cNvPr id="4" name="TextBox 3"/>
          <p:cNvSpPr txBox="1"/>
          <p:nvPr/>
        </p:nvSpPr>
        <p:spPr>
          <a:xfrm>
            <a:off x="936171" y="886567"/>
            <a:ext cx="8839200" cy="769441"/>
          </a:xfrm>
          <a:prstGeom prst="rect">
            <a:avLst/>
          </a:prstGeom>
          <a:noFill/>
        </p:spPr>
        <p:txBody>
          <a:bodyPr wrap="square" rtlCol="0">
            <a:spAutoFit/>
          </a:bodyPr>
          <a:lstStyle/>
          <a:p>
            <a:r>
              <a:rPr lang="en-AU" sz="4400" dirty="0" smtClean="0"/>
              <a:t>Patience seen in ‘tribulations’</a:t>
            </a:r>
            <a:endParaRPr lang="en-AU" sz="4400" dirty="0">
              <a:solidFill>
                <a:srgbClr val="FFFF00"/>
              </a:solidFill>
            </a:endParaRPr>
          </a:p>
        </p:txBody>
      </p:sp>
      <p:sp>
        <p:nvSpPr>
          <p:cNvPr id="5" name="Content Placeholder 2"/>
          <p:cNvSpPr txBox="1">
            <a:spLocks/>
          </p:cNvSpPr>
          <p:nvPr/>
        </p:nvSpPr>
        <p:spPr>
          <a:xfrm>
            <a:off x="7271653" y="1752586"/>
            <a:ext cx="3309257" cy="23622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58775" indent="0">
              <a:buFont typeface="Arial" pitchFamily="34" charset="0"/>
              <a:buNone/>
            </a:pPr>
            <a:r>
              <a:rPr lang="en-AU" sz="4400" dirty="0" smtClean="0">
                <a:solidFill>
                  <a:schemeClr val="accent1">
                    <a:lumMod val="40000"/>
                    <a:lumOff val="60000"/>
                  </a:schemeClr>
                </a:solidFill>
              </a:rPr>
              <a:t>‘distresses’</a:t>
            </a:r>
          </a:p>
          <a:p>
            <a:pPr marL="358775" indent="0">
              <a:spcBef>
                <a:spcPts val="600"/>
              </a:spcBef>
              <a:buFont typeface="Arial" pitchFamily="34" charset="0"/>
              <a:buNone/>
            </a:pPr>
            <a:r>
              <a:rPr lang="en-AU" sz="2400" dirty="0" smtClean="0">
                <a:solidFill>
                  <a:schemeClr val="accent1">
                    <a:lumMod val="40000"/>
                    <a:lumOff val="60000"/>
                  </a:schemeClr>
                </a:solidFill>
              </a:rPr>
              <a:t>(choice)</a:t>
            </a:r>
          </a:p>
          <a:p>
            <a:pPr marL="701675" indent="-342900">
              <a:spcBef>
                <a:spcPts val="600"/>
              </a:spcBef>
            </a:pPr>
            <a:r>
              <a:rPr lang="en-AU" sz="2400" dirty="0" smtClean="0"/>
              <a:t>labours</a:t>
            </a:r>
          </a:p>
          <a:p>
            <a:pPr marL="701675" indent="-342900">
              <a:spcBef>
                <a:spcPts val="600"/>
              </a:spcBef>
            </a:pPr>
            <a:r>
              <a:rPr lang="en-AU" sz="2400" dirty="0" smtClean="0"/>
              <a:t>sleeplessness</a:t>
            </a:r>
          </a:p>
          <a:p>
            <a:pPr marL="701675" indent="-342900">
              <a:spcBef>
                <a:spcPts val="600"/>
              </a:spcBef>
            </a:pPr>
            <a:r>
              <a:rPr lang="en-AU" sz="2400" dirty="0" smtClean="0"/>
              <a:t>foodlessness</a:t>
            </a:r>
          </a:p>
        </p:txBody>
      </p:sp>
      <p:sp>
        <p:nvSpPr>
          <p:cNvPr id="6" name="Down Arrow 5"/>
          <p:cNvSpPr/>
          <p:nvPr/>
        </p:nvSpPr>
        <p:spPr>
          <a:xfrm rot="3872122">
            <a:off x="4510891" y="1413794"/>
            <a:ext cx="402772" cy="1101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Down Arrow 6"/>
          <p:cNvSpPr/>
          <p:nvPr/>
        </p:nvSpPr>
        <p:spPr>
          <a:xfrm rot="18533710">
            <a:off x="7040666" y="1535005"/>
            <a:ext cx="413657" cy="923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4128449" y="2721429"/>
            <a:ext cx="3143204"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321629" y="2692778"/>
            <a:ext cx="2819400" cy="1384995"/>
          </a:xfrm>
          <a:prstGeom prst="rect">
            <a:avLst/>
          </a:prstGeom>
          <a:noFill/>
        </p:spPr>
        <p:txBody>
          <a:bodyPr wrap="square" rtlCol="0">
            <a:spAutoFit/>
          </a:bodyPr>
          <a:lstStyle/>
          <a:p>
            <a:pPr algn="ctr"/>
            <a:r>
              <a:rPr lang="en-AU" sz="2800" dirty="0" smtClean="0">
                <a:solidFill>
                  <a:schemeClr val="bg1"/>
                </a:solidFill>
              </a:rPr>
              <a:t>Endurance characteristics v5</a:t>
            </a:r>
            <a:endParaRPr lang="en-AU" sz="2800" dirty="0">
              <a:solidFill>
                <a:schemeClr val="bg1"/>
              </a:solidFill>
            </a:endParaRPr>
          </a:p>
        </p:txBody>
      </p:sp>
      <p:sp>
        <p:nvSpPr>
          <p:cNvPr id="10" name="Rounded Rectangle 9"/>
          <p:cNvSpPr/>
          <p:nvPr/>
        </p:nvSpPr>
        <p:spPr>
          <a:xfrm>
            <a:off x="4128449" y="4387394"/>
            <a:ext cx="3143204" cy="1371600"/>
          </a:xfrm>
          <a:prstGeom prst="round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4343397" y="4543352"/>
            <a:ext cx="2819400" cy="954107"/>
          </a:xfrm>
          <a:prstGeom prst="rect">
            <a:avLst/>
          </a:prstGeom>
          <a:noFill/>
        </p:spPr>
        <p:txBody>
          <a:bodyPr wrap="square" rtlCol="0">
            <a:spAutoFit/>
          </a:bodyPr>
          <a:lstStyle/>
          <a:p>
            <a:pPr algn="ctr"/>
            <a:r>
              <a:rPr lang="en-AU" sz="2800" dirty="0" smtClean="0"/>
              <a:t>Motivational  qualities v6</a:t>
            </a:r>
            <a:endParaRPr lang="en-AU" sz="2800" dirty="0"/>
          </a:p>
        </p:txBody>
      </p:sp>
      <p:sp>
        <p:nvSpPr>
          <p:cNvPr id="12" name="TextBox 11"/>
          <p:cNvSpPr txBox="1"/>
          <p:nvPr/>
        </p:nvSpPr>
        <p:spPr>
          <a:xfrm>
            <a:off x="1164771" y="4434492"/>
            <a:ext cx="2362200" cy="1200329"/>
          </a:xfrm>
          <a:prstGeom prst="rect">
            <a:avLst/>
          </a:prstGeom>
          <a:noFill/>
        </p:spPr>
        <p:txBody>
          <a:bodyPr wrap="square" rtlCol="0">
            <a:spAutoFit/>
          </a:bodyPr>
          <a:lstStyle/>
          <a:p>
            <a:r>
              <a:rPr lang="en-AU" sz="2400" dirty="0" smtClean="0">
                <a:solidFill>
                  <a:schemeClr val="tx2">
                    <a:lumMod val="75000"/>
                  </a:schemeClr>
                </a:solidFill>
              </a:rPr>
              <a:t>IN purity, IN knowledge, IN longsuffering…</a:t>
            </a:r>
            <a:endParaRPr lang="en-AU" sz="2400" dirty="0">
              <a:solidFill>
                <a:schemeClr val="tx2">
                  <a:lumMod val="75000"/>
                </a:schemeClr>
              </a:solidFill>
            </a:endParaRPr>
          </a:p>
        </p:txBody>
      </p:sp>
      <p:sp>
        <p:nvSpPr>
          <p:cNvPr id="13" name="TextBox 12"/>
          <p:cNvSpPr txBox="1"/>
          <p:nvPr/>
        </p:nvSpPr>
        <p:spPr>
          <a:xfrm>
            <a:off x="7728856" y="4445374"/>
            <a:ext cx="3167743" cy="1200329"/>
          </a:xfrm>
          <a:prstGeom prst="rect">
            <a:avLst/>
          </a:prstGeom>
          <a:noFill/>
        </p:spPr>
        <p:txBody>
          <a:bodyPr wrap="square" rtlCol="0">
            <a:spAutoFit/>
          </a:bodyPr>
          <a:lstStyle/>
          <a:p>
            <a:r>
              <a:rPr lang="en-AU" sz="2400" dirty="0" smtClean="0">
                <a:solidFill>
                  <a:schemeClr val="tx2">
                    <a:lumMod val="75000"/>
                  </a:schemeClr>
                </a:solidFill>
              </a:rPr>
              <a:t>IN kindness, IN a spirit of holiness, IN undissembled love</a:t>
            </a:r>
            <a:endParaRPr lang="en-AU" sz="2400" dirty="0">
              <a:solidFill>
                <a:schemeClr val="tx2">
                  <a:lumMod val="75000"/>
                </a:schemeClr>
              </a:solidFill>
            </a:endParaRPr>
          </a:p>
        </p:txBody>
      </p:sp>
      <p:sp>
        <p:nvSpPr>
          <p:cNvPr id="14" name="TextBox 13"/>
          <p:cNvSpPr txBox="1"/>
          <p:nvPr/>
        </p:nvSpPr>
        <p:spPr>
          <a:xfrm>
            <a:off x="718457" y="5943600"/>
            <a:ext cx="10515600" cy="830997"/>
          </a:xfrm>
          <a:prstGeom prst="rect">
            <a:avLst/>
          </a:prstGeom>
          <a:noFill/>
        </p:spPr>
        <p:txBody>
          <a:bodyPr wrap="square" rtlCol="0">
            <a:spAutoFit/>
          </a:bodyPr>
          <a:lstStyle/>
          <a:p>
            <a:r>
              <a:rPr lang="en-AU" sz="2400" dirty="0">
                <a:solidFill>
                  <a:srgbClr val="FFFF00"/>
                </a:solidFill>
              </a:rPr>
              <a:t>v</a:t>
            </a:r>
            <a:r>
              <a:rPr lang="en-AU" sz="2400" dirty="0" smtClean="0">
                <a:solidFill>
                  <a:srgbClr val="FFFF00"/>
                </a:solidFill>
              </a:rPr>
              <a:t>8</a:t>
            </a:r>
            <a:r>
              <a:rPr lang="en-AU" sz="2400" dirty="0" smtClean="0"/>
              <a:t> How seen? </a:t>
            </a:r>
            <a:r>
              <a:rPr lang="en-AU" sz="2400" dirty="0" smtClean="0">
                <a:solidFill>
                  <a:srgbClr val="FFFF00"/>
                </a:solidFill>
              </a:rPr>
              <a:t>IN truth </a:t>
            </a:r>
            <a:r>
              <a:rPr lang="en-AU" sz="2400" dirty="0" smtClean="0"/>
              <a:t>(honesty) </a:t>
            </a:r>
            <a:r>
              <a:rPr lang="en-AU" sz="2400" dirty="0" smtClean="0">
                <a:solidFill>
                  <a:srgbClr val="FFFF00"/>
                </a:solidFill>
              </a:rPr>
              <a:t>IN God’s authority </a:t>
            </a:r>
            <a:r>
              <a:rPr lang="en-AU" sz="2400" dirty="0" smtClean="0"/>
              <a:t>through God’s armour (on right and left)</a:t>
            </a:r>
            <a:endParaRPr lang="en-AU" sz="2400" dirty="0"/>
          </a:p>
        </p:txBody>
      </p:sp>
    </p:spTree>
    <p:extLst>
      <p:ext uri="{BB962C8B-B14F-4D97-AF65-F5344CB8AC3E}">
        <p14:creationId xmlns:p14="http://schemas.microsoft.com/office/powerpoint/2010/main" val="198458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304799"/>
            <a:ext cx="11342915" cy="659357"/>
          </a:xfrm>
        </p:spPr>
        <p:txBody>
          <a:bodyPr/>
          <a:lstStyle/>
          <a:p>
            <a:pPr algn="ctr"/>
            <a:r>
              <a:rPr lang="en-AU" dirty="0" smtClean="0"/>
              <a:t>Timing of events (Bro </a:t>
            </a:r>
            <a:r>
              <a:rPr lang="en-AU" dirty="0" err="1" smtClean="0"/>
              <a:t>W.F.Barling</a:t>
            </a:r>
            <a:r>
              <a:rPr lang="en-AU" dirty="0" smtClean="0"/>
              <a:t> ‘The Letters to Corinth’)</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14632388"/>
              </p:ext>
            </p:extLst>
          </p:nvPr>
        </p:nvGraphicFramePr>
        <p:xfrm>
          <a:off x="453571" y="1144208"/>
          <a:ext cx="11150599" cy="5577840"/>
        </p:xfrm>
        <a:graphic>
          <a:graphicData uri="http://schemas.openxmlformats.org/drawingml/2006/table">
            <a:tbl>
              <a:tblPr firstRow="1" bandRow="1">
                <a:tableStyleId>{BC89EF96-8CEA-46FF-86C4-4CE0E7609802}</a:tableStyleId>
              </a:tblPr>
              <a:tblGrid>
                <a:gridCol w="885372"/>
                <a:gridCol w="1698171"/>
                <a:gridCol w="4604657"/>
                <a:gridCol w="3962399"/>
              </a:tblGrid>
              <a:tr h="370840">
                <a:tc>
                  <a:txBody>
                    <a:bodyPr/>
                    <a:lstStyle/>
                    <a:p>
                      <a:pPr algn="ctr"/>
                      <a:r>
                        <a:rPr lang="en-AU" dirty="0" smtClean="0"/>
                        <a:t>Year? AD</a:t>
                      </a:r>
                      <a:endParaRPr lang="en-AU" dirty="0"/>
                    </a:p>
                  </a:txBody>
                  <a:tcPr/>
                </a:tc>
                <a:tc>
                  <a:txBody>
                    <a:bodyPr/>
                    <a:lstStyle/>
                    <a:p>
                      <a:pPr algn="ctr"/>
                      <a:r>
                        <a:rPr lang="en-AU" dirty="0" smtClean="0"/>
                        <a:t>Season?</a:t>
                      </a:r>
                      <a:endParaRPr lang="en-AU" dirty="0"/>
                    </a:p>
                  </a:txBody>
                  <a:tcPr/>
                </a:tc>
                <a:tc>
                  <a:txBody>
                    <a:bodyPr/>
                    <a:lstStyle/>
                    <a:p>
                      <a:pPr algn="ctr"/>
                      <a:r>
                        <a:rPr lang="en-AU" dirty="0" smtClean="0"/>
                        <a:t>Event</a:t>
                      </a:r>
                      <a:endParaRPr lang="en-AU" dirty="0"/>
                    </a:p>
                  </a:txBody>
                  <a:tcPr/>
                </a:tc>
                <a:tc>
                  <a:txBody>
                    <a:bodyPr/>
                    <a:lstStyle/>
                    <a:p>
                      <a:pPr algn="ctr"/>
                      <a:r>
                        <a:rPr lang="en-AU" dirty="0" smtClean="0"/>
                        <a:t>Proof?</a:t>
                      </a:r>
                      <a:endParaRPr lang="en-A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smtClean="0"/>
                        <a:t>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smtClean="0"/>
                        <a:t>Late spring</a:t>
                      </a:r>
                      <a:endParaRPr lang="en-AU" sz="2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smtClean="0"/>
                        <a:t>Despatch of Admonitory Letter &amp; departure from Ephesus (after uproar?)</a:t>
                      </a:r>
                      <a:endParaRPr lang="en-AU" sz="2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smtClean="0"/>
                        <a:t>Acts 19:23-41</a:t>
                      </a:r>
                    </a:p>
                    <a:p>
                      <a:endParaRPr lang="en-AU" sz="2400" dirty="0"/>
                    </a:p>
                  </a:txBody>
                  <a:tcPr/>
                </a:tc>
              </a:tr>
              <a:tr h="370840">
                <a:tc>
                  <a:txBody>
                    <a:bodyPr/>
                    <a:lstStyle/>
                    <a:p>
                      <a:r>
                        <a:rPr lang="en-AU" sz="2400" smtClean="0"/>
                        <a:t>56</a:t>
                      </a:r>
                      <a:endParaRPr lang="en-A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smtClean="0"/>
                        <a:t>Summer</a:t>
                      </a:r>
                      <a:endParaRPr lang="en-AU" sz="2400" dirty="0" smtClean="0"/>
                    </a:p>
                  </a:txBody>
                  <a:tcPr/>
                </a:tc>
                <a:tc>
                  <a:txBody>
                    <a:bodyPr/>
                    <a:lstStyle/>
                    <a:p>
                      <a:r>
                        <a:rPr lang="en-AU" sz="2400" smtClean="0"/>
                        <a:t>Evangelization of Troas</a:t>
                      </a:r>
                      <a:endParaRPr lang="en-AU" sz="2400" dirty="0"/>
                    </a:p>
                  </a:txBody>
                  <a:tcPr/>
                </a:tc>
                <a:tc>
                  <a:txBody>
                    <a:bodyPr/>
                    <a:lstStyle/>
                    <a:p>
                      <a:r>
                        <a:rPr lang="en-AU" sz="2400" smtClean="0"/>
                        <a:t>Acts 20:1 and 2 Cor</a:t>
                      </a:r>
                      <a:r>
                        <a:rPr lang="en-AU" sz="2400" baseline="0" smtClean="0"/>
                        <a:t> 2:12,13</a:t>
                      </a:r>
                      <a:endParaRPr lang="en-AU" sz="2400" dirty="0"/>
                    </a:p>
                  </a:txBody>
                  <a:tcPr/>
                </a:tc>
              </a:tr>
              <a:tr h="370840">
                <a:tc>
                  <a:txBody>
                    <a:bodyPr/>
                    <a:lstStyle/>
                    <a:p>
                      <a:r>
                        <a:rPr lang="en-AU" sz="2400" smtClean="0"/>
                        <a:t>56</a:t>
                      </a:r>
                      <a:endParaRPr lang="en-A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smtClean="0"/>
                        <a:t>Late summer</a:t>
                      </a:r>
                      <a:endParaRPr lang="en-AU" sz="2400" dirty="0" smtClean="0"/>
                    </a:p>
                  </a:txBody>
                  <a:tcPr/>
                </a:tc>
                <a:tc>
                  <a:txBody>
                    <a:bodyPr/>
                    <a:lstStyle/>
                    <a:p>
                      <a:r>
                        <a:rPr lang="en-AU" sz="2400" dirty="0" smtClean="0"/>
                        <a:t>Reunion of Titus. Despatch of 2 Corinthians</a:t>
                      </a:r>
                      <a:endParaRPr lang="en-AU" sz="2400" dirty="0"/>
                    </a:p>
                  </a:txBody>
                  <a:tcPr/>
                </a:tc>
                <a:tc>
                  <a:txBody>
                    <a:bodyPr/>
                    <a:lstStyle/>
                    <a:p>
                      <a:r>
                        <a:rPr lang="en-AU" sz="2400" dirty="0" smtClean="0"/>
                        <a:t>2 </a:t>
                      </a:r>
                      <a:r>
                        <a:rPr lang="en-AU" sz="2400" dirty="0" err="1" smtClean="0"/>
                        <a:t>Cor</a:t>
                      </a:r>
                      <a:r>
                        <a:rPr lang="en-AU" sz="2400" dirty="0" smtClean="0"/>
                        <a:t> 7:13-15 and 8:6-8, 16-24; 9:1-5</a:t>
                      </a:r>
                      <a:endParaRPr lang="en-AU" sz="2400" dirty="0"/>
                    </a:p>
                  </a:txBody>
                  <a:tcPr/>
                </a:tc>
              </a:tr>
              <a:tr h="370840">
                <a:tc>
                  <a:txBody>
                    <a:bodyPr/>
                    <a:lstStyle/>
                    <a:p>
                      <a:r>
                        <a:rPr lang="en-AU" sz="2400" dirty="0" smtClean="0"/>
                        <a:t>56</a:t>
                      </a:r>
                      <a:endParaRPr lang="en-A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smtClean="0"/>
                        <a:t>Early autumn</a:t>
                      </a:r>
                    </a:p>
                  </a:txBody>
                  <a:tcPr/>
                </a:tc>
                <a:tc>
                  <a:txBody>
                    <a:bodyPr/>
                    <a:lstStyle/>
                    <a:p>
                      <a:r>
                        <a:rPr lang="en-AU" sz="2400" dirty="0" smtClean="0"/>
                        <a:t>Tour of Macedonia</a:t>
                      </a:r>
                      <a:endParaRPr lang="en-AU" sz="2400" dirty="0"/>
                    </a:p>
                  </a:txBody>
                  <a:tcPr/>
                </a:tc>
                <a:tc>
                  <a:txBody>
                    <a:bodyPr/>
                    <a:lstStyle/>
                    <a:p>
                      <a:r>
                        <a:rPr lang="en-AU" sz="2400" dirty="0" smtClean="0"/>
                        <a:t>Acts 20:1</a:t>
                      </a:r>
                      <a:endParaRPr lang="en-AU" sz="2400" dirty="0"/>
                    </a:p>
                  </a:txBody>
                  <a:tcPr/>
                </a:tc>
              </a:tr>
              <a:tr h="370840">
                <a:tc>
                  <a:txBody>
                    <a:bodyPr/>
                    <a:lstStyle/>
                    <a:p>
                      <a:r>
                        <a:rPr lang="en-AU" sz="2400" dirty="0" smtClean="0"/>
                        <a:t>56</a:t>
                      </a:r>
                      <a:endParaRPr lang="en-A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smtClean="0"/>
                        <a:t>Late autumn</a:t>
                      </a:r>
                    </a:p>
                  </a:txBody>
                  <a:tcPr/>
                </a:tc>
                <a:tc>
                  <a:txBody>
                    <a:bodyPr/>
                    <a:lstStyle/>
                    <a:p>
                      <a:r>
                        <a:rPr lang="en-AU" sz="2400" dirty="0" smtClean="0"/>
                        <a:t>Arrival</a:t>
                      </a:r>
                      <a:r>
                        <a:rPr lang="en-AU" sz="2400" baseline="0" dirty="0" smtClean="0"/>
                        <a:t> in Corinth (3</a:t>
                      </a:r>
                      <a:r>
                        <a:rPr lang="en-AU" sz="2400" baseline="30000" dirty="0" smtClean="0"/>
                        <a:t>rd</a:t>
                      </a:r>
                      <a:r>
                        <a:rPr lang="en-AU" sz="2400" baseline="0" dirty="0" smtClean="0"/>
                        <a:t> visit for 3 months)</a:t>
                      </a:r>
                      <a:endParaRPr lang="en-AU" sz="2400" dirty="0"/>
                    </a:p>
                  </a:txBody>
                  <a:tcPr/>
                </a:tc>
                <a:tc>
                  <a:txBody>
                    <a:bodyPr/>
                    <a:lstStyle/>
                    <a:p>
                      <a:r>
                        <a:rPr lang="en-AU" sz="2400" dirty="0" smtClean="0"/>
                        <a:t>Acts 20:2 “he</a:t>
                      </a:r>
                      <a:r>
                        <a:rPr lang="en-AU" sz="2400" baseline="0" dirty="0" smtClean="0"/>
                        <a:t> came into Greece”</a:t>
                      </a:r>
                      <a:endParaRPr lang="en-AU" sz="2400" dirty="0"/>
                    </a:p>
                  </a:txBody>
                  <a:tcPr/>
                </a:tc>
              </a:tr>
              <a:tr h="370840">
                <a:tc>
                  <a:txBody>
                    <a:bodyPr/>
                    <a:lstStyle/>
                    <a:p>
                      <a:r>
                        <a:rPr lang="en-AU" sz="2400" dirty="0" smtClean="0"/>
                        <a:t>57</a:t>
                      </a:r>
                      <a:endParaRPr lang="en-A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smtClean="0"/>
                        <a:t>Early spring</a:t>
                      </a:r>
                    </a:p>
                  </a:txBody>
                  <a:tcPr/>
                </a:tc>
                <a:tc>
                  <a:txBody>
                    <a:bodyPr/>
                    <a:lstStyle/>
                    <a:p>
                      <a:r>
                        <a:rPr lang="en-AU" sz="2400" dirty="0" smtClean="0"/>
                        <a:t>Despatch of Romans. Departure for Jerusalem</a:t>
                      </a:r>
                      <a:r>
                        <a:rPr lang="en-AU" sz="2400" baseline="0" dirty="0" smtClean="0"/>
                        <a:t> (arrested)</a:t>
                      </a:r>
                      <a:endParaRPr lang="en-AU" sz="2400" dirty="0"/>
                    </a:p>
                  </a:txBody>
                  <a:tcPr/>
                </a:tc>
                <a:tc>
                  <a:txBody>
                    <a:bodyPr/>
                    <a:lstStyle/>
                    <a:p>
                      <a:endParaRPr lang="en-AU" sz="2400" dirty="0"/>
                    </a:p>
                  </a:txBody>
                  <a:tcPr/>
                </a:tc>
              </a:tr>
            </a:tbl>
          </a:graphicData>
        </a:graphic>
      </p:graphicFrame>
    </p:spTree>
    <p:extLst>
      <p:ext uri="{BB962C8B-B14F-4D97-AF65-F5344CB8AC3E}">
        <p14:creationId xmlns:p14="http://schemas.microsoft.com/office/powerpoint/2010/main" val="262493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3" y="362303"/>
            <a:ext cx="10624457" cy="1069940"/>
          </a:xfrm>
        </p:spPr>
        <p:txBody>
          <a:bodyPr>
            <a:noAutofit/>
          </a:bodyPr>
          <a:lstStyle/>
          <a:p>
            <a:r>
              <a:rPr lang="en-AU" sz="4400" dirty="0" smtClean="0">
                <a:solidFill>
                  <a:srgbClr val="FFFF00"/>
                </a:solidFill>
              </a:rPr>
              <a:t>6:14,15</a:t>
            </a:r>
            <a:r>
              <a:rPr lang="en-AU" sz="4400" dirty="0" smtClean="0"/>
              <a:t> Important to know who you are!</a:t>
            </a:r>
            <a:endParaRPr lang="en-AU" sz="4400" dirty="0"/>
          </a:p>
        </p:txBody>
      </p:sp>
      <p:sp>
        <p:nvSpPr>
          <p:cNvPr id="3" name="Content Placeholder 2"/>
          <p:cNvSpPr>
            <a:spLocks noGrp="1"/>
          </p:cNvSpPr>
          <p:nvPr>
            <p:ph idx="1"/>
          </p:nvPr>
        </p:nvSpPr>
        <p:spPr/>
        <p:txBody>
          <a:bodyPr>
            <a:normAutofit/>
          </a:bodyPr>
          <a:lstStyle/>
          <a:p>
            <a:r>
              <a:rPr lang="en-AU" sz="4400" dirty="0">
                <a:solidFill>
                  <a:schemeClr val="accent1">
                    <a:lumMod val="40000"/>
                    <a:lumOff val="60000"/>
                  </a:schemeClr>
                </a:solidFill>
              </a:rPr>
              <a:t>Fellowship</a:t>
            </a:r>
            <a:r>
              <a:rPr lang="en-AU" sz="3200" dirty="0" smtClean="0"/>
              <a:t> (sharing) – </a:t>
            </a:r>
            <a:r>
              <a:rPr lang="en-AU" sz="3200" i="1" dirty="0" smtClean="0"/>
              <a:t>“righteousness with unrighteousness”</a:t>
            </a:r>
          </a:p>
          <a:p>
            <a:r>
              <a:rPr lang="en-AU" sz="4400" dirty="0">
                <a:solidFill>
                  <a:schemeClr val="accent1">
                    <a:lumMod val="40000"/>
                    <a:lumOff val="60000"/>
                  </a:schemeClr>
                </a:solidFill>
              </a:rPr>
              <a:t>Communion</a:t>
            </a:r>
            <a:r>
              <a:rPr lang="en-AU" sz="3200" dirty="0" smtClean="0"/>
              <a:t> (partners) – </a:t>
            </a:r>
            <a:r>
              <a:rPr lang="en-AU" sz="3200" i="1" dirty="0" smtClean="0"/>
              <a:t>“light and darkness”</a:t>
            </a:r>
          </a:p>
          <a:p>
            <a:r>
              <a:rPr lang="en-AU" sz="4400" dirty="0">
                <a:solidFill>
                  <a:schemeClr val="accent1">
                    <a:lumMod val="40000"/>
                    <a:lumOff val="60000"/>
                  </a:schemeClr>
                </a:solidFill>
              </a:rPr>
              <a:t>Concord</a:t>
            </a:r>
            <a:r>
              <a:rPr lang="en-AU" sz="3200" dirty="0" smtClean="0"/>
              <a:t> (harmony) – </a:t>
            </a:r>
            <a:r>
              <a:rPr lang="en-AU" sz="3200" i="1" dirty="0" smtClean="0"/>
              <a:t>“Christ and Belial” </a:t>
            </a:r>
            <a:r>
              <a:rPr lang="en-AU" sz="3200" dirty="0" smtClean="0"/>
              <a:t>(worthless or vain)</a:t>
            </a:r>
            <a:endParaRPr lang="en-AU" sz="3200" dirty="0"/>
          </a:p>
        </p:txBody>
      </p:sp>
      <p:sp>
        <p:nvSpPr>
          <p:cNvPr id="4" name="TextBox 3"/>
          <p:cNvSpPr txBox="1"/>
          <p:nvPr/>
        </p:nvSpPr>
        <p:spPr>
          <a:xfrm>
            <a:off x="370114" y="5366657"/>
            <a:ext cx="11582399" cy="707886"/>
          </a:xfrm>
          <a:prstGeom prst="rect">
            <a:avLst/>
          </a:prstGeom>
          <a:noFill/>
        </p:spPr>
        <p:txBody>
          <a:bodyPr wrap="square" rtlCol="0">
            <a:spAutoFit/>
          </a:bodyPr>
          <a:lstStyle/>
          <a:p>
            <a:r>
              <a:rPr lang="en-AU" sz="4000" dirty="0" smtClean="0">
                <a:solidFill>
                  <a:schemeClr val="tx2">
                    <a:lumMod val="90000"/>
                  </a:schemeClr>
                </a:solidFill>
              </a:rPr>
              <a:t>These are incompatible - one party MUST change!</a:t>
            </a:r>
            <a:endParaRPr lang="en-AU" sz="4000" dirty="0">
              <a:solidFill>
                <a:schemeClr val="tx2">
                  <a:lumMod val="90000"/>
                </a:schemeClr>
              </a:solidFill>
            </a:endParaRPr>
          </a:p>
        </p:txBody>
      </p:sp>
    </p:spTree>
    <p:extLst>
      <p:ext uri="{BB962C8B-B14F-4D97-AF65-F5344CB8AC3E}">
        <p14:creationId xmlns:p14="http://schemas.microsoft.com/office/powerpoint/2010/main" val="2391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400" dirty="0" smtClean="0">
                <a:solidFill>
                  <a:srgbClr val="FFFF00"/>
                </a:solidFill>
              </a:rPr>
              <a:t>6:16</a:t>
            </a:r>
            <a:r>
              <a:rPr lang="en-AU" sz="4400" dirty="0" smtClean="0"/>
              <a:t> “be their God” </a:t>
            </a:r>
            <a:r>
              <a:rPr lang="en-AU" sz="4000" dirty="0">
                <a:solidFill>
                  <a:schemeClr val="tx1"/>
                </a:solidFill>
                <a:latin typeface="+mn-lt"/>
                <a:ea typeface="+mn-ea"/>
                <a:cs typeface="+mn-cs"/>
              </a:rPr>
              <a:t>cited</a:t>
            </a:r>
            <a:r>
              <a:rPr lang="en-AU" sz="4400" dirty="0" smtClean="0"/>
              <a:t> </a:t>
            </a:r>
            <a:r>
              <a:rPr lang="en-AU" sz="4400" dirty="0" smtClean="0">
                <a:solidFill>
                  <a:srgbClr val="FFFF00"/>
                </a:solidFill>
              </a:rPr>
              <a:t>Leviticus 26:12</a:t>
            </a:r>
            <a:endParaRPr lang="en-AU" sz="4400"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AU" sz="3600" dirty="0" smtClean="0">
                <a:solidFill>
                  <a:srgbClr val="FFFF00"/>
                </a:solidFill>
              </a:rPr>
              <a:t>v1</a:t>
            </a:r>
            <a:r>
              <a:rPr lang="en-AU" sz="3600" dirty="0" smtClean="0"/>
              <a:t> No idols</a:t>
            </a:r>
          </a:p>
          <a:p>
            <a:pPr marL="0" indent="0">
              <a:buNone/>
            </a:pPr>
            <a:r>
              <a:rPr lang="en-AU" sz="3600" dirty="0">
                <a:solidFill>
                  <a:srgbClr val="FFFF00"/>
                </a:solidFill>
              </a:rPr>
              <a:t>vv2-10</a:t>
            </a:r>
            <a:r>
              <a:rPr lang="en-AU" sz="3600" dirty="0" smtClean="0"/>
              <a:t> Blessings if they kept God’s laws</a:t>
            </a:r>
          </a:p>
          <a:p>
            <a:pPr marL="0" indent="0">
              <a:buNone/>
            </a:pPr>
            <a:r>
              <a:rPr lang="en-AU" sz="3600" dirty="0">
                <a:solidFill>
                  <a:srgbClr val="FFFF00"/>
                </a:solidFill>
              </a:rPr>
              <a:t>v11</a:t>
            </a:r>
            <a:r>
              <a:rPr lang="en-AU" sz="3600" dirty="0" smtClean="0"/>
              <a:t> Tabernacle in their midst</a:t>
            </a:r>
          </a:p>
          <a:p>
            <a:pPr marL="0" indent="0">
              <a:buNone/>
            </a:pPr>
            <a:r>
              <a:rPr lang="en-AU" sz="3600" dirty="0">
                <a:solidFill>
                  <a:srgbClr val="FFFF00"/>
                </a:solidFill>
              </a:rPr>
              <a:t>v12</a:t>
            </a:r>
            <a:r>
              <a:rPr lang="en-AU" sz="3600" dirty="0" smtClean="0"/>
              <a:t> Curses if they didn’t keep separate</a:t>
            </a:r>
          </a:p>
          <a:p>
            <a:pPr marL="0" indent="0">
              <a:buNone/>
            </a:pPr>
            <a:r>
              <a:rPr lang="en-AU" sz="3600" dirty="0">
                <a:solidFill>
                  <a:srgbClr val="FFFF00"/>
                </a:solidFill>
              </a:rPr>
              <a:t>v42</a:t>
            </a:r>
            <a:r>
              <a:rPr lang="en-AU" sz="3600" dirty="0" smtClean="0"/>
              <a:t> God’s blessings for repentance!</a:t>
            </a:r>
            <a:endParaRPr lang="en-AU" sz="3600" dirty="0"/>
          </a:p>
        </p:txBody>
      </p:sp>
    </p:spTree>
    <p:extLst>
      <p:ext uri="{BB962C8B-B14F-4D97-AF65-F5344CB8AC3E}">
        <p14:creationId xmlns:p14="http://schemas.microsoft.com/office/powerpoint/2010/main" val="40879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smtClean="0">
                <a:solidFill>
                  <a:srgbClr val="FFFF00"/>
                </a:solidFill>
              </a:rPr>
              <a:t>6:17</a:t>
            </a:r>
            <a:r>
              <a:rPr lang="en-AU" sz="4400" dirty="0" smtClean="0"/>
              <a:t> “be ye separate” </a:t>
            </a:r>
            <a:r>
              <a:rPr lang="en-AU" sz="4000" dirty="0">
                <a:solidFill>
                  <a:schemeClr val="tx1"/>
                </a:solidFill>
                <a:latin typeface="+mn-lt"/>
                <a:ea typeface="+mn-ea"/>
                <a:cs typeface="+mn-cs"/>
              </a:rPr>
              <a:t>cited</a:t>
            </a:r>
            <a:r>
              <a:rPr lang="en-AU" sz="4400" dirty="0" smtClean="0"/>
              <a:t> </a:t>
            </a:r>
            <a:r>
              <a:rPr lang="en-AU" sz="4400" dirty="0" smtClean="0">
                <a:solidFill>
                  <a:srgbClr val="FFFF00"/>
                </a:solidFill>
              </a:rPr>
              <a:t>Isaiah 52:11</a:t>
            </a:r>
            <a:endParaRPr lang="en-AU" sz="4400"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AU" sz="3600" dirty="0" smtClean="0">
                <a:solidFill>
                  <a:srgbClr val="FFFF00"/>
                </a:solidFill>
              </a:rPr>
              <a:t>v7</a:t>
            </a:r>
            <a:r>
              <a:rPr lang="en-AU" sz="3600" dirty="0" smtClean="0"/>
              <a:t> beautiful feet – preaching good tidings</a:t>
            </a:r>
          </a:p>
          <a:p>
            <a:pPr marL="0" indent="0">
              <a:buNone/>
            </a:pPr>
            <a:r>
              <a:rPr lang="en-AU" sz="3600" dirty="0" smtClean="0">
                <a:solidFill>
                  <a:srgbClr val="FFFF00"/>
                </a:solidFill>
              </a:rPr>
              <a:t>v9</a:t>
            </a:r>
            <a:r>
              <a:rPr lang="en-AU" sz="3600" dirty="0" smtClean="0"/>
              <a:t> Joy – God redeems His people</a:t>
            </a:r>
          </a:p>
          <a:p>
            <a:pPr marL="0" indent="0">
              <a:buNone/>
            </a:pPr>
            <a:r>
              <a:rPr lang="en-AU" sz="3600" dirty="0" smtClean="0">
                <a:solidFill>
                  <a:srgbClr val="FFFF00"/>
                </a:solidFill>
              </a:rPr>
              <a:t>v10</a:t>
            </a:r>
            <a:r>
              <a:rPr lang="en-AU" sz="3600" dirty="0" smtClean="0"/>
              <a:t> God’s salvation</a:t>
            </a:r>
          </a:p>
          <a:p>
            <a:pPr marL="0" indent="0">
              <a:buNone/>
            </a:pPr>
            <a:r>
              <a:rPr lang="en-AU" sz="3600" dirty="0" smtClean="0">
                <a:solidFill>
                  <a:schemeClr val="accent1">
                    <a:lumMod val="60000"/>
                    <a:lumOff val="40000"/>
                  </a:schemeClr>
                </a:solidFill>
              </a:rPr>
              <a:t>HOW? </a:t>
            </a:r>
            <a:r>
              <a:rPr lang="en-AU" sz="3600" dirty="0" smtClean="0"/>
              <a:t>Through God’s suffering servant </a:t>
            </a:r>
            <a:r>
              <a:rPr lang="en-AU" sz="3600" dirty="0" smtClean="0">
                <a:solidFill>
                  <a:srgbClr val="FFFF00"/>
                </a:solidFill>
              </a:rPr>
              <a:t>Isa 53</a:t>
            </a:r>
          </a:p>
        </p:txBody>
      </p:sp>
    </p:spTree>
    <p:extLst>
      <p:ext uri="{BB962C8B-B14F-4D97-AF65-F5344CB8AC3E}">
        <p14:creationId xmlns:p14="http://schemas.microsoft.com/office/powerpoint/2010/main" val="227466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0" y="362303"/>
            <a:ext cx="10047514" cy="1069940"/>
          </a:xfrm>
        </p:spPr>
        <p:txBody>
          <a:bodyPr>
            <a:normAutofit fontScale="90000"/>
          </a:bodyPr>
          <a:lstStyle/>
          <a:p>
            <a:r>
              <a:rPr lang="en-AU" sz="4400" dirty="0" smtClean="0">
                <a:solidFill>
                  <a:srgbClr val="FFFF00"/>
                </a:solidFill>
              </a:rPr>
              <a:t>6:18</a:t>
            </a:r>
            <a:r>
              <a:rPr lang="en-AU" sz="4400" dirty="0" smtClean="0"/>
              <a:t> “Father… my sons &amp; daughters” </a:t>
            </a:r>
            <a:r>
              <a:rPr lang="en-AU" sz="4000" dirty="0" smtClean="0">
                <a:solidFill>
                  <a:schemeClr val="tx1"/>
                </a:solidFill>
                <a:latin typeface="+mn-lt"/>
                <a:ea typeface="+mn-ea"/>
                <a:cs typeface="+mn-cs"/>
              </a:rPr>
              <a:t>cited…</a:t>
            </a:r>
            <a:endParaRPr lang="en-AU" sz="4400"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AU" sz="3600" dirty="0" smtClean="0">
                <a:solidFill>
                  <a:srgbClr val="FFFF00"/>
                </a:solidFill>
              </a:rPr>
              <a:t>2 Samuel 7:8-14</a:t>
            </a:r>
          </a:p>
          <a:p>
            <a:pPr marL="0" indent="0">
              <a:buNone/>
            </a:pPr>
            <a:r>
              <a:rPr lang="en-AU" sz="3600" dirty="0" smtClean="0">
                <a:solidFill>
                  <a:srgbClr val="FFFF00"/>
                </a:solidFill>
              </a:rPr>
              <a:t>1 Chronicles 28:6</a:t>
            </a:r>
            <a:endParaRPr lang="en-AU" sz="3600" dirty="0" smtClean="0"/>
          </a:p>
          <a:p>
            <a:pPr marL="0" indent="0">
              <a:buNone/>
            </a:pPr>
            <a:r>
              <a:rPr lang="en-AU" sz="3600" dirty="0" smtClean="0">
                <a:solidFill>
                  <a:srgbClr val="FFFF00"/>
                </a:solidFill>
              </a:rPr>
              <a:t>Isaiah 43:6</a:t>
            </a:r>
          </a:p>
          <a:p>
            <a:pPr marL="0" indent="0">
              <a:buNone/>
            </a:pPr>
            <a:r>
              <a:rPr lang="en-AU" sz="3600" dirty="0" smtClean="0">
                <a:solidFill>
                  <a:srgbClr val="FFFF00"/>
                </a:solidFill>
              </a:rPr>
              <a:t>Jeremiah 31:1,9</a:t>
            </a:r>
          </a:p>
          <a:p>
            <a:pPr marL="0" indent="0">
              <a:buNone/>
            </a:pPr>
            <a:r>
              <a:rPr lang="en-AU" sz="3600" dirty="0" smtClean="0">
                <a:solidFill>
                  <a:srgbClr val="FFFF00"/>
                </a:solidFill>
              </a:rPr>
              <a:t>Revelation 21:3,7</a:t>
            </a:r>
            <a:endParaRPr lang="en-AU" sz="3600" dirty="0" smtClean="0"/>
          </a:p>
        </p:txBody>
      </p:sp>
    </p:spTree>
    <p:extLst>
      <p:ext uri="{BB962C8B-B14F-4D97-AF65-F5344CB8AC3E}">
        <p14:creationId xmlns:p14="http://schemas.microsoft.com/office/powerpoint/2010/main" val="359161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2 Corinthians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 y="3345021"/>
            <a:ext cx="10951029" cy="1371600"/>
          </a:xfrm>
        </p:spPr>
        <p:txBody>
          <a:bodyPr>
            <a:normAutofit/>
          </a:bodyPr>
          <a:lstStyle/>
          <a:p>
            <a:r>
              <a:rPr lang="en-US" sz="3200" dirty="0" smtClean="0"/>
              <a:t>Study 4</a:t>
            </a:r>
          </a:p>
          <a:p>
            <a:r>
              <a:rPr lang="en-US" sz="3200" i="1" dirty="0" smtClean="0">
                <a:solidFill>
                  <a:schemeClr val="tx1"/>
                </a:solidFill>
              </a:rPr>
              <a:t>‘The grace of God’ </a:t>
            </a:r>
            <a:r>
              <a:rPr lang="en-US" sz="3200" dirty="0" smtClean="0"/>
              <a:t>Chapters 7, 8 &amp; 9</a:t>
            </a:r>
            <a:endParaRPr lang="en-US" sz="3200" dirty="0"/>
          </a:p>
        </p:txBody>
      </p:sp>
    </p:spTree>
    <p:extLst>
      <p:ext uri="{BB962C8B-B14F-4D97-AF65-F5344CB8AC3E}">
        <p14:creationId xmlns:p14="http://schemas.microsoft.com/office/powerpoint/2010/main" val="35709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smtClean="0">
                <a:solidFill>
                  <a:srgbClr val="FFFF00"/>
                </a:solidFill>
              </a:rPr>
              <a:t>7:2</a:t>
            </a:r>
            <a:r>
              <a:rPr lang="en-AU" sz="4400" dirty="0" smtClean="0"/>
              <a:t> Paul hadn’t…</a:t>
            </a:r>
            <a:endParaRPr lang="en-AU" sz="4400" dirty="0"/>
          </a:p>
        </p:txBody>
      </p:sp>
      <p:sp>
        <p:nvSpPr>
          <p:cNvPr id="3" name="Content Placeholder 2"/>
          <p:cNvSpPr>
            <a:spLocks noGrp="1"/>
          </p:cNvSpPr>
          <p:nvPr>
            <p:ph idx="1"/>
          </p:nvPr>
        </p:nvSpPr>
        <p:spPr/>
        <p:txBody>
          <a:bodyPr>
            <a:normAutofit/>
          </a:bodyPr>
          <a:lstStyle/>
          <a:p>
            <a:r>
              <a:rPr lang="en-AU" sz="3600" i="1" dirty="0" smtClean="0">
                <a:solidFill>
                  <a:schemeClr val="accent1">
                    <a:lumMod val="40000"/>
                    <a:lumOff val="60000"/>
                  </a:schemeClr>
                </a:solidFill>
              </a:rPr>
              <a:t>“Wronged no man” </a:t>
            </a:r>
            <a:r>
              <a:rPr lang="en-AU" sz="3600" dirty="0" smtClean="0"/>
              <a:t>– hurt socially or emotionally</a:t>
            </a:r>
          </a:p>
          <a:p>
            <a:r>
              <a:rPr lang="en-AU" sz="3600" i="1" dirty="0">
                <a:solidFill>
                  <a:schemeClr val="accent1">
                    <a:lumMod val="40000"/>
                    <a:lumOff val="60000"/>
                  </a:schemeClr>
                </a:solidFill>
              </a:rPr>
              <a:t>“Corrupted no man” </a:t>
            </a:r>
            <a:r>
              <a:rPr lang="en-AU" sz="3600" dirty="0" smtClean="0"/>
              <a:t>– ruined (depraved in a moral sense)</a:t>
            </a:r>
          </a:p>
          <a:p>
            <a:r>
              <a:rPr lang="en-AU" sz="3600" i="1" dirty="0">
                <a:solidFill>
                  <a:schemeClr val="accent1">
                    <a:lumMod val="40000"/>
                    <a:lumOff val="60000"/>
                  </a:schemeClr>
                </a:solidFill>
              </a:rPr>
              <a:t>“Defrauded no man” </a:t>
            </a:r>
            <a:r>
              <a:rPr lang="en-AU" sz="3600" dirty="0" smtClean="0"/>
              <a:t>– gained no advantage over</a:t>
            </a:r>
            <a:endParaRPr lang="en-AU" sz="3600" dirty="0"/>
          </a:p>
        </p:txBody>
      </p:sp>
    </p:spTree>
    <p:extLst>
      <p:ext uri="{BB962C8B-B14F-4D97-AF65-F5344CB8AC3E}">
        <p14:creationId xmlns:p14="http://schemas.microsoft.com/office/powerpoint/2010/main" val="376993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8127"/>
            <a:ext cx="9601200" cy="1069940"/>
          </a:xfrm>
        </p:spPr>
        <p:txBody>
          <a:bodyPr>
            <a:normAutofit/>
          </a:bodyPr>
          <a:lstStyle/>
          <a:p>
            <a:r>
              <a:rPr lang="en-AU" sz="4400" dirty="0" smtClean="0">
                <a:solidFill>
                  <a:srgbClr val="FFFF00"/>
                </a:solidFill>
              </a:rPr>
              <a:t>7:11</a:t>
            </a:r>
            <a:r>
              <a:rPr lang="en-AU" sz="4400" dirty="0" smtClean="0"/>
              <a:t> Seven steps to repentance…</a:t>
            </a:r>
            <a:endParaRPr lang="en-AU" sz="4400" dirty="0"/>
          </a:p>
        </p:txBody>
      </p:sp>
      <p:sp>
        <p:nvSpPr>
          <p:cNvPr id="3" name="Content Placeholder 2"/>
          <p:cNvSpPr>
            <a:spLocks noGrp="1"/>
          </p:cNvSpPr>
          <p:nvPr>
            <p:ph idx="1"/>
          </p:nvPr>
        </p:nvSpPr>
        <p:spPr>
          <a:xfrm>
            <a:off x="1219200" y="1447796"/>
            <a:ext cx="9601200" cy="4348163"/>
          </a:xfrm>
        </p:spPr>
        <p:txBody>
          <a:bodyPr>
            <a:normAutofit fontScale="92500" lnSpcReduction="10000"/>
          </a:bodyPr>
          <a:lstStyle/>
          <a:p>
            <a:pPr marL="742950" indent="-742950">
              <a:buFont typeface="+mj-lt"/>
              <a:buAutoNum type="arabicPeriod"/>
            </a:pPr>
            <a:r>
              <a:rPr lang="en-AU" sz="3600" dirty="0" smtClean="0"/>
              <a:t>Swift action</a:t>
            </a:r>
          </a:p>
          <a:p>
            <a:pPr marL="742950" indent="-742950">
              <a:buFont typeface="+mj-lt"/>
              <a:buAutoNum type="arabicPeriod"/>
            </a:pPr>
            <a:r>
              <a:rPr lang="en-AU" sz="3600" dirty="0" smtClean="0"/>
              <a:t>Apology</a:t>
            </a:r>
          </a:p>
          <a:p>
            <a:pPr marL="742950" indent="-742950">
              <a:buFont typeface="+mj-lt"/>
              <a:buAutoNum type="arabicPeriod"/>
            </a:pPr>
            <a:r>
              <a:rPr lang="en-AU" sz="3600" dirty="0" smtClean="0"/>
              <a:t>Acceptance of guilt</a:t>
            </a:r>
          </a:p>
          <a:p>
            <a:pPr marL="742950" indent="-742950">
              <a:buFont typeface="+mj-lt"/>
              <a:buAutoNum type="arabicPeriod"/>
            </a:pPr>
            <a:r>
              <a:rPr lang="en-AU" sz="3600" dirty="0" smtClean="0"/>
              <a:t>Understands consequences</a:t>
            </a:r>
          </a:p>
          <a:p>
            <a:pPr marL="742950" indent="-742950">
              <a:buFont typeface="+mj-lt"/>
              <a:buAutoNum type="arabicPeriod"/>
            </a:pPr>
            <a:r>
              <a:rPr lang="en-AU" sz="3600" dirty="0" smtClean="0"/>
              <a:t>Repentant motive (want to change)</a:t>
            </a:r>
          </a:p>
          <a:p>
            <a:pPr marL="742950" indent="-742950">
              <a:buFont typeface="+mj-lt"/>
              <a:buAutoNum type="arabicPeriod"/>
            </a:pPr>
            <a:r>
              <a:rPr lang="en-AU" sz="3600" dirty="0"/>
              <a:t>I</a:t>
            </a:r>
            <a:r>
              <a:rPr lang="en-AU" sz="3600" dirty="0" smtClean="0"/>
              <a:t>mplement change</a:t>
            </a:r>
          </a:p>
          <a:p>
            <a:pPr marL="742950" indent="-742950">
              <a:buFont typeface="+mj-lt"/>
              <a:buAutoNum type="arabicPeriod"/>
            </a:pPr>
            <a:r>
              <a:rPr lang="en-AU" sz="3600" dirty="0" smtClean="0"/>
              <a:t>Acceptance of the need for this process!</a:t>
            </a:r>
            <a:endParaRPr lang="en-AU" sz="3600" dirty="0"/>
          </a:p>
        </p:txBody>
      </p:sp>
      <p:sp>
        <p:nvSpPr>
          <p:cNvPr id="4" name="TextBox 3"/>
          <p:cNvSpPr txBox="1"/>
          <p:nvPr/>
        </p:nvSpPr>
        <p:spPr>
          <a:xfrm>
            <a:off x="3483430" y="5795959"/>
            <a:ext cx="3875316" cy="769441"/>
          </a:xfrm>
          <a:prstGeom prst="rect">
            <a:avLst/>
          </a:prstGeom>
          <a:noFill/>
        </p:spPr>
        <p:txBody>
          <a:bodyPr wrap="square" rtlCol="0">
            <a:spAutoFit/>
          </a:bodyPr>
          <a:lstStyle/>
          <a:p>
            <a:pPr algn="ctr"/>
            <a:r>
              <a:rPr lang="en-AU" sz="4400" dirty="0" smtClean="0">
                <a:solidFill>
                  <a:srgbClr val="FFFF00"/>
                </a:solidFill>
              </a:rPr>
              <a:t>Lesson learnt!</a:t>
            </a:r>
            <a:endParaRPr lang="en-AU" sz="4400" dirty="0">
              <a:solidFill>
                <a:srgbClr val="FFFF00"/>
              </a:solidFill>
            </a:endParaRPr>
          </a:p>
        </p:txBody>
      </p:sp>
    </p:spTree>
    <p:extLst>
      <p:ext uri="{BB962C8B-B14F-4D97-AF65-F5344CB8AC3E}">
        <p14:creationId xmlns:p14="http://schemas.microsoft.com/office/powerpoint/2010/main" val="194857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67100"/>
            <a:ext cx="9601200" cy="1069940"/>
          </a:xfrm>
        </p:spPr>
        <p:txBody>
          <a:bodyPr>
            <a:normAutofit/>
          </a:bodyPr>
          <a:lstStyle/>
          <a:p>
            <a:r>
              <a:rPr lang="en-AU" sz="4400" dirty="0" smtClean="0">
                <a:solidFill>
                  <a:srgbClr val="FFFF00"/>
                </a:solidFill>
              </a:rPr>
              <a:t>8:1,2</a:t>
            </a:r>
            <a:r>
              <a:rPr lang="en-AU" sz="4400" dirty="0" smtClean="0"/>
              <a:t> God’s grace evident…</a:t>
            </a:r>
            <a:endParaRPr lang="en-AU" sz="4400" dirty="0"/>
          </a:p>
        </p:txBody>
      </p:sp>
      <p:sp>
        <p:nvSpPr>
          <p:cNvPr id="3" name="Content Placeholder 2"/>
          <p:cNvSpPr>
            <a:spLocks noGrp="1"/>
          </p:cNvSpPr>
          <p:nvPr>
            <p:ph idx="1"/>
          </p:nvPr>
        </p:nvSpPr>
        <p:spPr>
          <a:xfrm>
            <a:off x="1219200" y="2100943"/>
            <a:ext cx="9601200" cy="3695016"/>
          </a:xfrm>
        </p:spPr>
        <p:txBody>
          <a:bodyPr>
            <a:normAutofit/>
          </a:bodyPr>
          <a:lstStyle/>
          <a:p>
            <a:pPr marL="742950" indent="-742950">
              <a:buFont typeface="+mj-lt"/>
              <a:buAutoNum type="arabicPeriod"/>
            </a:pPr>
            <a:r>
              <a:rPr lang="en-AU" sz="3600" dirty="0" smtClean="0"/>
              <a:t>Joy in the face of trial</a:t>
            </a:r>
          </a:p>
          <a:p>
            <a:pPr marL="742950" indent="-742950">
              <a:buFont typeface="+mj-lt"/>
              <a:buAutoNum type="arabicPeriod"/>
            </a:pPr>
            <a:r>
              <a:rPr lang="en-AU" sz="3600" dirty="0" smtClean="0"/>
              <a:t>Focus in the face of poverty</a:t>
            </a:r>
          </a:p>
          <a:p>
            <a:pPr marL="742950" indent="-742950">
              <a:buFont typeface="+mj-lt"/>
              <a:buAutoNum type="arabicPeriod"/>
            </a:pPr>
            <a:r>
              <a:rPr lang="en-AU" sz="3600" dirty="0" smtClean="0"/>
              <a:t>Generosity &amp; gratitude which exceeds expectations in the face of reality</a:t>
            </a:r>
          </a:p>
        </p:txBody>
      </p:sp>
    </p:spTree>
    <p:extLst>
      <p:ext uri="{BB962C8B-B14F-4D97-AF65-F5344CB8AC3E}">
        <p14:creationId xmlns:p14="http://schemas.microsoft.com/office/powerpoint/2010/main" val="33105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67100"/>
            <a:ext cx="9601200" cy="1069940"/>
          </a:xfrm>
        </p:spPr>
        <p:txBody>
          <a:bodyPr>
            <a:normAutofit fontScale="90000"/>
          </a:bodyPr>
          <a:lstStyle/>
          <a:p>
            <a:r>
              <a:rPr lang="en-AU" sz="4400" dirty="0" smtClean="0">
                <a:solidFill>
                  <a:srgbClr val="FFFF00"/>
                </a:solidFill>
              </a:rPr>
              <a:t>8:10-15</a:t>
            </a:r>
            <a:r>
              <a:rPr lang="en-AU" sz="4400" dirty="0" smtClean="0"/>
              <a:t> God’s example of giving </a:t>
            </a:r>
            <a:r>
              <a:rPr lang="en-AU" sz="4400" dirty="0" smtClean="0">
                <a:solidFill>
                  <a:schemeClr val="tx1"/>
                </a:solidFill>
              </a:rPr>
              <a:t>cited</a:t>
            </a:r>
            <a:r>
              <a:rPr lang="en-AU" sz="4400" dirty="0" smtClean="0"/>
              <a:t> </a:t>
            </a:r>
            <a:r>
              <a:rPr lang="en-AU" sz="4400" dirty="0" smtClean="0">
                <a:solidFill>
                  <a:srgbClr val="FFFF00"/>
                </a:solidFill>
              </a:rPr>
              <a:t>Exodus 16:18</a:t>
            </a:r>
            <a:endParaRPr lang="en-AU" sz="4400" dirty="0">
              <a:solidFill>
                <a:srgbClr val="FFFF00"/>
              </a:solidFill>
            </a:endParaRPr>
          </a:p>
        </p:txBody>
      </p:sp>
      <p:sp>
        <p:nvSpPr>
          <p:cNvPr id="3" name="Content Placeholder 2"/>
          <p:cNvSpPr>
            <a:spLocks noGrp="1"/>
          </p:cNvSpPr>
          <p:nvPr>
            <p:ph idx="1"/>
          </p:nvPr>
        </p:nvSpPr>
        <p:spPr>
          <a:xfrm>
            <a:off x="1219200" y="2100943"/>
            <a:ext cx="9601200" cy="3695016"/>
          </a:xfrm>
        </p:spPr>
        <p:txBody>
          <a:bodyPr>
            <a:normAutofit/>
          </a:bodyPr>
          <a:lstStyle/>
          <a:p>
            <a:pPr marL="742950" indent="-742950">
              <a:buFont typeface="+mj-lt"/>
              <a:buAutoNum type="arabicPeriod"/>
            </a:pPr>
            <a:r>
              <a:rPr lang="en-AU" sz="3600" dirty="0" smtClean="0"/>
              <a:t>No burden to them – just any excess</a:t>
            </a:r>
          </a:p>
          <a:p>
            <a:pPr marL="742950" indent="-742950">
              <a:buFont typeface="+mj-lt"/>
              <a:buAutoNum type="arabicPeriod"/>
            </a:pPr>
            <a:r>
              <a:rPr lang="en-AU" sz="3600" dirty="0" smtClean="0"/>
              <a:t>God provided manna in wilderness</a:t>
            </a:r>
          </a:p>
          <a:p>
            <a:pPr marL="742950" indent="-742950">
              <a:buFont typeface="+mj-lt"/>
              <a:buAutoNum type="arabicPeriod"/>
            </a:pPr>
            <a:r>
              <a:rPr lang="en-AU" sz="3600" dirty="0" smtClean="0"/>
              <a:t>No benefit if you collected more than need</a:t>
            </a:r>
          </a:p>
          <a:p>
            <a:pPr marL="742950" indent="-742950">
              <a:buFont typeface="+mj-lt"/>
              <a:buAutoNum type="arabicPeriod"/>
            </a:pPr>
            <a:r>
              <a:rPr lang="en-AU" sz="3600" dirty="0" smtClean="0"/>
              <a:t>Shared with others any excess!</a:t>
            </a:r>
          </a:p>
        </p:txBody>
      </p:sp>
    </p:spTree>
    <p:extLst>
      <p:ext uri="{BB962C8B-B14F-4D97-AF65-F5344CB8AC3E}">
        <p14:creationId xmlns:p14="http://schemas.microsoft.com/office/powerpoint/2010/main" val="37849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6980"/>
            <a:ext cx="9601200" cy="1069940"/>
          </a:xfrm>
        </p:spPr>
        <p:txBody>
          <a:bodyPr>
            <a:normAutofit/>
          </a:bodyPr>
          <a:lstStyle/>
          <a:p>
            <a:r>
              <a:rPr lang="en-AU" sz="4400" dirty="0" smtClean="0">
                <a:solidFill>
                  <a:srgbClr val="FFFF00"/>
                </a:solidFill>
              </a:rPr>
              <a:t>8:16-22</a:t>
            </a:r>
            <a:r>
              <a:rPr lang="en-AU" sz="4400" dirty="0" smtClean="0"/>
              <a:t> Other examples of giving…</a:t>
            </a:r>
            <a:endParaRPr lang="en-AU" sz="4400" dirty="0">
              <a:solidFill>
                <a:srgbClr val="FFFF00"/>
              </a:solidFill>
            </a:endParaRPr>
          </a:p>
        </p:txBody>
      </p:sp>
      <p:sp>
        <p:nvSpPr>
          <p:cNvPr id="3" name="Content Placeholder 2"/>
          <p:cNvSpPr>
            <a:spLocks noGrp="1"/>
          </p:cNvSpPr>
          <p:nvPr>
            <p:ph idx="1"/>
          </p:nvPr>
        </p:nvSpPr>
        <p:spPr>
          <a:xfrm>
            <a:off x="849086" y="1556652"/>
            <a:ext cx="10493828" cy="4659086"/>
          </a:xfrm>
        </p:spPr>
        <p:txBody>
          <a:bodyPr>
            <a:noAutofit/>
          </a:bodyPr>
          <a:lstStyle/>
          <a:p>
            <a:r>
              <a:rPr lang="en-AU" sz="3600" dirty="0" smtClean="0"/>
              <a:t>Titus </a:t>
            </a:r>
            <a:r>
              <a:rPr lang="en-AU" sz="3600" dirty="0" smtClean="0">
                <a:solidFill>
                  <a:srgbClr val="FFFF00"/>
                </a:solidFill>
              </a:rPr>
              <a:t>vv16,17</a:t>
            </a:r>
          </a:p>
          <a:p>
            <a:r>
              <a:rPr lang="en-AU" sz="3600" dirty="0" smtClean="0"/>
              <a:t>Another brother </a:t>
            </a:r>
            <a:r>
              <a:rPr lang="en-AU" sz="3600" dirty="0">
                <a:solidFill>
                  <a:srgbClr val="FFFF00"/>
                </a:solidFill>
              </a:rPr>
              <a:t>vv19,20</a:t>
            </a:r>
            <a:r>
              <a:rPr lang="en-AU" sz="3600" dirty="0" smtClean="0"/>
              <a:t> &amp; another in </a:t>
            </a:r>
            <a:r>
              <a:rPr lang="en-AU" sz="3600" dirty="0">
                <a:solidFill>
                  <a:srgbClr val="FFFF00"/>
                </a:solidFill>
              </a:rPr>
              <a:t>v22</a:t>
            </a:r>
          </a:p>
          <a:p>
            <a:r>
              <a:rPr lang="en-AU" sz="3600" dirty="0" smtClean="0"/>
              <a:t>Paul (he couldn’t be accused of defrauding the Jerusalem Poor Fund or doing things to advantage himself) </a:t>
            </a:r>
            <a:r>
              <a:rPr lang="en-AU" sz="3600" dirty="0">
                <a:solidFill>
                  <a:srgbClr val="FFFF00"/>
                </a:solidFill>
              </a:rPr>
              <a:t>vv20,21</a:t>
            </a:r>
          </a:p>
          <a:p>
            <a:r>
              <a:rPr lang="en-AU" sz="3600" dirty="0" smtClean="0"/>
              <a:t>Other </a:t>
            </a:r>
            <a:r>
              <a:rPr lang="en-AU" sz="3600" dirty="0" err="1" smtClean="0"/>
              <a:t>ecclesias</a:t>
            </a:r>
            <a:r>
              <a:rPr lang="en-AU" sz="3600" dirty="0" smtClean="0"/>
              <a:t> </a:t>
            </a:r>
            <a:r>
              <a:rPr lang="en-AU" sz="3600" dirty="0">
                <a:solidFill>
                  <a:srgbClr val="FFFF00"/>
                </a:solidFill>
              </a:rPr>
              <a:t>v23</a:t>
            </a:r>
          </a:p>
          <a:p>
            <a:r>
              <a:rPr lang="en-AU" sz="3600" dirty="0" smtClean="0"/>
              <a:t>And, hopefully, THEM </a:t>
            </a:r>
            <a:r>
              <a:rPr lang="en-AU" sz="3600" dirty="0">
                <a:solidFill>
                  <a:srgbClr val="FFFF00"/>
                </a:solidFill>
              </a:rPr>
              <a:t>v24</a:t>
            </a:r>
            <a:r>
              <a:rPr lang="en-AU" sz="3600" dirty="0" smtClean="0"/>
              <a:t>.</a:t>
            </a:r>
          </a:p>
        </p:txBody>
      </p:sp>
    </p:spTree>
    <p:extLst>
      <p:ext uri="{BB962C8B-B14F-4D97-AF65-F5344CB8AC3E}">
        <p14:creationId xmlns:p14="http://schemas.microsoft.com/office/powerpoint/2010/main" val="1718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362303"/>
            <a:ext cx="10178143" cy="606526"/>
          </a:xfrm>
        </p:spPr>
        <p:txBody>
          <a:bodyPr>
            <a:noAutofit/>
          </a:bodyPr>
          <a:lstStyle/>
          <a:p>
            <a:r>
              <a:rPr lang="en-US" sz="4000" dirty="0" smtClean="0">
                <a:effectLst>
                  <a:outerShdw blurRad="38100" dist="38100" dir="2700000" algn="tl">
                    <a:srgbClr val="000000">
                      <a:alpha val="43137"/>
                    </a:srgbClr>
                  </a:outerShdw>
                </a:effectLst>
              </a:rPr>
              <a:t>2 Corinthians’ Themes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9857" y="1066801"/>
            <a:ext cx="11342914" cy="5110162"/>
          </a:xfrm>
        </p:spPr>
        <p:txBody>
          <a:bodyPr>
            <a:noAutofit/>
          </a:bodyPr>
          <a:lstStyle/>
          <a:p>
            <a:r>
              <a:rPr lang="en-US" sz="3200" dirty="0"/>
              <a:t>Comfort/consolation </a:t>
            </a:r>
            <a:r>
              <a:rPr lang="en-US" sz="3200" dirty="0">
                <a:solidFill>
                  <a:srgbClr val="FFFF00"/>
                </a:solidFill>
              </a:rPr>
              <a:t>1:4; 2:7; 7:6,7,13 </a:t>
            </a:r>
            <a:r>
              <a:rPr lang="en-US" sz="3200" dirty="0"/>
              <a:t>and </a:t>
            </a:r>
            <a:r>
              <a:rPr lang="en-US" sz="3200" dirty="0">
                <a:solidFill>
                  <a:srgbClr val="FFFF00"/>
                </a:solidFill>
              </a:rPr>
              <a:t>13:11</a:t>
            </a:r>
            <a:r>
              <a:rPr lang="en-US" sz="3200" dirty="0"/>
              <a:t>; besought/beseech </a:t>
            </a:r>
            <a:r>
              <a:rPr lang="en-US" sz="3200" dirty="0">
                <a:solidFill>
                  <a:srgbClr val="FFFF00"/>
                </a:solidFill>
              </a:rPr>
              <a:t>2:8; 5:20; 10:1; 12:8</a:t>
            </a:r>
            <a:r>
              <a:rPr lang="en-US" sz="3200" dirty="0"/>
              <a:t>; desired </a:t>
            </a:r>
            <a:r>
              <a:rPr lang="en-US" sz="3200" dirty="0">
                <a:solidFill>
                  <a:srgbClr val="FFFF00"/>
                </a:solidFill>
              </a:rPr>
              <a:t>8:6</a:t>
            </a:r>
            <a:r>
              <a:rPr lang="en-US" sz="3200" dirty="0"/>
              <a:t>; exhort </a:t>
            </a:r>
            <a:r>
              <a:rPr lang="en-US" sz="3200" dirty="0">
                <a:solidFill>
                  <a:srgbClr val="FFFF00"/>
                </a:solidFill>
              </a:rPr>
              <a:t>9:5</a:t>
            </a:r>
          </a:p>
          <a:p>
            <a:r>
              <a:rPr lang="en-US" sz="3200" dirty="0" smtClean="0"/>
              <a:t>Abounding or super abounding – </a:t>
            </a:r>
            <a:r>
              <a:rPr lang="en-US" sz="3200" dirty="0">
                <a:solidFill>
                  <a:srgbClr val="FFFF00"/>
                </a:solidFill>
              </a:rPr>
              <a:t>1:5; 3:9 </a:t>
            </a:r>
            <a:r>
              <a:rPr lang="en-US" sz="3200" dirty="0" smtClean="0"/>
              <a:t>exceed; </a:t>
            </a:r>
            <a:r>
              <a:rPr lang="en-US" sz="3200" dirty="0">
                <a:solidFill>
                  <a:srgbClr val="FFFF00"/>
                </a:solidFill>
              </a:rPr>
              <a:t>4:15</a:t>
            </a:r>
            <a:r>
              <a:rPr lang="en-US" sz="3200" dirty="0" smtClean="0"/>
              <a:t>; </a:t>
            </a:r>
            <a:r>
              <a:rPr lang="en-US" sz="3200" dirty="0">
                <a:solidFill>
                  <a:srgbClr val="FFFF00"/>
                </a:solidFill>
              </a:rPr>
              <a:t>8:2,7,14; 9:1 </a:t>
            </a:r>
            <a:r>
              <a:rPr lang="en-US" sz="3200" dirty="0" smtClean="0"/>
              <a:t>superfluous; </a:t>
            </a:r>
            <a:r>
              <a:rPr lang="en-US" sz="3200" dirty="0">
                <a:solidFill>
                  <a:srgbClr val="FFFF00"/>
                </a:solidFill>
              </a:rPr>
              <a:t>9:8,12</a:t>
            </a:r>
            <a:r>
              <a:rPr lang="en-US" sz="3200" dirty="0" smtClean="0"/>
              <a:t> abundant; </a:t>
            </a:r>
            <a:r>
              <a:rPr lang="en-US" sz="3200" dirty="0">
                <a:solidFill>
                  <a:srgbClr val="FFFF00"/>
                </a:solidFill>
              </a:rPr>
              <a:t>10:15</a:t>
            </a:r>
          </a:p>
          <a:p>
            <a:r>
              <a:rPr lang="en-US" sz="3200" dirty="0" smtClean="0"/>
              <a:t>Ministration – service of righteousness (&amp; of condemnation) </a:t>
            </a:r>
            <a:r>
              <a:rPr lang="en-US" sz="3200" dirty="0">
                <a:solidFill>
                  <a:srgbClr val="FFFF00"/>
                </a:solidFill>
              </a:rPr>
              <a:t>3:9</a:t>
            </a:r>
            <a:r>
              <a:rPr lang="en-US" sz="3200" dirty="0" smtClean="0"/>
              <a:t>; ministry of the spirit &amp; glory </a:t>
            </a:r>
            <a:r>
              <a:rPr lang="en-US" sz="3200" dirty="0">
                <a:solidFill>
                  <a:srgbClr val="FFFF00"/>
                </a:solidFill>
              </a:rPr>
              <a:t>4:1</a:t>
            </a:r>
            <a:r>
              <a:rPr lang="en-US" sz="3200" dirty="0" smtClean="0"/>
              <a:t>; reconciliation </a:t>
            </a:r>
            <a:r>
              <a:rPr lang="en-US" sz="3200" dirty="0">
                <a:solidFill>
                  <a:srgbClr val="FFFF00"/>
                </a:solidFill>
              </a:rPr>
              <a:t>5:18</a:t>
            </a:r>
            <a:r>
              <a:rPr lang="en-US" sz="3200" dirty="0" smtClean="0"/>
              <a:t> &amp; </a:t>
            </a:r>
            <a:r>
              <a:rPr lang="en-US" sz="3200" dirty="0">
                <a:solidFill>
                  <a:srgbClr val="FFFF00"/>
                </a:solidFill>
              </a:rPr>
              <a:t>6:3</a:t>
            </a:r>
            <a:r>
              <a:rPr lang="en-US" sz="3200" dirty="0" smtClean="0"/>
              <a:t>; of fellowship </a:t>
            </a:r>
            <a:r>
              <a:rPr lang="en-US" sz="3200" dirty="0">
                <a:solidFill>
                  <a:srgbClr val="FFFF00"/>
                </a:solidFill>
              </a:rPr>
              <a:t>8:4</a:t>
            </a:r>
            <a:r>
              <a:rPr lang="en-US" sz="3200" dirty="0" smtClean="0"/>
              <a:t>; of he gift (</a:t>
            </a:r>
            <a:r>
              <a:rPr lang="en-US" sz="3200" dirty="0" err="1" smtClean="0"/>
              <a:t>charis</a:t>
            </a:r>
            <a:r>
              <a:rPr lang="en-US" sz="3200" dirty="0" smtClean="0"/>
              <a:t>) </a:t>
            </a:r>
            <a:r>
              <a:rPr lang="en-US" sz="3200" dirty="0">
                <a:solidFill>
                  <a:srgbClr val="FFFF00"/>
                </a:solidFill>
              </a:rPr>
              <a:t>8:19,20</a:t>
            </a:r>
            <a:r>
              <a:rPr lang="en-US" sz="3200" dirty="0" smtClean="0"/>
              <a:t> &amp; </a:t>
            </a:r>
            <a:r>
              <a:rPr lang="en-US" sz="3200" dirty="0">
                <a:solidFill>
                  <a:srgbClr val="FFFF00"/>
                </a:solidFill>
              </a:rPr>
              <a:t>9:1, 12,13 </a:t>
            </a:r>
            <a:r>
              <a:rPr lang="en-US" sz="3200" dirty="0" smtClean="0"/>
              <a:t>+ seed to sower </a:t>
            </a:r>
            <a:r>
              <a:rPr lang="en-US" sz="3200" dirty="0">
                <a:solidFill>
                  <a:srgbClr val="FFFF00"/>
                </a:solidFill>
              </a:rPr>
              <a:t>9:10</a:t>
            </a:r>
            <a:r>
              <a:rPr lang="en-US" sz="3200" dirty="0" smtClean="0"/>
              <a:t>; service </a:t>
            </a:r>
            <a:r>
              <a:rPr lang="en-US" sz="3200" dirty="0">
                <a:solidFill>
                  <a:srgbClr val="FFFF00"/>
                </a:solidFill>
              </a:rPr>
              <a:t>11:8</a:t>
            </a:r>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6980"/>
            <a:ext cx="9601200" cy="1069940"/>
          </a:xfrm>
        </p:spPr>
        <p:txBody>
          <a:bodyPr>
            <a:normAutofit/>
          </a:bodyPr>
          <a:lstStyle/>
          <a:p>
            <a:r>
              <a:rPr lang="en-AU" sz="4400" dirty="0">
                <a:solidFill>
                  <a:srgbClr val="FFFF00"/>
                </a:solidFill>
              </a:rPr>
              <a:t>9</a:t>
            </a:r>
            <a:r>
              <a:rPr lang="en-AU" sz="4400" dirty="0" smtClean="0">
                <a:solidFill>
                  <a:srgbClr val="FFFF00"/>
                </a:solidFill>
              </a:rPr>
              <a:t>:8-10</a:t>
            </a:r>
            <a:r>
              <a:rPr lang="en-AU" sz="4400" dirty="0" smtClean="0"/>
              <a:t> The eternal benefits of giving</a:t>
            </a:r>
            <a:endParaRPr lang="en-AU" sz="4400" dirty="0">
              <a:solidFill>
                <a:srgbClr val="FFFF00"/>
              </a:solidFill>
            </a:endParaRPr>
          </a:p>
        </p:txBody>
      </p:sp>
      <p:sp>
        <p:nvSpPr>
          <p:cNvPr id="3" name="Content Placeholder 2"/>
          <p:cNvSpPr>
            <a:spLocks noGrp="1"/>
          </p:cNvSpPr>
          <p:nvPr>
            <p:ph idx="1"/>
          </p:nvPr>
        </p:nvSpPr>
        <p:spPr>
          <a:xfrm>
            <a:off x="849086" y="1556652"/>
            <a:ext cx="10493828" cy="4659086"/>
          </a:xfrm>
        </p:spPr>
        <p:txBody>
          <a:bodyPr>
            <a:noAutofit/>
          </a:bodyPr>
          <a:lstStyle/>
          <a:p>
            <a:r>
              <a:rPr lang="en-AU" sz="3600" dirty="0" smtClean="0"/>
              <a:t>The seed is eternal &amp; its benefit is ongoing</a:t>
            </a:r>
            <a:endParaRPr lang="en-AU" sz="3600" dirty="0" smtClean="0">
              <a:solidFill>
                <a:srgbClr val="FFFF00"/>
              </a:solidFill>
            </a:endParaRPr>
          </a:p>
          <a:p>
            <a:r>
              <a:rPr lang="en-AU" sz="3600" dirty="0" smtClean="0"/>
              <a:t>God’s supply – God’s work – God’s fruitfulness</a:t>
            </a:r>
            <a:endParaRPr lang="en-AU" sz="3600" dirty="0">
              <a:solidFill>
                <a:srgbClr val="FFFF00"/>
              </a:solidFill>
            </a:endParaRPr>
          </a:p>
          <a:p>
            <a:r>
              <a:rPr lang="en-AU" sz="3600" dirty="0" smtClean="0"/>
              <a:t>God feeds you, you feed others, there is seed for future = ALL reaping eternal benefits</a:t>
            </a:r>
            <a:endParaRPr lang="en-AU" sz="3600" dirty="0">
              <a:solidFill>
                <a:srgbClr val="FFFF00"/>
              </a:solidFill>
            </a:endParaRPr>
          </a:p>
        </p:txBody>
      </p:sp>
    </p:spTree>
    <p:extLst>
      <p:ext uri="{BB962C8B-B14F-4D97-AF65-F5344CB8AC3E}">
        <p14:creationId xmlns:p14="http://schemas.microsoft.com/office/powerpoint/2010/main" val="377173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6980"/>
            <a:ext cx="9601200" cy="1069940"/>
          </a:xfrm>
        </p:spPr>
        <p:txBody>
          <a:bodyPr>
            <a:normAutofit/>
          </a:bodyPr>
          <a:lstStyle/>
          <a:p>
            <a:r>
              <a:rPr lang="en-AU" sz="4400" dirty="0" smtClean="0">
                <a:solidFill>
                  <a:srgbClr val="FFFF00"/>
                </a:solidFill>
              </a:rPr>
              <a:t>9:15</a:t>
            </a:r>
            <a:r>
              <a:rPr lang="en-AU" sz="4400" dirty="0" smtClean="0"/>
              <a:t> God’s “unspeakable gift”</a:t>
            </a:r>
            <a:endParaRPr lang="en-AU" sz="4400" dirty="0">
              <a:solidFill>
                <a:srgbClr val="FFFF00"/>
              </a:solidFill>
            </a:endParaRPr>
          </a:p>
        </p:txBody>
      </p:sp>
      <p:sp>
        <p:nvSpPr>
          <p:cNvPr id="3" name="Content Placeholder 2"/>
          <p:cNvSpPr>
            <a:spLocks noGrp="1"/>
          </p:cNvSpPr>
          <p:nvPr>
            <p:ph idx="1"/>
          </p:nvPr>
        </p:nvSpPr>
        <p:spPr>
          <a:xfrm>
            <a:off x="566057" y="1556652"/>
            <a:ext cx="10983686" cy="4659086"/>
          </a:xfrm>
        </p:spPr>
        <p:txBody>
          <a:bodyPr>
            <a:noAutofit/>
          </a:bodyPr>
          <a:lstStyle/>
          <a:p>
            <a:pPr marL="0" indent="0">
              <a:buNone/>
            </a:pPr>
            <a:r>
              <a:rPr lang="en-AU" sz="3600" dirty="0" smtClean="0">
                <a:solidFill>
                  <a:schemeClr val="accent1">
                    <a:lumMod val="40000"/>
                    <a:lumOff val="60000"/>
                  </a:schemeClr>
                </a:solidFill>
              </a:rPr>
              <a:t>Gift</a:t>
            </a:r>
            <a:r>
              <a:rPr lang="en-AU" sz="3600" dirty="0" smtClean="0"/>
              <a:t> = gratuity (</a:t>
            </a:r>
            <a:r>
              <a:rPr lang="en-AU" sz="3600" dirty="0" err="1" smtClean="0"/>
              <a:t>Gk</a:t>
            </a:r>
            <a:r>
              <a:rPr lang="en-AU" sz="3600" dirty="0" smtClean="0"/>
              <a:t> </a:t>
            </a:r>
            <a:r>
              <a:rPr lang="en-AU" sz="3600" dirty="0" err="1" smtClean="0"/>
              <a:t>dores</a:t>
            </a:r>
            <a:r>
              <a:rPr lang="en-AU" sz="3600" dirty="0" smtClean="0"/>
              <a:t>)</a:t>
            </a:r>
            <a:endParaRPr lang="en-AU" sz="3600" dirty="0" smtClean="0">
              <a:solidFill>
                <a:srgbClr val="FFFF00"/>
              </a:solidFill>
            </a:endParaRPr>
          </a:p>
          <a:p>
            <a:pPr marL="446088"/>
            <a:r>
              <a:rPr lang="en-AU" sz="3600" dirty="0" smtClean="0"/>
              <a:t>Jesus’ sacrifice </a:t>
            </a:r>
            <a:r>
              <a:rPr lang="en-AU" sz="3600" dirty="0">
                <a:solidFill>
                  <a:srgbClr val="FFFF00"/>
                </a:solidFill>
              </a:rPr>
              <a:t>Romans 5:15</a:t>
            </a:r>
          </a:p>
          <a:p>
            <a:pPr marL="446088"/>
            <a:r>
              <a:rPr lang="en-AU" sz="3600" dirty="0"/>
              <a:t>Jesus’ righteousness </a:t>
            </a:r>
            <a:r>
              <a:rPr lang="en-AU" sz="3600" dirty="0" smtClean="0">
                <a:solidFill>
                  <a:srgbClr val="FFFF00"/>
                </a:solidFill>
              </a:rPr>
              <a:t>Romans 5:17</a:t>
            </a:r>
          </a:p>
          <a:p>
            <a:pPr marL="446088"/>
            <a:r>
              <a:rPr lang="en-AU" sz="3600" dirty="0"/>
              <a:t>Tasted the heavenly gift </a:t>
            </a:r>
            <a:r>
              <a:rPr lang="en-AU" sz="3600" dirty="0" smtClean="0">
                <a:solidFill>
                  <a:srgbClr val="FFFF00"/>
                </a:solidFill>
              </a:rPr>
              <a:t>Hebrews 6:4</a:t>
            </a:r>
          </a:p>
          <a:p>
            <a:pPr marL="446088"/>
            <a:r>
              <a:rPr lang="en-AU" sz="3600" dirty="0"/>
              <a:t>The living water </a:t>
            </a:r>
            <a:r>
              <a:rPr lang="en-AU" sz="3600" dirty="0" smtClean="0">
                <a:solidFill>
                  <a:srgbClr val="FFFF00"/>
                </a:solidFill>
              </a:rPr>
              <a:t>John 4:10</a:t>
            </a:r>
          </a:p>
          <a:p>
            <a:pPr marL="0" indent="0">
              <a:buNone/>
            </a:pPr>
            <a:r>
              <a:rPr lang="en-AU" sz="3600" dirty="0"/>
              <a:t>The</a:t>
            </a:r>
            <a:r>
              <a:rPr lang="en-AU" sz="3600" dirty="0" smtClean="0">
                <a:solidFill>
                  <a:srgbClr val="FFFF00"/>
                </a:solidFill>
              </a:rPr>
              <a:t> </a:t>
            </a:r>
            <a:r>
              <a:rPr lang="en-AU" sz="3600" dirty="0">
                <a:solidFill>
                  <a:schemeClr val="accent1">
                    <a:lumMod val="40000"/>
                    <a:lumOff val="60000"/>
                  </a:schemeClr>
                </a:solidFill>
              </a:rPr>
              <a:t>gift = </a:t>
            </a:r>
            <a:r>
              <a:rPr lang="en-AU" sz="3600" dirty="0"/>
              <a:t>God’s grace in Jesus Christ </a:t>
            </a:r>
            <a:r>
              <a:rPr lang="en-AU" sz="3600" dirty="0" smtClean="0">
                <a:solidFill>
                  <a:srgbClr val="FFFF00"/>
                </a:solidFill>
              </a:rPr>
              <a:t>(v13 </a:t>
            </a:r>
            <a:r>
              <a:rPr lang="en-AU" sz="3600" dirty="0" err="1" smtClean="0">
                <a:solidFill>
                  <a:srgbClr val="FFFF00"/>
                </a:solidFill>
              </a:rPr>
              <a:t>cp</a:t>
            </a:r>
            <a:r>
              <a:rPr lang="en-AU" sz="3600" dirty="0" smtClean="0">
                <a:solidFill>
                  <a:srgbClr val="FFFF00"/>
                </a:solidFill>
              </a:rPr>
              <a:t> 8:9) </a:t>
            </a:r>
            <a:r>
              <a:rPr lang="en-AU" sz="3600" dirty="0"/>
              <a:t>and his gospel was about submission &amp; selflessness</a:t>
            </a:r>
          </a:p>
        </p:txBody>
      </p:sp>
    </p:spTree>
    <p:extLst>
      <p:ext uri="{BB962C8B-B14F-4D97-AF65-F5344CB8AC3E}">
        <p14:creationId xmlns:p14="http://schemas.microsoft.com/office/powerpoint/2010/main" val="42210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2 Corinthians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 y="3345021"/>
            <a:ext cx="11005458" cy="1371600"/>
          </a:xfrm>
        </p:spPr>
        <p:txBody>
          <a:bodyPr>
            <a:normAutofit fontScale="92500"/>
          </a:bodyPr>
          <a:lstStyle/>
          <a:p>
            <a:r>
              <a:rPr lang="en-US" sz="3200" dirty="0" smtClean="0"/>
              <a:t>Study 5</a:t>
            </a:r>
          </a:p>
          <a:p>
            <a:r>
              <a:rPr lang="en-US" sz="3200" i="1" dirty="0" smtClean="0">
                <a:solidFill>
                  <a:schemeClr val="tx1"/>
                </a:solidFill>
              </a:rPr>
              <a:t>‘but he that </a:t>
            </a:r>
            <a:r>
              <a:rPr lang="en-US" sz="3200" i="1" dirty="0" err="1" smtClean="0">
                <a:solidFill>
                  <a:schemeClr val="tx1"/>
                </a:solidFill>
              </a:rPr>
              <a:t>glorieth</a:t>
            </a:r>
            <a:r>
              <a:rPr lang="en-US" sz="3200" i="1" dirty="0" smtClean="0">
                <a:solidFill>
                  <a:schemeClr val="tx1"/>
                </a:solidFill>
              </a:rPr>
              <a:t>, let him glory in the Lord’ </a:t>
            </a:r>
            <a:r>
              <a:rPr lang="en-US" sz="3200" dirty="0" smtClean="0"/>
              <a:t>Chapters 10 &amp; 11</a:t>
            </a:r>
            <a:endParaRPr lang="en-US" sz="3200" dirty="0"/>
          </a:p>
        </p:txBody>
      </p:sp>
    </p:spTree>
    <p:extLst>
      <p:ext uri="{BB962C8B-B14F-4D97-AF65-F5344CB8AC3E}">
        <p14:creationId xmlns:p14="http://schemas.microsoft.com/office/powerpoint/2010/main" val="254166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751114" y="1817915"/>
            <a:ext cx="7772400" cy="31895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751114" y="362303"/>
            <a:ext cx="10765972" cy="1069940"/>
          </a:xfrm>
        </p:spPr>
        <p:txBody>
          <a:bodyPr>
            <a:noAutofit/>
          </a:bodyPr>
          <a:lstStyle/>
          <a:p>
            <a:r>
              <a:rPr lang="en-AU" sz="4000" dirty="0" smtClean="0">
                <a:solidFill>
                  <a:srgbClr val="FFFF00"/>
                </a:solidFill>
              </a:rPr>
              <a:t>10:4,5</a:t>
            </a:r>
            <a:r>
              <a:rPr lang="en-AU" sz="4000" dirty="0" smtClean="0"/>
              <a:t> God to pull down fleshly strongholds…</a:t>
            </a:r>
            <a:endParaRPr lang="en-AU" sz="4000" dirty="0"/>
          </a:p>
        </p:txBody>
      </p:sp>
      <p:sp>
        <p:nvSpPr>
          <p:cNvPr id="3" name="Content Placeholder 2"/>
          <p:cNvSpPr>
            <a:spLocks noGrp="1"/>
          </p:cNvSpPr>
          <p:nvPr>
            <p:ph idx="1"/>
          </p:nvPr>
        </p:nvSpPr>
        <p:spPr>
          <a:xfrm>
            <a:off x="827314" y="2024747"/>
            <a:ext cx="7467600" cy="2971798"/>
          </a:xfrm>
        </p:spPr>
        <p:txBody>
          <a:bodyPr>
            <a:normAutofit/>
          </a:bodyPr>
          <a:lstStyle/>
          <a:p>
            <a:pPr>
              <a:buClrTx/>
            </a:pPr>
            <a:r>
              <a:rPr lang="en-AU" sz="3600" i="1" dirty="0" smtClean="0">
                <a:solidFill>
                  <a:schemeClr val="bg2">
                    <a:lumMod val="75000"/>
                  </a:schemeClr>
                </a:solidFill>
              </a:rPr>
              <a:t>“Strongholds” </a:t>
            </a:r>
            <a:r>
              <a:rPr lang="en-AU" sz="3600" dirty="0" smtClean="0"/>
              <a:t>= fleshly confidence/lusts</a:t>
            </a:r>
          </a:p>
          <a:p>
            <a:pPr>
              <a:buClrTx/>
            </a:pPr>
            <a:r>
              <a:rPr lang="en-AU" sz="3600" i="1" dirty="0">
                <a:solidFill>
                  <a:schemeClr val="bg2">
                    <a:lumMod val="75000"/>
                  </a:schemeClr>
                </a:solidFill>
              </a:rPr>
              <a:t>“Imaginations” </a:t>
            </a:r>
            <a:r>
              <a:rPr lang="en-AU" sz="3600" dirty="0" smtClean="0"/>
              <a:t>= fleshly thinking</a:t>
            </a:r>
          </a:p>
          <a:p>
            <a:pPr>
              <a:buClrTx/>
            </a:pPr>
            <a:r>
              <a:rPr lang="en-AU" sz="3600" i="1" dirty="0">
                <a:solidFill>
                  <a:schemeClr val="bg2">
                    <a:lumMod val="75000"/>
                  </a:schemeClr>
                </a:solidFill>
              </a:rPr>
              <a:t>“</a:t>
            </a:r>
            <a:r>
              <a:rPr lang="en-AU" sz="3600" i="1" dirty="0" err="1">
                <a:solidFill>
                  <a:schemeClr val="bg2">
                    <a:lumMod val="75000"/>
                  </a:schemeClr>
                </a:solidFill>
              </a:rPr>
              <a:t>Exalteth</a:t>
            </a:r>
            <a:r>
              <a:rPr lang="en-AU" sz="3600" i="1" dirty="0">
                <a:solidFill>
                  <a:schemeClr val="bg2">
                    <a:lumMod val="75000"/>
                  </a:schemeClr>
                </a:solidFill>
              </a:rPr>
              <a:t>” </a:t>
            </a:r>
            <a:r>
              <a:rPr lang="en-AU" sz="3600" dirty="0" smtClean="0"/>
              <a:t>= fleshly pride</a:t>
            </a:r>
            <a:endParaRPr lang="en-AU" sz="3600" dirty="0"/>
          </a:p>
        </p:txBody>
      </p:sp>
      <p:sp>
        <p:nvSpPr>
          <p:cNvPr id="4" name="TextBox 3"/>
          <p:cNvSpPr txBox="1"/>
          <p:nvPr/>
        </p:nvSpPr>
        <p:spPr>
          <a:xfrm>
            <a:off x="8948057" y="2426651"/>
            <a:ext cx="2667000" cy="1754326"/>
          </a:xfrm>
          <a:prstGeom prst="rect">
            <a:avLst/>
          </a:prstGeom>
          <a:solidFill>
            <a:schemeClr val="tx2">
              <a:lumMod val="90000"/>
            </a:schemeClr>
          </a:solidFill>
        </p:spPr>
        <p:txBody>
          <a:bodyPr wrap="square" rtlCol="0">
            <a:spAutoFit/>
          </a:bodyPr>
          <a:lstStyle/>
          <a:p>
            <a:pPr algn="ctr"/>
            <a:r>
              <a:rPr lang="en-AU" sz="3600" dirty="0" smtClean="0">
                <a:solidFill>
                  <a:schemeClr val="bg2">
                    <a:lumMod val="75000"/>
                  </a:schemeClr>
                </a:solidFill>
              </a:rPr>
              <a:t>Against the knowledge of God</a:t>
            </a:r>
            <a:endParaRPr lang="en-AU" sz="3600" dirty="0">
              <a:solidFill>
                <a:schemeClr val="bg2">
                  <a:lumMod val="75000"/>
                </a:schemeClr>
              </a:solidFill>
            </a:endParaRPr>
          </a:p>
        </p:txBody>
      </p:sp>
    </p:spTree>
    <p:extLst>
      <p:ext uri="{BB962C8B-B14F-4D97-AF65-F5344CB8AC3E}">
        <p14:creationId xmlns:p14="http://schemas.microsoft.com/office/powerpoint/2010/main" val="357329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3" y="188129"/>
            <a:ext cx="10069287" cy="1069940"/>
          </a:xfrm>
        </p:spPr>
        <p:txBody>
          <a:bodyPr>
            <a:normAutofit/>
          </a:bodyPr>
          <a:lstStyle/>
          <a:p>
            <a:r>
              <a:rPr lang="en-AU" sz="4400" dirty="0" smtClean="0">
                <a:solidFill>
                  <a:srgbClr val="FFFF00"/>
                </a:solidFill>
              </a:rPr>
              <a:t>10:13-18</a:t>
            </a:r>
            <a:r>
              <a:rPr lang="en-AU" sz="4400" dirty="0" smtClean="0"/>
              <a:t> God’s standard </a:t>
            </a:r>
            <a:r>
              <a:rPr lang="en-AU" sz="4400" dirty="0" smtClean="0">
                <a:solidFill>
                  <a:srgbClr val="FFFF00"/>
                </a:solidFill>
              </a:rPr>
              <a:t>v13</a:t>
            </a:r>
            <a:endParaRPr lang="en-AU" sz="4400" dirty="0">
              <a:solidFill>
                <a:srgbClr val="FFFF00"/>
              </a:solidFill>
            </a:endParaRPr>
          </a:p>
        </p:txBody>
      </p:sp>
      <p:sp>
        <p:nvSpPr>
          <p:cNvPr id="3" name="Content Placeholder 2"/>
          <p:cNvSpPr>
            <a:spLocks noGrp="1"/>
          </p:cNvSpPr>
          <p:nvPr>
            <p:ph idx="1"/>
          </p:nvPr>
        </p:nvSpPr>
        <p:spPr>
          <a:xfrm>
            <a:off x="827313" y="1415147"/>
            <a:ext cx="10657115" cy="4348163"/>
          </a:xfrm>
        </p:spPr>
        <p:txBody>
          <a:bodyPr>
            <a:noAutofit/>
          </a:bodyPr>
          <a:lstStyle/>
          <a:p>
            <a:r>
              <a:rPr lang="en-AU" sz="3600" dirty="0" smtClean="0"/>
              <a:t>God requested that Paul preach to them (they were ‘his’ children) </a:t>
            </a:r>
            <a:r>
              <a:rPr lang="en-AU" sz="3600" dirty="0" smtClean="0">
                <a:solidFill>
                  <a:srgbClr val="FFFF00"/>
                </a:solidFill>
              </a:rPr>
              <a:t>v14</a:t>
            </a:r>
          </a:p>
          <a:p>
            <a:r>
              <a:rPr lang="en-AU" sz="3600" dirty="0" smtClean="0"/>
              <a:t>Paul hadn’t overstepped his God-given charge </a:t>
            </a:r>
            <a:r>
              <a:rPr lang="en-AU" sz="3600" dirty="0" smtClean="0">
                <a:solidFill>
                  <a:srgbClr val="FFFF00"/>
                </a:solidFill>
              </a:rPr>
              <a:t>v15</a:t>
            </a:r>
          </a:p>
          <a:p>
            <a:r>
              <a:rPr lang="en-AU" sz="3600" dirty="0" smtClean="0"/>
              <a:t>The fruit of his preaching was abundant </a:t>
            </a:r>
            <a:r>
              <a:rPr lang="en-AU" sz="3600" dirty="0" smtClean="0">
                <a:solidFill>
                  <a:srgbClr val="FFFF00"/>
                </a:solidFill>
              </a:rPr>
              <a:t>v15</a:t>
            </a:r>
            <a:r>
              <a:rPr lang="en-AU" sz="3600" dirty="0" smtClean="0"/>
              <a:t> (therefore God endorsed)</a:t>
            </a:r>
          </a:p>
          <a:p>
            <a:r>
              <a:rPr lang="en-AU" sz="3600" dirty="0" smtClean="0"/>
              <a:t>So, let God be the judge of authority </a:t>
            </a:r>
            <a:r>
              <a:rPr lang="en-AU" sz="3600" dirty="0" smtClean="0">
                <a:solidFill>
                  <a:srgbClr val="FFFF00"/>
                </a:solidFill>
              </a:rPr>
              <a:t>vv16,17</a:t>
            </a:r>
            <a:r>
              <a:rPr lang="en-AU" sz="3600" dirty="0" smtClean="0"/>
              <a:t> (had </a:t>
            </a:r>
            <a:r>
              <a:rPr lang="en-AU" sz="3600" dirty="0" err="1" smtClean="0"/>
              <a:t>satan</a:t>
            </a:r>
            <a:r>
              <a:rPr lang="en-AU" sz="3600" dirty="0" smtClean="0"/>
              <a:t> forged new ground?)</a:t>
            </a:r>
            <a:endParaRPr lang="en-AU" sz="3600" dirty="0"/>
          </a:p>
        </p:txBody>
      </p:sp>
    </p:spTree>
    <p:extLst>
      <p:ext uri="{BB962C8B-B14F-4D97-AF65-F5344CB8AC3E}">
        <p14:creationId xmlns:p14="http://schemas.microsoft.com/office/powerpoint/2010/main" val="129035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3" y="188129"/>
            <a:ext cx="10069287" cy="1069940"/>
          </a:xfrm>
        </p:spPr>
        <p:txBody>
          <a:bodyPr>
            <a:normAutofit/>
          </a:bodyPr>
          <a:lstStyle/>
          <a:p>
            <a:r>
              <a:rPr lang="en-AU" sz="4400" dirty="0" smtClean="0">
                <a:solidFill>
                  <a:srgbClr val="FFFF00"/>
                </a:solidFill>
              </a:rPr>
              <a:t>11:6-9</a:t>
            </a:r>
            <a:r>
              <a:rPr lang="en-AU" sz="4400" dirty="0" smtClean="0"/>
              <a:t> Paul’s credentials</a:t>
            </a:r>
            <a:endParaRPr lang="en-AU" sz="4400" dirty="0">
              <a:solidFill>
                <a:srgbClr val="FFFF00"/>
              </a:solidFill>
            </a:endParaRPr>
          </a:p>
        </p:txBody>
      </p:sp>
      <p:sp>
        <p:nvSpPr>
          <p:cNvPr id="3" name="Content Placeholder 2"/>
          <p:cNvSpPr>
            <a:spLocks noGrp="1"/>
          </p:cNvSpPr>
          <p:nvPr>
            <p:ph idx="1"/>
          </p:nvPr>
        </p:nvSpPr>
        <p:spPr>
          <a:xfrm>
            <a:off x="827313" y="1415147"/>
            <a:ext cx="10657115" cy="4593767"/>
          </a:xfrm>
        </p:spPr>
        <p:txBody>
          <a:bodyPr>
            <a:noAutofit/>
          </a:bodyPr>
          <a:lstStyle/>
          <a:p>
            <a:r>
              <a:rPr lang="en-AU" sz="3600" dirty="0" smtClean="0"/>
              <a:t>He did no sin </a:t>
            </a:r>
            <a:r>
              <a:rPr lang="en-AU" sz="3600" dirty="0" smtClean="0">
                <a:solidFill>
                  <a:srgbClr val="FFFF00"/>
                </a:solidFill>
              </a:rPr>
              <a:t>Isaiah 53</a:t>
            </a:r>
          </a:p>
          <a:p>
            <a:r>
              <a:rPr lang="en-AU" sz="3600" dirty="0" smtClean="0"/>
              <a:t>He </a:t>
            </a:r>
            <a:r>
              <a:rPr lang="en-AU" sz="3600" dirty="0" smtClean="0"/>
              <a:t>abased </a:t>
            </a:r>
            <a:r>
              <a:rPr lang="en-AU" sz="3600" dirty="0" smtClean="0"/>
              <a:t>himself that they may be exalted </a:t>
            </a:r>
            <a:r>
              <a:rPr lang="en-AU" sz="3600" dirty="0" smtClean="0">
                <a:solidFill>
                  <a:srgbClr val="FFFF00"/>
                </a:solidFill>
              </a:rPr>
              <a:t>Isaiah 40:1,4</a:t>
            </a:r>
          </a:p>
          <a:p>
            <a:r>
              <a:rPr lang="en-AU" sz="3600" dirty="0" smtClean="0"/>
              <a:t>He preached (to them, the Gentiles) </a:t>
            </a:r>
            <a:r>
              <a:rPr lang="en-AU" sz="3600" dirty="0" smtClean="0">
                <a:solidFill>
                  <a:srgbClr val="FFFF00"/>
                </a:solidFill>
              </a:rPr>
              <a:t>Isaiah 52:7</a:t>
            </a:r>
          </a:p>
          <a:p>
            <a:r>
              <a:rPr lang="en-AU" sz="3600" dirty="0" smtClean="0"/>
              <a:t>At no cost </a:t>
            </a:r>
            <a:r>
              <a:rPr lang="en-AU" sz="3600" dirty="0">
                <a:solidFill>
                  <a:srgbClr val="FFFF00"/>
                </a:solidFill>
              </a:rPr>
              <a:t>Isaiah </a:t>
            </a:r>
            <a:r>
              <a:rPr lang="en-AU" sz="3600" dirty="0" smtClean="0">
                <a:solidFill>
                  <a:srgbClr val="FFFF00"/>
                </a:solidFill>
              </a:rPr>
              <a:t>55:1</a:t>
            </a:r>
            <a:endParaRPr lang="en-AU" sz="3600" dirty="0" smtClean="0"/>
          </a:p>
          <a:p>
            <a:r>
              <a:rPr lang="en-AU" sz="3600" dirty="0" smtClean="0"/>
              <a:t>God, through Paul, called out a people for His name </a:t>
            </a:r>
            <a:r>
              <a:rPr lang="en-AU" sz="3600" dirty="0" smtClean="0">
                <a:solidFill>
                  <a:srgbClr val="FFFF00"/>
                </a:solidFill>
              </a:rPr>
              <a:t>Isaiah 55:5</a:t>
            </a:r>
            <a:endParaRPr lang="en-AU" sz="3600" dirty="0"/>
          </a:p>
        </p:txBody>
      </p:sp>
    </p:spTree>
    <p:extLst>
      <p:ext uri="{BB962C8B-B14F-4D97-AF65-F5344CB8AC3E}">
        <p14:creationId xmlns:p14="http://schemas.microsoft.com/office/powerpoint/2010/main" val="128915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730"/>
            <a:ext cx="9601200" cy="1069940"/>
          </a:xfrm>
        </p:spPr>
        <p:txBody>
          <a:bodyPr>
            <a:normAutofit/>
          </a:bodyPr>
          <a:lstStyle/>
          <a:p>
            <a:r>
              <a:rPr lang="en-AU" sz="4400" dirty="0" smtClean="0">
                <a:solidFill>
                  <a:srgbClr val="FFFF00"/>
                </a:solidFill>
              </a:rPr>
              <a:t>11:18-21</a:t>
            </a:r>
            <a:r>
              <a:rPr lang="en-AU" sz="4400" dirty="0" smtClean="0"/>
              <a:t> The ‘</a:t>
            </a:r>
            <a:r>
              <a:rPr lang="en-AU" sz="4400" dirty="0" err="1" smtClean="0"/>
              <a:t>satan</a:t>
            </a:r>
            <a:r>
              <a:rPr lang="en-AU" sz="4400" dirty="0" smtClean="0"/>
              <a:t>’ vs Paul</a:t>
            </a:r>
            <a:endParaRPr lang="en-AU"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1221930"/>
              </p:ext>
            </p:extLst>
          </p:nvPr>
        </p:nvGraphicFramePr>
        <p:xfrm>
          <a:off x="751115" y="1197428"/>
          <a:ext cx="10863942" cy="4693920"/>
        </p:xfrm>
        <a:graphic>
          <a:graphicData uri="http://schemas.openxmlformats.org/drawingml/2006/table">
            <a:tbl>
              <a:tblPr firstRow="1" bandRow="1">
                <a:tableStyleId>{BC89EF96-8CEA-46FF-86C4-4CE0E7609802}</a:tableStyleId>
              </a:tblPr>
              <a:tblGrid>
                <a:gridCol w="5431971"/>
                <a:gridCol w="5431971"/>
              </a:tblGrid>
              <a:tr h="370840">
                <a:tc>
                  <a:txBody>
                    <a:bodyPr/>
                    <a:lstStyle/>
                    <a:p>
                      <a:pPr algn="ctr"/>
                      <a:r>
                        <a:rPr lang="en-AU" sz="3200" dirty="0" smtClean="0">
                          <a:solidFill>
                            <a:srgbClr val="FFFF66"/>
                          </a:solidFill>
                        </a:rPr>
                        <a:t>Spiritual Bullying</a:t>
                      </a:r>
                      <a:endParaRPr lang="en-AU" sz="3200" dirty="0">
                        <a:solidFill>
                          <a:srgbClr val="FFFF66"/>
                        </a:solidFill>
                      </a:endParaRPr>
                    </a:p>
                  </a:txBody>
                  <a:tcPr/>
                </a:tc>
                <a:tc>
                  <a:txBody>
                    <a:bodyPr/>
                    <a:lstStyle/>
                    <a:p>
                      <a:pPr algn="ctr"/>
                      <a:r>
                        <a:rPr lang="en-AU" sz="3200" dirty="0" smtClean="0">
                          <a:solidFill>
                            <a:srgbClr val="FFFF66"/>
                          </a:solidFill>
                        </a:rPr>
                        <a:t>Christ-like example</a:t>
                      </a:r>
                      <a:endParaRPr lang="en-AU" sz="3200" dirty="0">
                        <a:solidFill>
                          <a:srgbClr val="FFFF66"/>
                        </a:solidFill>
                      </a:endParaRPr>
                    </a:p>
                  </a:txBody>
                  <a:tcPr/>
                </a:tc>
              </a:tr>
              <a:tr h="370840">
                <a:tc>
                  <a:txBody>
                    <a:bodyPr/>
                    <a:lstStyle/>
                    <a:p>
                      <a:r>
                        <a:rPr lang="en-AU" sz="3000" dirty="0" smtClean="0"/>
                        <a:t>Bind you to them or to the Law</a:t>
                      </a:r>
                      <a:endParaRPr lang="en-AU" sz="3000" dirty="0"/>
                    </a:p>
                  </a:txBody>
                  <a:tcPr/>
                </a:tc>
                <a:tc>
                  <a:txBody>
                    <a:bodyPr/>
                    <a:lstStyle/>
                    <a:p>
                      <a:r>
                        <a:rPr lang="en-AU" sz="3000" dirty="0" smtClean="0"/>
                        <a:t>Set them free</a:t>
                      </a:r>
                      <a:endParaRPr lang="en-AU" sz="3000" dirty="0"/>
                    </a:p>
                  </a:txBody>
                  <a:tcPr/>
                </a:tc>
              </a:tr>
              <a:tr h="370840">
                <a:tc>
                  <a:txBody>
                    <a:bodyPr/>
                    <a:lstStyle/>
                    <a:p>
                      <a:r>
                        <a:rPr lang="en-AU" sz="3000" dirty="0" smtClean="0"/>
                        <a:t>Desire their goods or person</a:t>
                      </a:r>
                      <a:endParaRPr lang="en-AU" sz="3000" dirty="0"/>
                    </a:p>
                  </a:txBody>
                  <a:tcPr/>
                </a:tc>
                <a:tc>
                  <a:txBody>
                    <a:bodyPr/>
                    <a:lstStyle/>
                    <a:p>
                      <a:r>
                        <a:rPr lang="en-AU" sz="3000" dirty="0" smtClean="0"/>
                        <a:t>Fed them at no cost</a:t>
                      </a:r>
                      <a:endParaRPr lang="en-AU" sz="3000" dirty="0"/>
                    </a:p>
                  </a:txBody>
                  <a:tcPr/>
                </a:tc>
              </a:tr>
              <a:tr h="370840">
                <a:tc>
                  <a:txBody>
                    <a:bodyPr/>
                    <a:lstStyle/>
                    <a:p>
                      <a:r>
                        <a:rPr lang="en-AU" sz="3000" dirty="0" smtClean="0"/>
                        <a:t>Take these from them</a:t>
                      </a:r>
                      <a:endParaRPr lang="en-AU" sz="3000" dirty="0"/>
                    </a:p>
                  </a:txBody>
                  <a:tcPr/>
                </a:tc>
                <a:tc>
                  <a:txBody>
                    <a:bodyPr/>
                    <a:lstStyle/>
                    <a:p>
                      <a:r>
                        <a:rPr lang="en-AU" sz="3000" dirty="0" smtClean="0"/>
                        <a:t>Gave of himself</a:t>
                      </a:r>
                      <a:r>
                        <a:rPr lang="en-AU" sz="3000" baseline="0" dirty="0" smtClean="0"/>
                        <a:t> &amp; provided for others</a:t>
                      </a:r>
                      <a:endParaRPr lang="en-AU" sz="3000" dirty="0"/>
                    </a:p>
                  </a:txBody>
                  <a:tcPr/>
                </a:tc>
              </a:tr>
              <a:tr h="370840">
                <a:tc>
                  <a:txBody>
                    <a:bodyPr/>
                    <a:lstStyle/>
                    <a:p>
                      <a:r>
                        <a:rPr lang="en-AU" sz="3000" dirty="0" smtClean="0"/>
                        <a:t>Elevated themselves</a:t>
                      </a:r>
                      <a:r>
                        <a:rPr lang="en-AU" sz="3000" baseline="0" dirty="0" smtClean="0"/>
                        <a:t> above them</a:t>
                      </a:r>
                      <a:endParaRPr lang="en-AU" sz="3000" dirty="0"/>
                    </a:p>
                  </a:txBody>
                  <a:tcPr/>
                </a:tc>
                <a:tc>
                  <a:txBody>
                    <a:bodyPr/>
                    <a:lstStyle/>
                    <a:p>
                      <a:r>
                        <a:rPr lang="en-AU" sz="3000" dirty="0" smtClean="0"/>
                        <a:t>Humbled himself so that they could be exalted</a:t>
                      </a:r>
                      <a:endParaRPr lang="en-AU" sz="3000" dirty="0"/>
                    </a:p>
                  </a:txBody>
                  <a:tcPr/>
                </a:tc>
              </a:tr>
              <a:tr h="370840">
                <a:tc>
                  <a:txBody>
                    <a:bodyPr/>
                    <a:lstStyle/>
                    <a:p>
                      <a:r>
                        <a:rPr lang="en-AU" sz="3000" dirty="0" smtClean="0"/>
                        <a:t>Treat </a:t>
                      </a:r>
                      <a:r>
                        <a:rPr lang="en-AU" sz="3000" dirty="0" err="1" smtClean="0"/>
                        <a:t>distainfully</a:t>
                      </a:r>
                      <a:endParaRPr lang="en-AU" sz="3000" dirty="0"/>
                    </a:p>
                  </a:txBody>
                  <a:tcPr/>
                </a:tc>
                <a:tc>
                  <a:txBody>
                    <a:bodyPr/>
                    <a:lstStyle/>
                    <a:p>
                      <a:r>
                        <a:rPr lang="en-AU" sz="3000" dirty="0" smtClean="0"/>
                        <a:t>Treated them with love and gentleness</a:t>
                      </a:r>
                      <a:endParaRPr lang="en-AU" sz="3000" dirty="0"/>
                    </a:p>
                  </a:txBody>
                  <a:tcPr/>
                </a:tc>
              </a:tr>
            </a:tbl>
          </a:graphicData>
        </a:graphic>
      </p:graphicFrame>
    </p:spTree>
    <p:extLst>
      <p:ext uri="{BB962C8B-B14F-4D97-AF65-F5344CB8AC3E}">
        <p14:creationId xmlns:p14="http://schemas.microsoft.com/office/powerpoint/2010/main" val="42784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2 Corinthians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 y="3345021"/>
            <a:ext cx="11005458" cy="1371600"/>
          </a:xfrm>
        </p:spPr>
        <p:txBody>
          <a:bodyPr>
            <a:normAutofit fontScale="92500" lnSpcReduction="10000"/>
          </a:bodyPr>
          <a:lstStyle/>
          <a:p>
            <a:r>
              <a:rPr lang="en-US" sz="3200" dirty="0" smtClean="0"/>
              <a:t>Study </a:t>
            </a:r>
            <a:r>
              <a:rPr lang="en-US" sz="3200" dirty="0"/>
              <a:t>6</a:t>
            </a:r>
            <a:endParaRPr lang="en-US" sz="3200" dirty="0" smtClean="0"/>
          </a:p>
          <a:p>
            <a:r>
              <a:rPr lang="en-US" sz="3200" i="1" dirty="0" smtClean="0">
                <a:solidFill>
                  <a:schemeClr val="tx1"/>
                </a:solidFill>
              </a:rPr>
              <a:t>‘my grace is sufficient for thee: for my strength is made perfect in weakness’ </a:t>
            </a:r>
            <a:r>
              <a:rPr lang="en-US" sz="3200" dirty="0" smtClean="0"/>
              <a:t>Chapters 12 &amp; 13</a:t>
            </a:r>
            <a:endParaRPr lang="en-US" sz="3200" dirty="0"/>
          </a:p>
        </p:txBody>
      </p:sp>
    </p:spTree>
    <p:extLst>
      <p:ext uri="{BB962C8B-B14F-4D97-AF65-F5344CB8AC3E}">
        <p14:creationId xmlns:p14="http://schemas.microsoft.com/office/powerpoint/2010/main" val="131653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7555"/>
            <a:ext cx="9601200" cy="1069940"/>
          </a:xfrm>
        </p:spPr>
        <p:txBody>
          <a:bodyPr>
            <a:normAutofit/>
          </a:bodyPr>
          <a:lstStyle/>
          <a:p>
            <a:r>
              <a:rPr lang="en-AU" sz="4400" dirty="0" smtClean="0"/>
              <a:t>Possible timeline?</a:t>
            </a:r>
            <a:endParaRPr lang="en-AU"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8819134"/>
              </p:ext>
            </p:extLst>
          </p:nvPr>
        </p:nvGraphicFramePr>
        <p:xfrm>
          <a:off x="805543" y="1262743"/>
          <a:ext cx="10722428" cy="4663440"/>
        </p:xfrm>
        <a:graphic>
          <a:graphicData uri="http://schemas.openxmlformats.org/drawingml/2006/table">
            <a:tbl>
              <a:tblPr firstRow="1" bandRow="1">
                <a:tableStyleId>{BC89EF96-8CEA-46FF-86C4-4CE0E7609802}</a:tableStyleId>
              </a:tblPr>
              <a:tblGrid>
                <a:gridCol w="8142514"/>
                <a:gridCol w="2579914"/>
              </a:tblGrid>
              <a:tr h="370840">
                <a:tc>
                  <a:txBody>
                    <a:bodyPr/>
                    <a:lstStyle/>
                    <a:p>
                      <a:r>
                        <a:rPr lang="en-AU" sz="2400" dirty="0" smtClean="0"/>
                        <a:t>“above 14 years ago” therefore around 43AD around the 2</a:t>
                      </a:r>
                      <a:r>
                        <a:rPr lang="en-AU" sz="2400" baseline="30000" dirty="0" smtClean="0"/>
                        <a:t>nd</a:t>
                      </a:r>
                      <a:r>
                        <a:rPr lang="en-AU" sz="2400" dirty="0" smtClean="0"/>
                        <a:t> trip to Jerusalem</a:t>
                      </a:r>
                      <a:endParaRPr lang="en-AU" sz="2400" dirty="0"/>
                    </a:p>
                  </a:txBody>
                  <a:tcPr/>
                </a:tc>
                <a:tc>
                  <a:txBody>
                    <a:bodyPr/>
                    <a:lstStyle/>
                    <a:p>
                      <a:r>
                        <a:rPr lang="en-AU" sz="2400" kern="1200" dirty="0" smtClean="0">
                          <a:solidFill>
                            <a:srgbClr val="FFFF00"/>
                          </a:solidFill>
                          <a:latin typeface="+mn-lt"/>
                          <a:ea typeface="+mn-ea"/>
                          <a:cs typeface="+mn-cs"/>
                        </a:rPr>
                        <a:t>Acts 22:17-21</a:t>
                      </a:r>
                      <a:endParaRPr lang="en-AU" sz="2400" kern="1200" dirty="0">
                        <a:solidFill>
                          <a:srgbClr val="FFFF00"/>
                        </a:solidFill>
                        <a:latin typeface="+mn-lt"/>
                        <a:ea typeface="+mn-ea"/>
                        <a:cs typeface="+mn-cs"/>
                      </a:endParaRPr>
                    </a:p>
                  </a:txBody>
                  <a:tcPr/>
                </a:tc>
              </a:tr>
              <a:tr h="370840">
                <a:tc>
                  <a:txBody>
                    <a:bodyPr/>
                    <a:lstStyle/>
                    <a:p>
                      <a:pPr marL="457200" indent="-457200">
                        <a:buFont typeface="+mj-lt"/>
                        <a:buAutoNum type="arabicPeriod"/>
                      </a:pPr>
                      <a:r>
                        <a:rPr lang="en-AU" sz="2400" dirty="0" smtClean="0"/>
                        <a:t>Paul was converted – preached in Damascus</a:t>
                      </a:r>
                      <a:endParaRPr lang="en-AU" sz="2400" dirty="0"/>
                    </a:p>
                  </a:txBody>
                  <a:tcPr/>
                </a:tc>
                <a:tc>
                  <a:txBody>
                    <a:bodyPr/>
                    <a:lstStyle/>
                    <a:p>
                      <a:endParaRPr lang="en-AU" sz="2400"/>
                    </a:p>
                  </a:txBody>
                  <a:tcPr/>
                </a:tc>
              </a:tr>
              <a:tr h="370840">
                <a:tc>
                  <a:txBody>
                    <a:bodyPr/>
                    <a:lstStyle/>
                    <a:p>
                      <a:pPr marL="457200" indent="-457200">
                        <a:buFont typeface="+mj-lt"/>
                        <a:buAutoNum type="arabicPeriod" startAt="2"/>
                      </a:pPr>
                      <a:r>
                        <a:rPr lang="en-AU" sz="2400" dirty="0" smtClean="0"/>
                        <a:t>He spent 3 years in the ‘wilderness’ (Arabia?)</a:t>
                      </a:r>
                      <a:endParaRPr lang="en-AU" sz="2400" dirty="0"/>
                    </a:p>
                  </a:txBody>
                  <a:tcPr/>
                </a:tc>
                <a:tc>
                  <a:txBody>
                    <a:bodyPr/>
                    <a:lstStyle/>
                    <a:p>
                      <a:r>
                        <a:rPr lang="en-AU" sz="2400" kern="1200" dirty="0" smtClean="0">
                          <a:solidFill>
                            <a:srgbClr val="FFFF00"/>
                          </a:solidFill>
                          <a:latin typeface="+mn-lt"/>
                          <a:ea typeface="+mn-ea"/>
                          <a:cs typeface="+mn-cs"/>
                        </a:rPr>
                        <a:t>Galatians 1:17,18</a:t>
                      </a:r>
                      <a:endParaRPr lang="en-AU" sz="2400" kern="1200" dirty="0">
                        <a:solidFill>
                          <a:srgbClr val="FFFF00"/>
                        </a:solidFill>
                        <a:latin typeface="+mn-lt"/>
                        <a:ea typeface="+mn-ea"/>
                        <a:cs typeface="+mn-cs"/>
                      </a:endParaRPr>
                    </a:p>
                  </a:txBody>
                  <a:tcPr/>
                </a:tc>
              </a:tr>
              <a:tr h="370840">
                <a:tc>
                  <a:txBody>
                    <a:bodyPr/>
                    <a:lstStyle/>
                    <a:p>
                      <a:pPr marL="457200" indent="-457200">
                        <a:buFont typeface="+mj-lt"/>
                        <a:buAutoNum type="arabicPeriod" startAt="3"/>
                      </a:pPr>
                      <a:r>
                        <a:rPr lang="en-AU" sz="2400" dirty="0" smtClean="0"/>
                        <a:t>Back to Damascus</a:t>
                      </a:r>
                      <a:r>
                        <a:rPr lang="en-AU" sz="2400" baseline="0" dirty="0" smtClean="0"/>
                        <a:t> – preaches, is targeted and flees down wall in basket</a:t>
                      </a:r>
                      <a:endParaRPr lang="en-AU" sz="2400" dirty="0"/>
                    </a:p>
                  </a:txBody>
                  <a:tcPr/>
                </a:tc>
                <a:tc>
                  <a:txBody>
                    <a:bodyPr/>
                    <a:lstStyle/>
                    <a:p>
                      <a:r>
                        <a:rPr lang="en-AU" sz="2400" kern="1200" dirty="0" smtClean="0">
                          <a:solidFill>
                            <a:srgbClr val="FFFF00"/>
                          </a:solidFill>
                          <a:latin typeface="+mn-lt"/>
                          <a:ea typeface="+mn-ea"/>
                          <a:cs typeface="+mn-cs"/>
                        </a:rPr>
                        <a:t>Acts 9:29</a:t>
                      </a:r>
                      <a:endParaRPr lang="en-AU" sz="2400" kern="1200" dirty="0">
                        <a:solidFill>
                          <a:srgbClr val="FFFF00"/>
                        </a:solidFill>
                        <a:latin typeface="+mn-lt"/>
                        <a:ea typeface="+mn-ea"/>
                        <a:cs typeface="+mn-cs"/>
                      </a:endParaRPr>
                    </a:p>
                  </a:txBody>
                  <a:tcPr/>
                </a:tc>
              </a:tr>
              <a:tr h="370840">
                <a:tc>
                  <a:txBody>
                    <a:bodyPr/>
                    <a:lstStyle/>
                    <a:p>
                      <a:pPr marL="457200" indent="-457200">
                        <a:buFont typeface="+mj-lt"/>
                        <a:buAutoNum type="arabicPeriod" startAt="4"/>
                      </a:pPr>
                      <a:r>
                        <a:rPr lang="en-AU" sz="2400" dirty="0" smtClean="0"/>
                        <a:t>Paul goes to Jerusalem</a:t>
                      </a:r>
                      <a:endParaRPr lang="en-AU" sz="2400" dirty="0"/>
                    </a:p>
                  </a:txBody>
                  <a:tcPr/>
                </a:tc>
                <a:tc>
                  <a:txBody>
                    <a:bodyPr/>
                    <a:lstStyle/>
                    <a:p>
                      <a:r>
                        <a:rPr lang="en-AU" sz="2400" kern="1200" dirty="0" smtClean="0">
                          <a:solidFill>
                            <a:srgbClr val="FFFF00"/>
                          </a:solidFill>
                          <a:latin typeface="+mn-lt"/>
                          <a:ea typeface="+mn-ea"/>
                          <a:cs typeface="+mn-cs"/>
                        </a:rPr>
                        <a:t>Acts 9:26-28, </a:t>
                      </a:r>
                    </a:p>
                    <a:p>
                      <a:r>
                        <a:rPr lang="en-AU" sz="2400" kern="1200" dirty="0" smtClean="0">
                          <a:solidFill>
                            <a:srgbClr val="FFFF00"/>
                          </a:solidFill>
                          <a:latin typeface="+mn-lt"/>
                          <a:ea typeface="+mn-ea"/>
                          <a:cs typeface="+mn-cs"/>
                        </a:rPr>
                        <a:t>Gal 1:18-19</a:t>
                      </a:r>
                      <a:endParaRPr lang="en-AU" sz="2400" kern="1200" dirty="0">
                        <a:solidFill>
                          <a:srgbClr val="FFFF00"/>
                        </a:solidFill>
                        <a:latin typeface="+mn-lt"/>
                        <a:ea typeface="+mn-ea"/>
                        <a:cs typeface="+mn-cs"/>
                      </a:endParaRPr>
                    </a:p>
                  </a:txBody>
                  <a:tcPr/>
                </a:tc>
              </a:tr>
              <a:tr h="370840">
                <a:tc>
                  <a:txBody>
                    <a:bodyPr/>
                    <a:lstStyle/>
                    <a:p>
                      <a:pPr marL="457200" indent="-457200">
                        <a:buFont typeface="+mj-lt"/>
                        <a:buAutoNum type="arabicPeriod" startAt="5"/>
                      </a:pPr>
                      <a:r>
                        <a:rPr lang="en-AU" sz="2400" dirty="0" smtClean="0"/>
                        <a:t>He receives visions </a:t>
                      </a:r>
                      <a:r>
                        <a:rPr lang="en-AU" sz="2400" dirty="0" smtClean="0">
                          <a:solidFill>
                            <a:srgbClr val="FFFF00"/>
                          </a:solidFill>
                        </a:rPr>
                        <a:t>Acts 22:17-21</a:t>
                      </a:r>
                      <a:endParaRPr lang="en-AU" sz="2400" dirty="0">
                        <a:solidFill>
                          <a:srgbClr val="FFFF00"/>
                        </a:solidFill>
                      </a:endParaRPr>
                    </a:p>
                  </a:txBody>
                  <a:tcPr/>
                </a:tc>
                <a:tc>
                  <a:txBody>
                    <a:bodyPr/>
                    <a:lstStyle/>
                    <a:p>
                      <a:endParaRPr lang="en-AU" sz="2400"/>
                    </a:p>
                  </a:txBody>
                  <a:tcPr/>
                </a:tc>
              </a:tr>
              <a:tr h="370840">
                <a:tc>
                  <a:txBody>
                    <a:bodyPr/>
                    <a:lstStyle/>
                    <a:p>
                      <a:pPr marL="457200" indent="-457200">
                        <a:buFont typeface="+mj-lt"/>
                        <a:buAutoNum type="arabicPeriod" startAt="6"/>
                      </a:pPr>
                      <a:r>
                        <a:rPr lang="en-AU" sz="2400" dirty="0" smtClean="0"/>
                        <a:t>Believers send him to Syria (Caesarea</a:t>
                      </a:r>
                      <a:r>
                        <a:rPr lang="en-AU" sz="2400" baseline="0" dirty="0" smtClean="0"/>
                        <a:t>) &amp; then to Tarsus (Cilicia)</a:t>
                      </a:r>
                      <a:endParaRPr lang="en-AU" sz="2400" dirty="0"/>
                    </a:p>
                  </a:txBody>
                  <a:tcPr/>
                </a:tc>
                <a:tc>
                  <a:txBody>
                    <a:bodyPr/>
                    <a:lstStyle/>
                    <a:p>
                      <a:r>
                        <a:rPr lang="en-AU" sz="2400" kern="1200" dirty="0" smtClean="0">
                          <a:solidFill>
                            <a:srgbClr val="FFFF00"/>
                          </a:solidFill>
                          <a:latin typeface="+mn-lt"/>
                          <a:ea typeface="+mn-ea"/>
                          <a:cs typeface="+mn-cs"/>
                        </a:rPr>
                        <a:t>Acts 9:30, </a:t>
                      </a:r>
                    </a:p>
                    <a:p>
                      <a:r>
                        <a:rPr lang="en-AU" sz="2400" kern="1200" dirty="0" smtClean="0">
                          <a:solidFill>
                            <a:srgbClr val="FFFF00"/>
                          </a:solidFill>
                          <a:latin typeface="+mn-lt"/>
                          <a:ea typeface="+mn-ea"/>
                          <a:cs typeface="+mn-cs"/>
                        </a:rPr>
                        <a:t>22:18-21</a:t>
                      </a:r>
                      <a:endParaRPr lang="en-AU" sz="2400" kern="1200" dirty="0">
                        <a:solidFill>
                          <a:srgbClr val="FFFF00"/>
                        </a:solidFill>
                        <a:latin typeface="+mn-lt"/>
                        <a:ea typeface="+mn-ea"/>
                        <a:cs typeface="+mn-cs"/>
                      </a:endParaRPr>
                    </a:p>
                  </a:txBody>
                  <a:tcPr/>
                </a:tc>
              </a:tr>
            </a:tbl>
          </a:graphicData>
        </a:graphic>
      </p:graphicFrame>
    </p:spTree>
    <p:extLst>
      <p:ext uri="{BB962C8B-B14F-4D97-AF65-F5344CB8AC3E}">
        <p14:creationId xmlns:p14="http://schemas.microsoft.com/office/powerpoint/2010/main" val="12611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166357"/>
            <a:ext cx="10722429" cy="802471"/>
          </a:xfrm>
        </p:spPr>
        <p:txBody>
          <a:bodyPr>
            <a:noAutofit/>
          </a:bodyPr>
          <a:lstStyle/>
          <a:p>
            <a:r>
              <a:rPr lang="en-AU" sz="4000" dirty="0" smtClean="0">
                <a:solidFill>
                  <a:srgbClr val="FFFF00"/>
                </a:solidFill>
              </a:rPr>
              <a:t>12:9</a:t>
            </a:r>
            <a:r>
              <a:rPr lang="en-AU" sz="4000" dirty="0" smtClean="0"/>
              <a:t> “the power of Christ may REST upon me”</a:t>
            </a:r>
            <a:endParaRPr lang="en-AU" sz="4000" dirty="0"/>
          </a:p>
        </p:txBody>
      </p:sp>
      <p:sp>
        <p:nvSpPr>
          <p:cNvPr id="3" name="Content Placeholder 2"/>
          <p:cNvSpPr>
            <a:spLocks noGrp="1"/>
          </p:cNvSpPr>
          <p:nvPr>
            <p:ph idx="1"/>
          </p:nvPr>
        </p:nvSpPr>
        <p:spPr>
          <a:xfrm>
            <a:off x="620485" y="1055913"/>
            <a:ext cx="10907485" cy="5421087"/>
          </a:xfrm>
        </p:spPr>
        <p:txBody>
          <a:bodyPr>
            <a:noAutofit/>
          </a:bodyPr>
          <a:lstStyle/>
          <a:p>
            <a:r>
              <a:rPr lang="en-AU" sz="2800" dirty="0" smtClean="0">
                <a:solidFill>
                  <a:srgbClr val="FFFF00"/>
                </a:solidFill>
              </a:rPr>
              <a:t>John 1:14 </a:t>
            </a:r>
            <a:r>
              <a:rPr lang="en-AU" sz="2800" dirty="0" smtClean="0"/>
              <a:t>“the word of God was made flesh and DWELT among us, and behold his glory, the glory of the only begotten of the Father, full of grace (</a:t>
            </a:r>
            <a:r>
              <a:rPr lang="en-AU" sz="2800" dirty="0" smtClean="0">
                <a:solidFill>
                  <a:srgbClr val="FFFF00"/>
                </a:solidFill>
              </a:rPr>
              <a:t>v9</a:t>
            </a:r>
            <a:r>
              <a:rPr lang="en-AU" sz="2800" dirty="0" smtClean="0"/>
              <a:t>) and truth (</a:t>
            </a:r>
            <a:r>
              <a:rPr lang="en-AU" sz="2800" dirty="0" smtClean="0">
                <a:solidFill>
                  <a:srgbClr val="FFFF00"/>
                </a:solidFill>
              </a:rPr>
              <a:t>v6</a:t>
            </a:r>
            <a:r>
              <a:rPr lang="en-AU" sz="2800" dirty="0" smtClean="0"/>
              <a:t>)”</a:t>
            </a:r>
          </a:p>
          <a:p>
            <a:r>
              <a:rPr lang="en-AU" sz="2800" dirty="0" smtClean="0">
                <a:solidFill>
                  <a:srgbClr val="FFFF00"/>
                </a:solidFill>
              </a:rPr>
              <a:t>Revelation 21:3 </a:t>
            </a:r>
            <a:r>
              <a:rPr lang="en-AU" sz="2800" dirty="0" smtClean="0"/>
              <a:t>“Behold, the tabernacle of God is with men, and he will dwell with them and they shall be his people, and God himself shall be with them, and be their God.” (context of </a:t>
            </a:r>
            <a:r>
              <a:rPr lang="en-AU" sz="2800" dirty="0" smtClean="0">
                <a:solidFill>
                  <a:srgbClr val="FFFF00"/>
                </a:solidFill>
              </a:rPr>
              <a:t>vv1-5</a:t>
            </a:r>
            <a:r>
              <a:rPr lang="en-AU" sz="2800" dirty="0" smtClean="0"/>
              <a:t>)”</a:t>
            </a:r>
          </a:p>
          <a:p>
            <a:pPr marL="490538" indent="0">
              <a:buNone/>
            </a:pPr>
            <a:r>
              <a:rPr lang="en-AU" sz="2800" dirty="0" smtClean="0">
                <a:solidFill>
                  <a:srgbClr val="FFFF00"/>
                </a:solidFill>
              </a:rPr>
              <a:t>v1</a:t>
            </a:r>
            <a:r>
              <a:rPr lang="en-AU" sz="2800" dirty="0" smtClean="0"/>
              <a:t> New heavens &amp; earth </a:t>
            </a:r>
            <a:r>
              <a:rPr lang="en-AU" sz="2800" dirty="0" err="1" smtClean="0"/>
              <a:t>cp</a:t>
            </a:r>
            <a:r>
              <a:rPr lang="en-AU" sz="2800" dirty="0" smtClean="0"/>
              <a:t> </a:t>
            </a:r>
            <a:r>
              <a:rPr lang="en-AU" sz="2800" dirty="0" smtClean="0">
                <a:solidFill>
                  <a:srgbClr val="FFFF00"/>
                </a:solidFill>
              </a:rPr>
              <a:t>2 </a:t>
            </a:r>
            <a:r>
              <a:rPr lang="en-AU" sz="2800" dirty="0" err="1" smtClean="0">
                <a:solidFill>
                  <a:srgbClr val="FFFF00"/>
                </a:solidFill>
              </a:rPr>
              <a:t>Cor</a:t>
            </a:r>
            <a:r>
              <a:rPr lang="en-AU" sz="2800" dirty="0" smtClean="0">
                <a:solidFill>
                  <a:srgbClr val="FFFF00"/>
                </a:solidFill>
              </a:rPr>
              <a:t> 12:2</a:t>
            </a:r>
          </a:p>
          <a:p>
            <a:pPr marL="490538" indent="0">
              <a:buNone/>
            </a:pPr>
            <a:r>
              <a:rPr lang="en-AU" sz="2800" dirty="0" smtClean="0">
                <a:solidFill>
                  <a:srgbClr val="FFFF00"/>
                </a:solidFill>
              </a:rPr>
              <a:t>v2</a:t>
            </a:r>
            <a:r>
              <a:rPr lang="en-AU" sz="2800" dirty="0" smtClean="0"/>
              <a:t> Prepared as a bride </a:t>
            </a:r>
            <a:r>
              <a:rPr lang="en-AU" sz="2800" dirty="0" err="1" smtClean="0"/>
              <a:t>cp</a:t>
            </a:r>
            <a:r>
              <a:rPr lang="en-AU" sz="2800" dirty="0" smtClean="0"/>
              <a:t> </a:t>
            </a:r>
            <a:r>
              <a:rPr lang="en-AU" sz="2800" dirty="0" smtClean="0">
                <a:solidFill>
                  <a:srgbClr val="FFFF00"/>
                </a:solidFill>
              </a:rPr>
              <a:t>2 </a:t>
            </a:r>
            <a:r>
              <a:rPr lang="en-AU" sz="2800" dirty="0" err="1" smtClean="0">
                <a:solidFill>
                  <a:srgbClr val="FFFF00"/>
                </a:solidFill>
              </a:rPr>
              <a:t>Cor</a:t>
            </a:r>
            <a:r>
              <a:rPr lang="en-AU" sz="2800" dirty="0" smtClean="0">
                <a:solidFill>
                  <a:srgbClr val="FFFF00"/>
                </a:solidFill>
              </a:rPr>
              <a:t> 11:2</a:t>
            </a:r>
          </a:p>
          <a:p>
            <a:pPr marL="490538" indent="0">
              <a:buNone/>
            </a:pPr>
            <a:r>
              <a:rPr lang="en-AU" sz="2800" dirty="0" smtClean="0">
                <a:solidFill>
                  <a:srgbClr val="FFFF00"/>
                </a:solidFill>
              </a:rPr>
              <a:t>v4</a:t>
            </a:r>
            <a:r>
              <a:rPr lang="en-AU" sz="2800" dirty="0" smtClean="0"/>
              <a:t> No tears, sorrow or death </a:t>
            </a:r>
            <a:r>
              <a:rPr lang="en-AU" sz="2800" dirty="0" err="1" smtClean="0"/>
              <a:t>cp</a:t>
            </a:r>
            <a:r>
              <a:rPr lang="en-AU" sz="2800" dirty="0" smtClean="0"/>
              <a:t> </a:t>
            </a:r>
            <a:r>
              <a:rPr lang="en-AU" sz="2800" dirty="0" smtClean="0">
                <a:solidFill>
                  <a:srgbClr val="FFFF00"/>
                </a:solidFill>
              </a:rPr>
              <a:t>2 </a:t>
            </a:r>
            <a:r>
              <a:rPr lang="en-AU" sz="2800" dirty="0" err="1" smtClean="0">
                <a:solidFill>
                  <a:srgbClr val="FFFF00"/>
                </a:solidFill>
              </a:rPr>
              <a:t>Cor</a:t>
            </a:r>
            <a:r>
              <a:rPr lang="en-AU" sz="2800" dirty="0" smtClean="0">
                <a:solidFill>
                  <a:srgbClr val="FFFF00"/>
                </a:solidFill>
              </a:rPr>
              <a:t> 2 </a:t>
            </a:r>
            <a:r>
              <a:rPr lang="en-AU" sz="2800" dirty="0" smtClean="0"/>
              <a:t>and </a:t>
            </a:r>
            <a:r>
              <a:rPr lang="en-AU" sz="2800" dirty="0" smtClean="0">
                <a:solidFill>
                  <a:srgbClr val="FFFF00"/>
                </a:solidFill>
              </a:rPr>
              <a:t>7</a:t>
            </a:r>
          </a:p>
          <a:p>
            <a:pPr marL="490538" indent="0">
              <a:buNone/>
            </a:pPr>
            <a:r>
              <a:rPr lang="en-AU" sz="2800" dirty="0" smtClean="0">
                <a:solidFill>
                  <a:srgbClr val="FFFF00"/>
                </a:solidFill>
              </a:rPr>
              <a:t>v5</a:t>
            </a:r>
            <a:r>
              <a:rPr lang="en-AU" sz="2800" dirty="0" smtClean="0"/>
              <a:t> All things new </a:t>
            </a:r>
            <a:r>
              <a:rPr lang="en-AU" sz="2800" dirty="0" err="1" smtClean="0"/>
              <a:t>cp</a:t>
            </a:r>
            <a:r>
              <a:rPr lang="en-AU" sz="2800" dirty="0" smtClean="0"/>
              <a:t> </a:t>
            </a:r>
            <a:r>
              <a:rPr lang="en-AU" sz="2800" dirty="0" smtClean="0">
                <a:solidFill>
                  <a:srgbClr val="FFFF00"/>
                </a:solidFill>
              </a:rPr>
              <a:t>1 Corinthians </a:t>
            </a:r>
            <a:r>
              <a:rPr lang="en-AU" sz="2800" dirty="0" smtClean="0"/>
              <a:t>theme</a:t>
            </a:r>
            <a:endParaRPr lang="en-AU" sz="2800" dirty="0"/>
          </a:p>
        </p:txBody>
      </p:sp>
    </p:spTree>
    <p:extLst>
      <p:ext uri="{BB962C8B-B14F-4D97-AF65-F5344CB8AC3E}">
        <p14:creationId xmlns:p14="http://schemas.microsoft.com/office/powerpoint/2010/main" val="303764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362303"/>
            <a:ext cx="10178143" cy="606526"/>
          </a:xfrm>
        </p:spPr>
        <p:txBody>
          <a:bodyPr>
            <a:noAutofit/>
          </a:bodyPr>
          <a:lstStyle/>
          <a:p>
            <a:r>
              <a:rPr lang="en-US" sz="4000" dirty="0" smtClean="0">
                <a:effectLst>
                  <a:outerShdw blurRad="38100" dist="38100" dir="2700000" algn="tl">
                    <a:srgbClr val="000000">
                      <a:alpha val="43137"/>
                    </a:srgbClr>
                  </a:outerShdw>
                </a:effectLst>
              </a:rPr>
              <a:t>2 Corinthians’ Themes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1371" y="1066801"/>
            <a:ext cx="10787743" cy="5110162"/>
          </a:xfrm>
        </p:spPr>
        <p:txBody>
          <a:bodyPr>
            <a:noAutofit/>
          </a:bodyPr>
          <a:lstStyle/>
          <a:p>
            <a:r>
              <a:rPr lang="en-US" sz="3200" dirty="0" smtClean="0"/>
              <a:t>Grace (</a:t>
            </a:r>
            <a:r>
              <a:rPr lang="en-US" sz="3200" dirty="0" err="1" smtClean="0"/>
              <a:t>charis</a:t>
            </a:r>
            <a:r>
              <a:rPr lang="en-US" sz="3200" dirty="0" smtClean="0"/>
              <a:t>) </a:t>
            </a:r>
            <a:r>
              <a:rPr lang="en-US" sz="3200" dirty="0">
                <a:solidFill>
                  <a:srgbClr val="FFFF00"/>
                </a:solidFill>
              </a:rPr>
              <a:t>1:2,12; 4:15; 8:1,6,7,9,19; 9:8,14; 12:9 </a:t>
            </a:r>
            <a:r>
              <a:rPr lang="en-US" sz="3200" dirty="0" smtClean="0"/>
              <a:t>and </a:t>
            </a:r>
            <a:r>
              <a:rPr lang="en-US" sz="3200" dirty="0">
                <a:solidFill>
                  <a:srgbClr val="FFFF00"/>
                </a:solidFill>
              </a:rPr>
              <a:t>13:14</a:t>
            </a:r>
            <a:r>
              <a:rPr lang="en-US" sz="3200" dirty="0" smtClean="0"/>
              <a:t> + thanks </a:t>
            </a:r>
            <a:r>
              <a:rPr lang="en-US" sz="3200" dirty="0">
                <a:solidFill>
                  <a:srgbClr val="FFFF00"/>
                </a:solidFill>
              </a:rPr>
              <a:t>2:14; 8:16 </a:t>
            </a:r>
            <a:r>
              <a:rPr lang="en-US" sz="3200" dirty="0" smtClean="0"/>
              <a:t>and </a:t>
            </a:r>
            <a:r>
              <a:rPr lang="en-US" sz="3200" dirty="0">
                <a:solidFill>
                  <a:srgbClr val="FFFF00"/>
                </a:solidFill>
              </a:rPr>
              <a:t>9:15</a:t>
            </a:r>
            <a:r>
              <a:rPr lang="en-US" sz="3200" dirty="0" smtClean="0"/>
              <a:t>; + benefit </a:t>
            </a:r>
            <a:r>
              <a:rPr lang="en-US" sz="3200" dirty="0">
                <a:solidFill>
                  <a:srgbClr val="FFFF00"/>
                </a:solidFill>
              </a:rPr>
              <a:t>1:15</a:t>
            </a:r>
            <a:r>
              <a:rPr lang="en-US" sz="3200" dirty="0" smtClean="0"/>
              <a:t>; + gift </a:t>
            </a:r>
            <a:r>
              <a:rPr lang="en-US" sz="3200" dirty="0">
                <a:solidFill>
                  <a:srgbClr val="FFFF00"/>
                </a:solidFill>
              </a:rPr>
              <a:t>8:4</a:t>
            </a:r>
            <a:r>
              <a:rPr lang="en-US" sz="3200" dirty="0" smtClean="0"/>
              <a:t>; + liberality </a:t>
            </a:r>
            <a:r>
              <a:rPr lang="en-US" sz="3200" dirty="0">
                <a:solidFill>
                  <a:srgbClr val="FFFF00"/>
                </a:solidFill>
              </a:rPr>
              <a:t>1 </a:t>
            </a:r>
            <a:r>
              <a:rPr lang="en-US" sz="3200" dirty="0" err="1">
                <a:solidFill>
                  <a:srgbClr val="FFFF00"/>
                </a:solidFill>
              </a:rPr>
              <a:t>Cor</a:t>
            </a:r>
            <a:r>
              <a:rPr lang="en-US" sz="3200" dirty="0">
                <a:solidFill>
                  <a:srgbClr val="FFFF00"/>
                </a:solidFill>
              </a:rPr>
              <a:t> 16:3</a:t>
            </a:r>
          </a:p>
          <a:p>
            <a:r>
              <a:rPr lang="en-US" sz="3200" dirty="0" smtClean="0"/>
              <a:t>Boasting/confidence </a:t>
            </a:r>
            <a:r>
              <a:rPr lang="en-US" sz="3200" dirty="0">
                <a:solidFill>
                  <a:srgbClr val="FFFF00"/>
                </a:solidFill>
              </a:rPr>
              <a:t>9:2; 10:8,13,15,16 </a:t>
            </a:r>
            <a:r>
              <a:rPr lang="en-US" sz="3200" dirty="0" smtClean="0"/>
              <a:t>OR glory </a:t>
            </a:r>
            <a:r>
              <a:rPr lang="en-US" sz="3200" dirty="0">
                <a:solidFill>
                  <a:srgbClr val="FFFF00"/>
                </a:solidFill>
              </a:rPr>
              <a:t>5:12; 10:17; 1:12,18,30</a:t>
            </a:r>
            <a:r>
              <a:rPr lang="en-US" sz="3200" dirty="0" smtClean="0"/>
              <a:t> and </a:t>
            </a:r>
            <a:r>
              <a:rPr lang="en-US" sz="3200" dirty="0">
                <a:solidFill>
                  <a:srgbClr val="FFFF00"/>
                </a:solidFill>
              </a:rPr>
              <a:t>12:5,6,9,1</a:t>
            </a:r>
            <a:r>
              <a:rPr lang="en-US" sz="3200" dirty="0" smtClean="0"/>
              <a:t>1</a:t>
            </a:r>
          </a:p>
          <a:p>
            <a:r>
              <a:rPr lang="en-US" sz="3200" dirty="0"/>
              <a:t>Commend </a:t>
            </a:r>
            <a:r>
              <a:rPr lang="en-US" sz="3200" dirty="0">
                <a:solidFill>
                  <a:srgbClr val="FFFF00"/>
                </a:solidFill>
              </a:rPr>
              <a:t>3:1; 6:4; 7:11; 10:12,18 </a:t>
            </a:r>
            <a:r>
              <a:rPr lang="en-US" sz="3200" dirty="0"/>
              <a:t>and </a:t>
            </a:r>
            <a:r>
              <a:rPr lang="en-US" sz="3200" dirty="0">
                <a:solidFill>
                  <a:srgbClr val="FFFF00"/>
                </a:solidFill>
              </a:rPr>
              <a:t>12:11</a:t>
            </a:r>
          </a:p>
        </p:txBody>
      </p:sp>
    </p:spTree>
    <p:extLst>
      <p:ext uri="{BB962C8B-B14F-4D97-AF65-F5344CB8AC3E}">
        <p14:creationId xmlns:p14="http://schemas.microsoft.com/office/powerpoint/2010/main" val="338937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871" y="514700"/>
            <a:ext cx="9601200" cy="802471"/>
          </a:xfrm>
        </p:spPr>
        <p:txBody>
          <a:bodyPr>
            <a:normAutofit/>
          </a:bodyPr>
          <a:lstStyle/>
          <a:p>
            <a:r>
              <a:rPr lang="en-AU" sz="4400" dirty="0" smtClean="0">
                <a:solidFill>
                  <a:srgbClr val="FFFF00"/>
                </a:solidFill>
              </a:rPr>
              <a:t>12:14,15</a:t>
            </a:r>
            <a:r>
              <a:rPr lang="en-AU" sz="4400" dirty="0" smtClean="0"/>
              <a:t> Paul’s motive and priorities</a:t>
            </a:r>
            <a:endParaRPr lang="en-AU" sz="4400" dirty="0"/>
          </a:p>
        </p:txBody>
      </p:sp>
      <p:sp>
        <p:nvSpPr>
          <p:cNvPr id="3" name="Content Placeholder 2"/>
          <p:cNvSpPr>
            <a:spLocks noGrp="1"/>
          </p:cNvSpPr>
          <p:nvPr>
            <p:ph idx="1"/>
          </p:nvPr>
        </p:nvSpPr>
        <p:spPr>
          <a:xfrm>
            <a:off x="1404257" y="1600200"/>
            <a:ext cx="9198429" cy="4876800"/>
          </a:xfrm>
        </p:spPr>
        <p:txBody>
          <a:bodyPr>
            <a:noAutofit/>
          </a:bodyPr>
          <a:lstStyle/>
          <a:p>
            <a:r>
              <a:rPr lang="en-AU" sz="3600" dirty="0" smtClean="0"/>
              <a:t>“I seek not yours but you”</a:t>
            </a:r>
          </a:p>
          <a:p>
            <a:r>
              <a:rPr lang="en-AU" sz="3600" dirty="0" smtClean="0"/>
              <a:t>“Parents lay up for children”</a:t>
            </a:r>
          </a:p>
          <a:p>
            <a:r>
              <a:rPr lang="en-AU" sz="3600" dirty="0" smtClean="0"/>
              <a:t>“Spend and be spent for you”</a:t>
            </a:r>
          </a:p>
          <a:p>
            <a:r>
              <a:rPr lang="en-AU" sz="3600" dirty="0" smtClean="0"/>
              <a:t>“abundantly” </a:t>
            </a:r>
            <a:r>
              <a:rPr lang="en-AU" sz="3600" dirty="0" smtClean="0">
                <a:solidFill>
                  <a:srgbClr val="FFFF00"/>
                </a:solidFill>
              </a:rPr>
              <a:t>THEME</a:t>
            </a:r>
            <a:r>
              <a:rPr lang="en-AU" sz="3600" dirty="0" smtClean="0"/>
              <a:t> – the more he loved the less he was loved!</a:t>
            </a:r>
          </a:p>
        </p:txBody>
      </p:sp>
    </p:spTree>
    <p:extLst>
      <p:ext uri="{BB962C8B-B14F-4D97-AF65-F5344CB8AC3E}">
        <p14:creationId xmlns:p14="http://schemas.microsoft.com/office/powerpoint/2010/main" val="222999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871" y="514700"/>
            <a:ext cx="9601200" cy="802471"/>
          </a:xfrm>
        </p:spPr>
        <p:txBody>
          <a:bodyPr>
            <a:normAutofit/>
          </a:bodyPr>
          <a:lstStyle/>
          <a:p>
            <a:r>
              <a:rPr lang="en-AU" sz="4400" dirty="0" smtClean="0">
                <a:solidFill>
                  <a:srgbClr val="FFFF00"/>
                </a:solidFill>
              </a:rPr>
              <a:t>13:14</a:t>
            </a:r>
            <a:r>
              <a:rPr lang="en-AU" sz="4400" dirty="0" smtClean="0"/>
              <a:t> Ecclesial ONENESS</a:t>
            </a:r>
            <a:endParaRPr lang="en-AU" sz="4400" dirty="0"/>
          </a:p>
        </p:txBody>
      </p:sp>
      <p:sp>
        <p:nvSpPr>
          <p:cNvPr id="3" name="Content Placeholder 2"/>
          <p:cNvSpPr>
            <a:spLocks noGrp="1"/>
          </p:cNvSpPr>
          <p:nvPr>
            <p:ph idx="1"/>
          </p:nvPr>
        </p:nvSpPr>
        <p:spPr>
          <a:xfrm>
            <a:off x="1202871" y="2590799"/>
            <a:ext cx="9198429" cy="3341915"/>
          </a:xfrm>
        </p:spPr>
        <p:txBody>
          <a:bodyPr>
            <a:noAutofit/>
          </a:bodyPr>
          <a:lstStyle/>
          <a:p>
            <a:r>
              <a:rPr lang="en-AU" sz="3600" dirty="0" smtClean="0"/>
              <a:t>“The grace of the Lord Jesus Christ” </a:t>
            </a:r>
            <a:r>
              <a:rPr lang="en-AU" sz="3600" dirty="0">
                <a:solidFill>
                  <a:srgbClr val="FFFF00"/>
                </a:solidFill>
              </a:rPr>
              <a:t>THEME</a:t>
            </a:r>
            <a:endParaRPr lang="en-AU" sz="3600" dirty="0" smtClean="0"/>
          </a:p>
          <a:p>
            <a:r>
              <a:rPr lang="en-AU" sz="3600" dirty="0" smtClean="0"/>
              <a:t>“the love of God” </a:t>
            </a:r>
            <a:r>
              <a:rPr lang="en-AU" sz="3600" dirty="0">
                <a:solidFill>
                  <a:srgbClr val="FFFF00"/>
                </a:solidFill>
              </a:rPr>
              <a:t>THEME</a:t>
            </a:r>
            <a:endParaRPr lang="en-AU" sz="3600" dirty="0" smtClean="0"/>
          </a:p>
          <a:p>
            <a:r>
              <a:rPr lang="en-AU" sz="3600" dirty="0" smtClean="0"/>
              <a:t>“communion of the Holy Spirit” </a:t>
            </a:r>
            <a:r>
              <a:rPr lang="en-AU" sz="3600" dirty="0">
                <a:solidFill>
                  <a:srgbClr val="FFFF00"/>
                </a:solidFill>
              </a:rPr>
              <a:t>THEME</a:t>
            </a:r>
            <a:endParaRPr lang="en-AU" sz="3600" dirty="0" smtClean="0"/>
          </a:p>
          <a:p>
            <a:r>
              <a:rPr lang="en-AU" sz="3600" dirty="0" smtClean="0"/>
              <a:t>“be with you ALL” </a:t>
            </a:r>
            <a:r>
              <a:rPr lang="en-AU" sz="3600" dirty="0" smtClean="0">
                <a:solidFill>
                  <a:srgbClr val="FFFF00"/>
                </a:solidFill>
              </a:rPr>
              <a:t>THEME</a:t>
            </a:r>
            <a:endParaRPr lang="en-AU" sz="3600" dirty="0" smtClean="0"/>
          </a:p>
        </p:txBody>
      </p:sp>
      <p:sp>
        <p:nvSpPr>
          <p:cNvPr id="4" name="TextBox 3"/>
          <p:cNvSpPr txBox="1"/>
          <p:nvPr/>
        </p:nvSpPr>
        <p:spPr>
          <a:xfrm>
            <a:off x="1317173" y="1600042"/>
            <a:ext cx="2656114" cy="707886"/>
          </a:xfrm>
          <a:prstGeom prst="rect">
            <a:avLst/>
          </a:prstGeom>
          <a:solidFill>
            <a:schemeClr val="tx2">
              <a:lumMod val="90000"/>
            </a:schemeClr>
          </a:solidFill>
        </p:spPr>
        <p:txBody>
          <a:bodyPr wrap="square" rtlCol="0">
            <a:spAutoFit/>
          </a:bodyPr>
          <a:lstStyle/>
          <a:p>
            <a:r>
              <a:rPr lang="en-AU" sz="4000" dirty="0" smtClean="0">
                <a:solidFill>
                  <a:schemeClr val="bg2"/>
                </a:solidFill>
              </a:rPr>
              <a:t>How seen?</a:t>
            </a:r>
            <a:endParaRPr lang="en-AU" sz="4000" dirty="0">
              <a:solidFill>
                <a:schemeClr val="bg2"/>
              </a:solidFill>
            </a:endParaRPr>
          </a:p>
        </p:txBody>
      </p:sp>
    </p:spTree>
    <p:extLst>
      <p:ext uri="{BB962C8B-B14F-4D97-AF65-F5344CB8AC3E}">
        <p14:creationId xmlns:p14="http://schemas.microsoft.com/office/powerpoint/2010/main" val="247846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362303"/>
            <a:ext cx="10178143" cy="606526"/>
          </a:xfrm>
        </p:spPr>
        <p:txBody>
          <a:bodyPr>
            <a:noAutofit/>
          </a:bodyPr>
          <a:lstStyle/>
          <a:p>
            <a:r>
              <a:rPr lang="en-US" sz="4000" dirty="0" smtClean="0">
                <a:effectLst>
                  <a:outerShdw blurRad="38100" dist="38100" dir="2700000" algn="tl">
                    <a:srgbClr val="000000">
                      <a:alpha val="43137"/>
                    </a:srgbClr>
                  </a:outerShdw>
                </a:effectLst>
              </a:rPr>
              <a:t>2 Corinthians’ Themes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1371" y="1066801"/>
            <a:ext cx="10787743" cy="5110162"/>
          </a:xfrm>
        </p:spPr>
        <p:txBody>
          <a:bodyPr>
            <a:normAutofit/>
          </a:bodyPr>
          <a:lstStyle/>
          <a:p>
            <a:r>
              <a:rPr lang="en-US" sz="3200" dirty="0" smtClean="0"/>
              <a:t>Minds </a:t>
            </a:r>
            <a:r>
              <a:rPr lang="en-US" sz="3200" dirty="0">
                <a:solidFill>
                  <a:srgbClr val="FFFF00"/>
                </a:solidFill>
              </a:rPr>
              <a:t>2:11; 3:14; 4:4; 10:5 </a:t>
            </a:r>
            <a:r>
              <a:rPr lang="en-US" sz="3200" dirty="0" smtClean="0"/>
              <a:t>and </a:t>
            </a:r>
            <a:r>
              <a:rPr lang="en-US" sz="3200" dirty="0">
                <a:solidFill>
                  <a:srgbClr val="FFFF00"/>
                </a:solidFill>
              </a:rPr>
              <a:t>11:3</a:t>
            </a:r>
          </a:p>
          <a:p>
            <a:r>
              <a:rPr lang="en-US" sz="3200" dirty="0" smtClean="0"/>
              <a:t>Face (person) </a:t>
            </a:r>
            <a:r>
              <a:rPr lang="en-US" sz="3200" dirty="0">
                <a:solidFill>
                  <a:srgbClr val="FFFF00"/>
                </a:solidFill>
              </a:rPr>
              <a:t>1:11, 2:10; 3:7,13,18; 4:10,5:12; 8:24; 10:1,7 and 11:20</a:t>
            </a:r>
          </a:p>
          <a:p>
            <a:r>
              <a:rPr lang="en-US" sz="3200" dirty="0" smtClean="0"/>
              <a:t>Simplicity/sincerity </a:t>
            </a:r>
            <a:r>
              <a:rPr lang="en-US" sz="3200" dirty="0">
                <a:solidFill>
                  <a:srgbClr val="FFFF00"/>
                </a:solidFill>
              </a:rPr>
              <a:t>1:12; 8:2; 9:11,13 and 11:3</a:t>
            </a:r>
          </a:p>
          <a:p>
            <a:r>
              <a:rPr lang="en-US" sz="3200" dirty="0" smtClean="0"/>
              <a:t>Joy </a:t>
            </a:r>
            <a:r>
              <a:rPr lang="en-US" sz="3200" dirty="0">
                <a:solidFill>
                  <a:srgbClr val="FFFF00"/>
                </a:solidFill>
              </a:rPr>
              <a:t>1:24; 2:3; 6:10; 7:4,7,9; 8:2 </a:t>
            </a:r>
            <a:r>
              <a:rPr lang="en-US" sz="3200" dirty="0" smtClean="0"/>
              <a:t>and </a:t>
            </a:r>
            <a:r>
              <a:rPr lang="en-US" sz="3200" dirty="0">
                <a:solidFill>
                  <a:srgbClr val="FFFF00"/>
                </a:solidFill>
              </a:rPr>
              <a:t>13:9,11</a:t>
            </a:r>
            <a:r>
              <a:rPr lang="en-US" sz="3200" dirty="0" smtClean="0"/>
              <a:t> contrasted to Sorrow/heaviness </a:t>
            </a:r>
            <a:r>
              <a:rPr lang="en-US" sz="3200" dirty="0">
                <a:solidFill>
                  <a:srgbClr val="FFFF00"/>
                </a:solidFill>
              </a:rPr>
              <a:t>2:1,3,7; 7:10 </a:t>
            </a:r>
            <a:r>
              <a:rPr lang="en-US" sz="3200" dirty="0" smtClean="0"/>
              <a:t>and </a:t>
            </a:r>
            <a:r>
              <a:rPr lang="en-US" sz="3200" dirty="0">
                <a:solidFill>
                  <a:srgbClr val="FFFF00"/>
                </a:solidFill>
              </a:rPr>
              <a:t>9:7</a:t>
            </a:r>
          </a:p>
          <a:p>
            <a:endParaRPr lang="en-US" dirty="0"/>
          </a:p>
        </p:txBody>
      </p:sp>
    </p:spTree>
    <p:extLst>
      <p:ext uri="{BB962C8B-B14F-4D97-AF65-F5344CB8AC3E}">
        <p14:creationId xmlns:p14="http://schemas.microsoft.com/office/powerpoint/2010/main" val="36266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257" y="3755570"/>
            <a:ext cx="6313714" cy="2438401"/>
          </a:xfrm>
        </p:spPr>
        <p:txBody>
          <a:bodyPr>
            <a:normAutofit/>
          </a:bodyPr>
          <a:lstStyle/>
          <a:p>
            <a:r>
              <a:rPr lang="en-AU" sz="4400" dirty="0" smtClean="0"/>
              <a:t>Salutation</a:t>
            </a:r>
          </a:p>
          <a:p>
            <a:r>
              <a:rPr lang="en-AU" sz="4400" dirty="0"/>
              <a:t>P</a:t>
            </a:r>
            <a:r>
              <a:rPr lang="en-AU" sz="4400" dirty="0" smtClean="0"/>
              <a:t>ersonal</a:t>
            </a:r>
          </a:p>
          <a:p>
            <a:r>
              <a:rPr lang="en-AU" sz="4400" dirty="0" smtClean="0"/>
              <a:t>Jerusalem welfare </a:t>
            </a:r>
            <a:r>
              <a:rPr lang="en-AU" sz="4400" dirty="0"/>
              <a:t>f</a:t>
            </a:r>
            <a:r>
              <a:rPr lang="en-AU" sz="4400" dirty="0" smtClean="0"/>
              <a:t>und</a:t>
            </a:r>
            <a:endParaRPr lang="en-AU" sz="4400" dirty="0"/>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2808514" y="2024743"/>
            <a:ext cx="4428185"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Grace</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8341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257" y="3755570"/>
            <a:ext cx="6313714" cy="2438401"/>
          </a:xfrm>
        </p:spPr>
        <p:txBody>
          <a:bodyPr>
            <a:normAutofit/>
          </a:bodyPr>
          <a:lstStyle/>
          <a:p>
            <a:r>
              <a:rPr lang="en-AU" sz="4400" dirty="0" smtClean="0"/>
              <a:t>God is in control</a:t>
            </a:r>
          </a:p>
          <a:p>
            <a:r>
              <a:rPr lang="en-AU" sz="4400" dirty="0" smtClean="0"/>
              <a:t>God cares</a:t>
            </a:r>
          </a:p>
          <a:p>
            <a:r>
              <a:rPr lang="en-AU" sz="4400" dirty="0" smtClean="0"/>
              <a:t>God saves</a:t>
            </a:r>
            <a:endParaRPr lang="en-AU" sz="4400" dirty="0"/>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2808514" y="2024743"/>
            <a:ext cx="6629400"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Comfort</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23820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257" y="3755570"/>
            <a:ext cx="6313714" cy="2438401"/>
          </a:xfrm>
        </p:spPr>
        <p:txBody>
          <a:bodyPr>
            <a:normAutofit/>
          </a:bodyPr>
          <a:lstStyle/>
          <a:p>
            <a:r>
              <a:rPr lang="en-AU" sz="4400" dirty="0" smtClean="0"/>
              <a:t>Essential for salvation</a:t>
            </a:r>
          </a:p>
          <a:p>
            <a:r>
              <a:rPr lang="en-AU" sz="4400" dirty="0" smtClean="0"/>
              <a:t>Triggers empathy</a:t>
            </a:r>
          </a:p>
          <a:p>
            <a:r>
              <a:rPr lang="en-AU" sz="4400" dirty="0" smtClean="0"/>
              <a:t>God’s grace is seen</a:t>
            </a:r>
            <a:endParaRPr lang="en-AU" sz="4400" dirty="0"/>
          </a:p>
        </p:txBody>
      </p:sp>
      <p:sp>
        <p:nvSpPr>
          <p:cNvPr id="4" name="Rectangle 3"/>
          <p:cNvSpPr/>
          <p:nvPr/>
        </p:nvSpPr>
        <p:spPr>
          <a:xfrm>
            <a:off x="448774" y="337457"/>
            <a:ext cx="5190026" cy="1569660"/>
          </a:xfrm>
          <a:prstGeom prst="rect">
            <a:avLst/>
          </a:prstGeom>
          <a:noFill/>
        </p:spPr>
        <p:txBody>
          <a:bodyPr wrap="squar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THEME</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2808513" y="2024743"/>
            <a:ext cx="8066315" cy="1569660"/>
          </a:xfrm>
          <a:prstGeom prst="rect">
            <a:avLst/>
          </a:prstGeom>
          <a:noFill/>
          <a:ln>
            <a:solidFill>
              <a:schemeClr val="accent1"/>
            </a:solidFill>
          </a:ln>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Tribulation</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319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7B64C2-E5B0-424C-A90A-CEF65ED40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0</TotalTime>
  <Words>1894</Words>
  <Application>Microsoft Office PowerPoint</Application>
  <PresentationFormat>Widescreen</PresentationFormat>
  <Paragraphs>324</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Georgia</vt:lpstr>
      <vt:lpstr>Brushed Metal 16x9</vt:lpstr>
      <vt:lpstr>2 Corinthians</vt:lpstr>
      <vt:lpstr>Timing of events (Bro W.F.Barling ‘The Letters to Corinth’)</vt:lpstr>
      <vt:lpstr>Timing of events (Bro W.F.Barling ‘The Letters to Corinth’)</vt:lpstr>
      <vt:lpstr>2 Corinthians’ Themes</vt:lpstr>
      <vt:lpstr>2 Corinthians’ Themes</vt:lpstr>
      <vt:lpstr>2 Corinthians’ Themes</vt:lpstr>
      <vt:lpstr>PowerPoint Presentation</vt:lpstr>
      <vt:lpstr>PowerPoint Presentation</vt:lpstr>
      <vt:lpstr>PowerPoint Presentation</vt:lpstr>
      <vt:lpstr>PowerPoint Presentation</vt:lpstr>
      <vt:lpstr>PowerPoint Presentation</vt:lpstr>
      <vt:lpstr>PowerPoint Presentation</vt:lpstr>
      <vt:lpstr>Chapter 2  He explains why he couldn’t come to them</vt:lpstr>
      <vt:lpstr>PowerPoint Presentation</vt:lpstr>
      <vt:lpstr>2:2,3  The purpose of the letter</vt:lpstr>
      <vt:lpstr>PowerPoint Presentation</vt:lpstr>
      <vt:lpstr>PowerPoint Presentation</vt:lpstr>
      <vt:lpstr>PowerPoint Presentation</vt:lpstr>
      <vt:lpstr>2:14-17 God’s grace – positive outcomes</vt:lpstr>
      <vt:lpstr>2 Corinthians</vt:lpstr>
      <vt:lpstr>PowerPoint Presentation</vt:lpstr>
      <vt:lpstr>3:3</vt:lpstr>
      <vt:lpstr>PowerPoint Presentation</vt:lpstr>
      <vt:lpstr>4:13 ‘same spirit of faith’</vt:lpstr>
      <vt:lpstr>4:16 ‘inward man renewed day by day’</vt:lpstr>
      <vt:lpstr>2 Corinthians</vt:lpstr>
      <vt:lpstr>5:6-8</vt:lpstr>
      <vt:lpstr>6:1,2</vt:lpstr>
      <vt:lpstr>6:4-6</vt:lpstr>
      <vt:lpstr>6:14,15 Important to know who you are!</vt:lpstr>
      <vt:lpstr>6:16 “be their God” cited Leviticus 26:12</vt:lpstr>
      <vt:lpstr>6:17 “be ye separate” cited Isaiah 52:11</vt:lpstr>
      <vt:lpstr>6:18 “Father… my sons &amp; daughters” cited…</vt:lpstr>
      <vt:lpstr>2 Corinthians</vt:lpstr>
      <vt:lpstr>7:2 Paul hadn’t…</vt:lpstr>
      <vt:lpstr>7:11 Seven steps to repentance…</vt:lpstr>
      <vt:lpstr>8:1,2 God’s grace evident…</vt:lpstr>
      <vt:lpstr>8:10-15 God’s example of giving cited Exodus 16:18</vt:lpstr>
      <vt:lpstr>8:16-22 Other examples of giving…</vt:lpstr>
      <vt:lpstr>9:8-10 The eternal benefits of giving</vt:lpstr>
      <vt:lpstr>9:15 God’s “unspeakable gift”</vt:lpstr>
      <vt:lpstr>2 Corinthians</vt:lpstr>
      <vt:lpstr>10:4,5 God to pull down fleshly strongholds…</vt:lpstr>
      <vt:lpstr>10:13-18 God’s standard v13</vt:lpstr>
      <vt:lpstr>11:6-9 Paul’s credentials</vt:lpstr>
      <vt:lpstr>11:18-21 The ‘satan’ vs Paul</vt:lpstr>
      <vt:lpstr>2 Corinthians</vt:lpstr>
      <vt:lpstr>Possible timeline?</vt:lpstr>
      <vt:lpstr>12:9 “the power of Christ may REST upon me”</vt:lpstr>
      <vt:lpstr>12:14,15 Paul’s motive and priorities</vt:lpstr>
      <vt:lpstr>13:14 Ecclesial ONENESS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2016-12-05T01:33:55Z</dcterms:created>
  <dcterms:modified xsi:type="dcterms:W3CDTF">2017-01-02T18:37:14Z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TC030309819991</vt:lpwstr>
  </property>
</Properties>
</file>