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handoutMasterIdLst>
    <p:handoutMasterId r:id="rId142"/>
  </p:handoutMasterIdLst>
  <p:sldIdLst>
    <p:sldId id="256" r:id="rId2"/>
    <p:sldId id="512" r:id="rId3"/>
    <p:sldId id="274" r:id="rId4"/>
    <p:sldId id="262" r:id="rId5"/>
    <p:sldId id="263" r:id="rId6"/>
    <p:sldId id="275" r:id="rId7"/>
    <p:sldId id="264" r:id="rId8"/>
    <p:sldId id="487" r:id="rId9"/>
    <p:sldId id="513" r:id="rId10"/>
    <p:sldId id="495" r:id="rId11"/>
    <p:sldId id="282" r:id="rId12"/>
    <p:sldId id="260" r:id="rId13"/>
    <p:sldId id="266" r:id="rId14"/>
    <p:sldId id="482" r:id="rId15"/>
    <p:sldId id="347" r:id="rId16"/>
    <p:sldId id="278" r:id="rId17"/>
    <p:sldId id="497" r:id="rId18"/>
    <p:sldId id="499" r:id="rId19"/>
    <p:sldId id="500" r:id="rId20"/>
    <p:sldId id="501" r:id="rId21"/>
    <p:sldId id="502" r:id="rId22"/>
    <p:sldId id="450" r:id="rId23"/>
    <p:sldId id="503" r:id="rId24"/>
    <p:sldId id="504" r:id="rId25"/>
    <p:sldId id="505" r:id="rId26"/>
    <p:sldId id="506" r:id="rId27"/>
    <p:sldId id="451" r:id="rId28"/>
    <p:sldId id="454" r:id="rId29"/>
    <p:sldId id="369" r:id="rId30"/>
    <p:sldId id="507" r:id="rId31"/>
    <p:sldId id="508" r:id="rId32"/>
    <p:sldId id="510" r:id="rId33"/>
    <p:sldId id="514" r:id="rId34"/>
    <p:sldId id="515" r:id="rId35"/>
    <p:sldId id="516" r:id="rId36"/>
    <p:sldId id="455" r:id="rId37"/>
    <p:sldId id="456" r:id="rId38"/>
    <p:sldId id="348" r:id="rId39"/>
    <p:sldId id="341" r:id="rId40"/>
    <p:sldId id="401" r:id="rId41"/>
    <p:sldId id="448" r:id="rId42"/>
    <p:sldId id="449" r:id="rId43"/>
    <p:sldId id="372" r:id="rId44"/>
    <p:sldId id="379" r:id="rId45"/>
    <p:sldId id="374" r:id="rId46"/>
    <p:sldId id="404" r:id="rId47"/>
    <p:sldId id="380" r:id="rId48"/>
    <p:sldId id="381" r:id="rId49"/>
    <p:sldId id="405" r:id="rId50"/>
    <p:sldId id="488" r:id="rId51"/>
    <p:sldId id="406" r:id="rId52"/>
    <p:sldId id="345" r:id="rId53"/>
    <p:sldId id="359" r:id="rId54"/>
    <p:sldId id="358" r:id="rId55"/>
    <p:sldId id="407" r:id="rId56"/>
    <p:sldId id="375" r:id="rId57"/>
    <p:sldId id="457" r:id="rId58"/>
    <p:sldId id="408" r:id="rId59"/>
    <p:sldId id="410" r:id="rId60"/>
    <p:sldId id="486" r:id="rId61"/>
    <p:sldId id="382" r:id="rId62"/>
    <p:sldId id="383" r:id="rId63"/>
    <p:sldId id="411" r:id="rId64"/>
    <p:sldId id="384" r:id="rId65"/>
    <p:sldId id="414" r:id="rId66"/>
    <p:sldId id="412" r:id="rId67"/>
    <p:sldId id="422" r:id="rId68"/>
    <p:sldId id="419" r:id="rId69"/>
    <p:sldId id="415" r:id="rId70"/>
    <p:sldId id="418" r:id="rId71"/>
    <p:sldId id="420" r:id="rId72"/>
    <p:sldId id="485" r:id="rId73"/>
    <p:sldId id="484" r:id="rId74"/>
    <p:sldId id="421" r:id="rId75"/>
    <p:sldId id="459" r:id="rId76"/>
    <p:sldId id="361" r:id="rId77"/>
    <p:sldId id="490" r:id="rId78"/>
    <p:sldId id="423" r:id="rId79"/>
    <p:sldId id="491" r:id="rId80"/>
    <p:sldId id="424" r:id="rId81"/>
    <p:sldId id="425" r:id="rId82"/>
    <p:sldId id="426" r:id="rId83"/>
    <p:sldId id="440" r:id="rId84"/>
    <p:sldId id="428" r:id="rId85"/>
    <p:sldId id="442" r:id="rId86"/>
    <p:sldId id="444" r:id="rId87"/>
    <p:sldId id="445" r:id="rId88"/>
    <p:sldId id="492" r:id="rId89"/>
    <p:sldId id="430" r:id="rId90"/>
    <p:sldId id="431" r:id="rId91"/>
    <p:sldId id="432" r:id="rId92"/>
    <p:sldId id="433" r:id="rId93"/>
    <p:sldId id="434" r:id="rId94"/>
    <p:sldId id="366" r:id="rId95"/>
    <p:sldId id="517" r:id="rId96"/>
    <p:sldId id="437" r:id="rId97"/>
    <p:sldId id="438" r:id="rId98"/>
    <p:sldId id="460" r:id="rId99"/>
    <p:sldId id="446" r:id="rId100"/>
    <p:sldId id="489" r:id="rId101"/>
    <p:sldId id="436" r:id="rId102"/>
    <p:sldId id="447" r:id="rId103"/>
    <p:sldId id="462" r:id="rId104"/>
    <p:sldId id="464" r:id="rId105"/>
    <p:sldId id="465" r:id="rId106"/>
    <p:sldId id="466" r:id="rId107"/>
    <p:sldId id="468" r:id="rId108"/>
    <p:sldId id="467" r:id="rId109"/>
    <p:sldId id="463" r:id="rId110"/>
    <p:sldId id="470" r:id="rId111"/>
    <p:sldId id="469" r:id="rId112"/>
    <p:sldId id="471" r:id="rId113"/>
    <p:sldId id="472" r:id="rId114"/>
    <p:sldId id="480" r:id="rId115"/>
    <p:sldId id="473" r:id="rId116"/>
    <p:sldId id="511" r:id="rId117"/>
    <p:sldId id="392" r:id="rId118"/>
    <p:sldId id="474" r:id="rId119"/>
    <p:sldId id="476" r:id="rId120"/>
    <p:sldId id="475" r:id="rId121"/>
    <p:sldId id="477" r:id="rId122"/>
    <p:sldId id="478" r:id="rId123"/>
    <p:sldId id="479" r:id="rId124"/>
    <p:sldId id="330" r:id="rId125"/>
    <p:sldId id="331" r:id="rId126"/>
    <p:sldId id="338" r:id="rId127"/>
    <p:sldId id="335" r:id="rId128"/>
    <p:sldId id="333" r:id="rId129"/>
    <p:sldId id="337" r:id="rId130"/>
    <p:sldId id="332" r:id="rId131"/>
    <p:sldId id="363" r:id="rId132"/>
    <p:sldId id="365" r:id="rId133"/>
    <p:sldId id="493" r:id="rId134"/>
    <p:sldId id="334" r:id="rId135"/>
    <p:sldId id="339" r:id="rId136"/>
    <p:sldId id="364" r:id="rId137"/>
    <p:sldId id="518" r:id="rId138"/>
    <p:sldId id="481" r:id="rId139"/>
    <p:sldId id="483"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99"/>
    <a:srgbClr val="CC3399"/>
    <a:srgbClr val="1E1C11"/>
    <a:srgbClr val="66FF33"/>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8" autoAdjust="0"/>
    <p:restoredTop sz="93466" autoAdjust="0"/>
  </p:normalViewPr>
  <p:slideViewPr>
    <p:cSldViewPr>
      <p:cViewPr>
        <p:scale>
          <a:sx n="66" d="100"/>
          <a:sy n="66" d="100"/>
        </p:scale>
        <p:origin x="-1434" y="-78"/>
      </p:cViewPr>
      <p:guideLst>
        <p:guide orient="horz" pos="2160"/>
        <p:guide pos="2880"/>
      </p:guideLst>
    </p:cSldViewPr>
  </p:slideViewPr>
  <p:outlineViewPr>
    <p:cViewPr>
      <p:scale>
        <a:sx n="33" d="100"/>
        <a:sy n="33" d="100"/>
      </p:scale>
      <p:origin x="114" y="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6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693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75858F-B417-4326-BCB6-456F314CD2DF}" type="datetimeFigureOut">
              <a:rPr lang="en-US" smtClean="0"/>
              <a:pPr/>
              <a:t>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AA7E9-DD10-42A8-B5F5-93F2C703E249}" type="slidenum">
              <a:rPr lang="en-GB" smtClean="0"/>
              <a:pPr/>
              <a:t>‹#›</a:t>
            </a:fld>
            <a:endParaRPr lang="en-GB"/>
          </a:p>
        </p:txBody>
      </p:sp>
    </p:spTree>
    <p:extLst>
      <p:ext uri="{BB962C8B-B14F-4D97-AF65-F5344CB8AC3E}">
        <p14:creationId xmlns:p14="http://schemas.microsoft.com/office/powerpoint/2010/main" val="172141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40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47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56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59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4AA7E9-DD10-42A8-B5F5-93F2C703E249}" type="slidenum">
              <a:rPr lang="en-GB" smtClean="0"/>
              <a:pPr/>
              <a:t>73</a:t>
            </a:fld>
            <a:endParaRPr lang="en-GB"/>
          </a:p>
        </p:txBody>
      </p:sp>
    </p:spTree>
    <p:extLst>
      <p:ext uri="{BB962C8B-B14F-4D97-AF65-F5344CB8AC3E}">
        <p14:creationId xmlns:p14="http://schemas.microsoft.com/office/powerpoint/2010/main" val="148827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78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80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81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82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83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89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90</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91</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92</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E43E5A5-5306-400B-8B78-59A0CFB81E94}" type="slidenum">
              <a:rPr lang="en-GB" smtClean="0"/>
              <a:pPr/>
              <a:t>93</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94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8874-4FD0-4F77-802D-4AC4F4AF1F32}"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96</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97</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101</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102</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103</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104</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105</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106</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107</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8874-4FD0-4F77-802D-4AC4F4AF1F32}"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109</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110</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111</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112</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6</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130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134</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135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DC8874-4FD0-4F77-802D-4AC4F4AF1F32}"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4ABF48A-14F0-41CB-A43A-B0F96C881252}"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74AA7E9-DD10-42A8-B5F5-93F2C703E249}"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EADAF46-E278-4199-BCC3-62A244A771F3}" type="datetimeFigureOut">
              <a:rPr lang="en-US" smtClean="0"/>
              <a:pPr/>
              <a:t>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ADAF46-E278-4199-BCC3-62A244A771F3}" type="datetimeFigureOut">
              <a:rPr lang="en-US" smtClean="0"/>
              <a:pPr/>
              <a:t>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ADAF46-E278-4199-BCC3-62A244A771F3}" type="datetimeFigureOut">
              <a:rPr lang="en-US" smtClean="0"/>
              <a:pPr/>
              <a:t>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ADAF46-E278-4199-BCC3-62A244A771F3}" type="datetimeFigureOut">
              <a:rPr lang="en-US" smtClean="0"/>
              <a:pPr/>
              <a:t>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DAF46-E278-4199-BCC3-62A244A771F3}" type="datetimeFigureOut">
              <a:rPr lang="en-US" smtClean="0"/>
              <a:pPr/>
              <a:t>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EADAF46-E278-4199-BCC3-62A244A771F3}" type="datetimeFigureOut">
              <a:rPr lang="en-US" smtClean="0"/>
              <a:pPr/>
              <a:t>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EADAF46-E278-4199-BCC3-62A244A771F3}" type="datetimeFigureOut">
              <a:rPr lang="en-US" smtClean="0"/>
              <a:pPr/>
              <a:t>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EADAF46-E278-4199-BCC3-62A244A771F3}" type="datetimeFigureOut">
              <a:rPr lang="en-US" smtClean="0"/>
              <a:pPr/>
              <a:t>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DAF46-E278-4199-BCC3-62A244A771F3}" type="datetimeFigureOut">
              <a:rPr lang="en-US" smtClean="0"/>
              <a:pPr/>
              <a:t>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DAF46-E278-4199-BCC3-62A244A771F3}" type="datetimeFigureOut">
              <a:rPr lang="en-US" smtClean="0"/>
              <a:pPr/>
              <a:t>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DAF46-E278-4199-BCC3-62A244A771F3}" type="datetimeFigureOut">
              <a:rPr lang="en-US" smtClean="0"/>
              <a:pPr/>
              <a:t>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54FBB5-3128-4896-9023-6BE90F3DB7B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DAF46-E278-4199-BCC3-62A244A771F3}" type="datetimeFigureOut">
              <a:rPr lang="en-US" smtClean="0"/>
              <a:pPr/>
              <a:t>1/2/2019</a:t>
            </a:fld>
            <a:endParaRPr lang="en-GB"/>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4FBB5-3128-4896-9023-6BE90F3DB7B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 Which James?</a:t>
            </a:r>
            <a:endParaRPr lang="en-GB" dirty="0"/>
          </a:p>
        </p:txBody>
      </p:sp>
      <p:sp>
        <p:nvSpPr>
          <p:cNvPr id="4" name="Subtitle 3"/>
          <p:cNvSpPr>
            <a:spLocks noGrp="1"/>
          </p:cNvSpPr>
          <p:nvPr>
            <p:ph type="subTitle" idx="1"/>
          </p:nvPr>
        </p:nvSpPr>
        <p:spPr/>
        <p:txBody>
          <a:bodyPr/>
          <a:lstStyle/>
          <a:p>
            <a:r>
              <a:rPr lang="en-GB" dirty="0" smtClean="0"/>
              <a:t>Reading: James 1:1-11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Paul/James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11088110"/>
              </p:ext>
            </p:extLst>
          </p:nvPr>
        </p:nvGraphicFramePr>
        <p:xfrm>
          <a:off x="251520" y="1397000"/>
          <a:ext cx="8712968" cy="5501640"/>
        </p:xfrm>
        <a:graphic>
          <a:graphicData uri="http://schemas.openxmlformats.org/drawingml/2006/table">
            <a:tbl>
              <a:tblPr firstRow="1" bandRow="1">
                <a:tableStyleId>{5C22544A-7EE6-4342-B048-85BDC9FD1C3A}</a:tableStyleId>
              </a:tblPr>
              <a:tblGrid>
                <a:gridCol w="4356484"/>
                <a:gridCol w="4356484"/>
              </a:tblGrid>
              <a:tr h="370840">
                <a:tc>
                  <a:txBody>
                    <a:bodyPr/>
                    <a:lstStyle/>
                    <a:p>
                      <a:r>
                        <a:rPr lang="en-GB" sz="2500" dirty="0" smtClean="0"/>
                        <a:t>Galatians</a:t>
                      </a:r>
                      <a:endParaRPr lang="en-GB" sz="2500" dirty="0"/>
                    </a:p>
                  </a:txBody>
                  <a:tcPr/>
                </a:tc>
                <a:tc>
                  <a:txBody>
                    <a:bodyPr/>
                    <a:lstStyle/>
                    <a:p>
                      <a:r>
                        <a:rPr lang="en-GB" sz="2500" dirty="0" smtClean="0"/>
                        <a:t>James</a:t>
                      </a:r>
                      <a:endParaRPr lang="en-GB" sz="2500" dirty="0"/>
                    </a:p>
                  </a:txBody>
                  <a:tcPr/>
                </a:tc>
              </a:tr>
              <a:tr h="370840">
                <a:tc>
                  <a:txBody>
                    <a:bodyPr/>
                    <a:lstStyle/>
                    <a:p>
                      <a:r>
                        <a:rPr lang="en-GB" sz="2500" dirty="0" smtClean="0"/>
                        <a:t>5:1, “</a:t>
                      </a:r>
                      <a:r>
                        <a:rPr lang="en-GB" sz="2500" b="0" i="0" kern="1200" dirty="0" smtClean="0">
                          <a:solidFill>
                            <a:schemeClr val="dk1"/>
                          </a:solidFill>
                          <a:effectLst/>
                          <a:latin typeface="+mn-lt"/>
                          <a:ea typeface="+mn-ea"/>
                          <a:cs typeface="+mn-cs"/>
                        </a:rPr>
                        <a:t>Stand fast therefore in the </a:t>
                      </a:r>
                      <a:r>
                        <a:rPr lang="en-GB" sz="2500" b="1" i="0" kern="1200" dirty="0" smtClean="0">
                          <a:solidFill>
                            <a:schemeClr val="dk1"/>
                          </a:solidFill>
                          <a:effectLst/>
                          <a:latin typeface="+mn-lt"/>
                          <a:ea typeface="+mn-ea"/>
                          <a:cs typeface="+mn-cs"/>
                        </a:rPr>
                        <a:t>liberty</a:t>
                      </a:r>
                      <a:r>
                        <a:rPr lang="en-GB" sz="2500" b="0" i="0" kern="1200" dirty="0" smtClean="0">
                          <a:solidFill>
                            <a:schemeClr val="dk1"/>
                          </a:solidFill>
                          <a:effectLst/>
                          <a:latin typeface="+mn-lt"/>
                          <a:ea typeface="+mn-ea"/>
                          <a:cs typeface="+mn-cs"/>
                        </a:rPr>
                        <a:t> wherewith Christ hath made us free</a:t>
                      </a:r>
                      <a:r>
                        <a:rPr lang="en-GB" sz="2500" dirty="0" smtClean="0"/>
                        <a:t>”</a:t>
                      </a:r>
                      <a:endParaRPr lang="en-GB" sz="2500" dirty="0"/>
                    </a:p>
                  </a:txBody>
                  <a:tcPr/>
                </a:tc>
                <a:tc>
                  <a:txBody>
                    <a:bodyPr/>
                    <a:lstStyle/>
                    <a:p>
                      <a:r>
                        <a:rPr lang="en-GB" sz="2500" dirty="0" smtClean="0"/>
                        <a:t>2:12 “</a:t>
                      </a:r>
                      <a:r>
                        <a:rPr lang="en-GB" sz="2500" b="0" i="0" kern="1200" dirty="0" smtClean="0">
                          <a:solidFill>
                            <a:schemeClr val="dk1"/>
                          </a:solidFill>
                          <a:effectLst/>
                          <a:latin typeface="+mn-lt"/>
                          <a:ea typeface="+mn-ea"/>
                          <a:cs typeface="+mn-cs"/>
                        </a:rPr>
                        <a:t>So speak ye, and so do, as they that shall be judged by the law of </a:t>
                      </a:r>
                      <a:r>
                        <a:rPr lang="en-GB" sz="2500" b="1" i="0" kern="1200" dirty="0" smtClean="0">
                          <a:solidFill>
                            <a:schemeClr val="dk1"/>
                          </a:solidFill>
                          <a:effectLst/>
                          <a:latin typeface="+mn-lt"/>
                          <a:ea typeface="+mn-ea"/>
                          <a:cs typeface="+mn-cs"/>
                        </a:rPr>
                        <a:t>liberty</a:t>
                      </a:r>
                      <a:r>
                        <a:rPr lang="en-GB" sz="2500" b="0" i="0" kern="1200" dirty="0" smtClean="0">
                          <a:solidFill>
                            <a:schemeClr val="dk1"/>
                          </a:solidFill>
                          <a:effectLst/>
                          <a:latin typeface="+mn-lt"/>
                          <a:ea typeface="+mn-ea"/>
                          <a:cs typeface="+mn-cs"/>
                        </a:rPr>
                        <a:t>.</a:t>
                      </a:r>
                      <a:r>
                        <a:rPr lang="en-GB" sz="2500" dirty="0" smtClean="0"/>
                        <a:t>”</a:t>
                      </a:r>
                      <a:endParaRPr lang="en-GB" sz="2500" dirty="0"/>
                    </a:p>
                  </a:txBody>
                  <a:tcPr/>
                </a:tc>
              </a:tr>
              <a:tr h="370840">
                <a:tc>
                  <a:txBody>
                    <a:bodyPr/>
                    <a:lstStyle/>
                    <a:p>
                      <a:r>
                        <a:rPr lang="en-GB" sz="2500" dirty="0" smtClean="0"/>
                        <a:t>5:3</a:t>
                      </a:r>
                      <a:r>
                        <a:rPr lang="en-GB" sz="2500" baseline="0" dirty="0" smtClean="0"/>
                        <a:t> </a:t>
                      </a:r>
                      <a:r>
                        <a:rPr lang="en-GB" sz="2500" dirty="0" smtClean="0"/>
                        <a:t>“</a:t>
                      </a:r>
                      <a:r>
                        <a:rPr lang="en-GB" sz="2500" b="0" i="0" kern="1200" dirty="0" smtClean="0">
                          <a:solidFill>
                            <a:schemeClr val="dk1"/>
                          </a:solidFill>
                          <a:effectLst/>
                          <a:latin typeface="+mn-lt"/>
                          <a:ea typeface="+mn-ea"/>
                          <a:cs typeface="+mn-cs"/>
                        </a:rPr>
                        <a:t>I testify again to every man that is circumcised, that he is a debtor to do the </a:t>
                      </a:r>
                      <a:r>
                        <a:rPr lang="en-GB" sz="2500" b="1" i="0" kern="1200" dirty="0" smtClean="0">
                          <a:solidFill>
                            <a:schemeClr val="dk1"/>
                          </a:solidFill>
                          <a:effectLst/>
                          <a:latin typeface="+mn-lt"/>
                          <a:ea typeface="+mn-ea"/>
                          <a:cs typeface="+mn-cs"/>
                        </a:rPr>
                        <a:t>whole</a:t>
                      </a:r>
                      <a:r>
                        <a:rPr lang="en-GB" sz="2500" b="0" i="0" kern="1200" dirty="0" smtClean="0">
                          <a:solidFill>
                            <a:schemeClr val="dk1"/>
                          </a:solidFill>
                          <a:effectLst/>
                          <a:latin typeface="+mn-lt"/>
                          <a:ea typeface="+mn-ea"/>
                          <a:cs typeface="+mn-cs"/>
                        </a:rPr>
                        <a:t> </a:t>
                      </a:r>
                      <a:r>
                        <a:rPr lang="en-GB" sz="2500" b="1" i="0" kern="1200" dirty="0" smtClean="0">
                          <a:solidFill>
                            <a:schemeClr val="dk1"/>
                          </a:solidFill>
                          <a:effectLst/>
                          <a:latin typeface="+mn-lt"/>
                          <a:ea typeface="+mn-ea"/>
                          <a:cs typeface="+mn-cs"/>
                        </a:rPr>
                        <a:t>law</a:t>
                      </a:r>
                      <a:r>
                        <a:rPr lang="en-GB" sz="2500" b="0" i="0" kern="1200" dirty="0" smtClean="0">
                          <a:solidFill>
                            <a:schemeClr val="dk1"/>
                          </a:solidFill>
                          <a:effectLst/>
                          <a:latin typeface="+mn-lt"/>
                          <a:ea typeface="+mn-ea"/>
                          <a:cs typeface="+mn-cs"/>
                        </a:rPr>
                        <a:t>.</a:t>
                      </a:r>
                      <a:r>
                        <a:rPr lang="en-GB" sz="2500" dirty="0" smtClean="0"/>
                        <a:t>”</a:t>
                      </a:r>
                      <a:endParaRPr lang="en-GB" sz="2500" dirty="0"/>
                    </a:p>
                  </a:txBody>
                  <a:tcPr/>
                </a:tc>
                <a:tc>
                  <a:txBody>
                    <a:bodyPr/>
                    <a:lstStyle/>
                    <a:p>
                      <a:r>
                        <a:rPr lang="en-GB" sz="2500" dirty="0" smtClean="0"/>
                        <a:t>2:10 “</a:t>
                      </a:r>
                      <a:r>
                        <a:rPr lang="en-GB" sz="2500" b="0" i="0" kern="1200" dirty="0" smtClean="0">
                          <a:solidFill>
                            <a:schemeClr val="dk1"/>
                          </a:solidFill>
                          <a:effectLst/>
                          <a:latin typeface="+mn-lt"/>
                          <a:ea typeface="+mn-ea"/>
                          <a:cs typeface="+mn-cs"/>
                        </a:rPr>
                        <a:t>whosoever shall keep the </a:t>
                      </a:r>
                      <a:r>
                        <a:rPr lang="en-GB" sz="2500" b="1" i="0" kern="1200" dirty="0" smtClean="0">
                          <a:solidFill>
                            <a:schemeClr val="dk1"/>
                          </a:solidFill>
                          <a:effectLst/>
                          <a:latin typeface="+mn-lt"/>
                          <a:ea typeface="+mn-ea"/>
                          <a:cs typeface="+mn-cs"/>
                        </a:rPr>
                        <a:t>whole</a:t>
                      </a:r>
                      <a:r>
                        <a:rPr lang="en-GB" sz="2500" b="0" i="0" kern="1200" dirty="0" smtClean="0">
                          <a:solidFill>
                            <a:schemeClr val="dk1"/>
                          </a:solidFill>
                          <a:effectLst/>
                          <a:latin typeface="+mn-lt"/>
                          <a:ea typeface="+mn-ea"/>
                          <a:cs typeface="+mn-cs"/>
                        </a:rPr>
                        <a:t> </a:t>
                      </a:r>
                      <a:r>
                        <a:rPr lang="en-GB" sz="2500" b="1" i="0" kern="1200" dirty="0" smtClean="0">
                          <a:solidFill>
                            <a:schemeClr val="dk1"/>
                          </a:solidFill>
                          <a:effectLst/>
                          <a:latin typeface="+mn-lt"/>
                          <a:ea typeface="+mn-ea"/>
                          <a:cs typeface="+mn-cs"/>
                        </a:rPr>
                        <a:t>law</a:t>
                      </a:r>
                      <a:r>
                        <a:rPr lang="en-GB" sz="2500" b="0" i="0" kern="1200" dirty="0" smtClean="0">
                          <a:solidFill>
                            <a:schemeClr val="dk1"/>
                          </a:solidFill>
                          <a:effectLst/>
                          <a:latin typeface="+mn-lt"/>
                          <a:ea typeface="+mn-ea"/>
                          <a:cs typeface="+mn-cs"/>
                        </a:rPr>
                        <a:t>, and yet offend in one </a:t>
                      </a:r>
                      <a:r>
                        <a:rPr lang="en-GB" sz="2500" b="0" i="1" kern="1200" dirty="0" smtClean="0">
                          <a:solidFill>
                            <a:schemeClr val="dk1"/>
                          </a:solidFill>
                          <a:effectLst/>
                          <a:latin typeface="+mn-lt"/>
                          <a:ea typeface="+mn-ea"/>
                          <a:cs typeface="+mn-cs"/>
                        </a:rPr>
                        <a:t>point</a:t>
                      </a:r>
                      <a:r>
                        <a:rPr lang="en-GB" sz="2500" b="0" i="0" kern="1200" dirty="0" smtClean="0">
                          <a:solidFill>
                            <a:schemeClr val="dk1"/>
                          </a:solidFill>
                          <a:effectLst/>
                          <a:latin typeface="+mn-lt"/>
                          <a:ea typeface="+mn-ea"/>
                          <a:cs typeface="+mn-cs"/>
                        </a:rPr>
                        <a:t>, he is guilty of all.</a:t>
                      </a:r>
                      <a:r>
                        <a:rPr lang="en-GB" sz="2500" dirty="0" smtClean="0"/>
                        <a:t>”</a:t>
                      </a:r>
                      <a:endParaRPr lang="en-GB" sz="2500" dirty="0"/>
                    </a:p>
                  </a:txBody>
                  <a:tcPr/>
                </a:tc>
              </a:tr>
              <a:tr h="370840">
                <a:tc>
                  <a:txBody>
                    <a:bodyPr/>
                    <a:lstStyle/>
                    <a:p>
                      <a:r>
                        <a:rPr lang="en-GB" sz="2500" dirty="0" smtClean="0"/>
                        <a:t>5:14, “</a:t>
                      </a:r>
                      <a:r>
                        <a:rPr lang="en-GB" sz="2500" b="0" i="0" kern="1200" dirty="0" smtClean="0">
                          <a:solidFill>
                            <a:schemeClr val="dk1"/>
                          </a:solidFill>
                          <a:effectLst/>
                          <a:latin typeface="+mn-lt"/>
                          <a:ea typeface="+mn-ea"/>
                          <a:cs typeface="+mn-cs"/>
                        </a:rPr>
                        <a:t>For all the law is fulfilled in one word, </a:t>
                      </a:r>
                      <a:r>
                        <a:rPr lang="en-GB" sz="2500" b="0" i="1" kern="1200" dirty="0" smtClean="0">
                          <a:solidFill>
                            <a:schemeClr val="dk1"/>
                          </a:solidFill>
                          <a:effectLst/>
                          <a:latin typeface="+mn-lt"/>
                          <a:ea typeface="+mn-ea"/>
                          <a:cs typeface="+mn-cs"/>
                        </a:rPr>
                        <a:t>even</a:t>
                      </a:r>
                      <a:r>
                        <a:rPr lang="en-GB" sz="2500" b="0" i="0" kern="1200" dirty="0" smtClean="0">
                          <a:solidFill>
                            <a:schemeClr val="dk1"/>
                          </a:solidFill>
                          <a:effectLst/>
                          <a:latin typeface="+mn-lt"/>
                          <a:ea typeface="+mn-ea"/>
                          <a:cs typeface="+mn-cs"/>
                        </a:rPr>
                        <a:t> in this; </a:t>
                      </a:r>
                      <a:r>
                        <a:rPr lang="en-GB" sz="2500" b="1" i="0" kern="1200" dirty="0" smtClean="0">
                          <a:solidFill>
                            <a:schemeClr val="dk1"/>
                          </a:solidFill>
                          <a:effectLst/>
                          <a:latin typeface="+mn-lt"/>
                          <a:ea typeface="+mn-ea"/>
                          <a:cs typeface="+mn-cs"/>
                        </a:rPr>
                        <a:t>Thou</a:t>
                      </a:r>
                      <a:r>
                        <a:rPr lang="en-GB" sz="2500" b="0" i="0" kern="1200" dirty="0" smtClean="0">
                          <a:solidFill>
                            <a:schemeClr val="dk1"/>
                          </a:solidFill>
                          <a:effectLst/>
                          <a:latin typeface="+mn-lt"/>
                          <a:ea typeface="+mn-ea"/>
                          <a:cs typeface="+mn-cs"/>
                        </a:rPr>
                        <a:t> </a:t>
                      </a:r>
                      <a:r>
                        <a:rPr lang="en-GB" sz="2500" b="1" i="0" kern="1200" dirty="0" smtClean="0">
                          <a:solidFill>
                            <a:schemeClr val="dk1"/>
                          </a:solidFill>
                          <a:effectLst/>
                          <a:latin typeface="+mn-lt"/>
                          <a:ea typeface="+mn-ea"/>
                          <a:cs typeface="+mn-cs"/>
                        </a:rPr>
                        <a:t>shalt</a:t>
                      </a:r>
                      <a:r>
                        <a:rPr lang="en-GB" sz="2500" b="0" i="0" kern="1200" dirty="0" smtClean="0">
                          <a:solidFill>
                            <a:schemeClr val="dk1"/>
                          </a:solidFill>
                          <a:effectLst/>
                          <a:latin typeface="+mn-lt"/>
                          <a:ea typeface="+mn-ea"/>
                          <a:cs typeface="+mn-cs"/>
                        </a:rPr>
                        <a:t> </a:t>
                      </a:r>
                      <a:r>
                        <a:rPr lang="en-GB" sz="2500" b="1" i="0" kern="1200" dirty="0" smtClean="0">
                          <a:solidFill>
                            <a:schemeClr val="dk1"/>
                          </a:solidFill>
                          <a:effectLst/>
                          <a:latin typeface="+mn-lt"/>
                          <a:ea typeface="+mn-ea"/>
                          <a:cs typeface="+mn-cs"/>
                        </a:rPr>
                        <a:t>love thy neighbour as thyself</a:t>
                      </a:r>
                      <a:r>
                        <a:rPr lang="en-GB" sz="2500" b="0" i="0" kern="1200" dirty="0" smtClean="0">
                          <a:solidFill>
                            <a:schemeClr val="dk1"/>
                          </a:solidFill>
                          <a:effectLst/>
                          <a:latin typeface="+mn-lt"/>
                          <a:ea typeface="+mn-ea"/>
                          <a:cs typeface="+mn-cs"/>
                        </a:rPr>
                        <a:t>.</a:t>
                      </a:r>
                      <a:r>
                        <a:rPr lang="en-GB" sz="2500" dirty="0" smtClean="0"/>
                        <a:t>”</a:t>
                      </a:r>
                      <a:endParaRPr lang="en-GB" sz="2500" dirty="0"/>
                    </a:p>
                  </a:txBody>
                  <a:tcPr/>
                </a:tc>
                <a:tc>
                  <a:txBody>
                    <a:bodyPr/>
                    <a:lstStyle/>
                    <a:p>
                      <a:r>
                        <a:rPr lang="en-GB" sz="2500" dirty="0" smtClean="0"/>
                        <a:t>2:8 “</a:t>
                      </a:r>
                      <a:r>
                        <a:rPr lang="en-GB" sz="2500" b="0" i="0" kern="1200" dirty="0" smtClean="0">
                          <a:solidFill>
                            <a:schemeClr val="dk1"/>
                          </a:solidFill>
                          <a:effectLst/>
                          <a:latin typeface="+mn-lt"/>
                          <a:ea typeface="+mn-ea"/>
                          <a:cs typeface="+mn-cs"/>
                        </a:rPr>
                        <a:t>If ye fulfil the royal law according to the scripture, </a:t>
                      </a:r>
                      <a:r>
                        <a:rPr lang="en-GB" sz="2500" b="1" dirty="0" smtClean="0"/>
                        <a:t>thou</a:t>
                      </a:r>
                      <a:r>
                        <a:rPr lang="en-GB" sz="2500" dirty="0" smtClean="0"/>
                        <a:t> </a:t>
                      </a:r>
                      <a:r>
                        <a:rPr lang="en-GB" sz="2500" b="1" dirty="0" smtClean="0"/>
                        <a:t>shalt</a:t>
                      </a:r>
                      <a:r>
                        <a:rPr lang="en-GB" sz="2500" dirty="0" smtClean="0"/>
                        <a:t> </a:t>
                      </a:r>
                      <a:r>
                        <a:rPr lang="en-GB" sz="2500" b="1" dirty="0" smtClean="0"/>
                        <a:t>love</a:t>
                      </a:r>
                      <a:r>
                        <a:rPr lang="en-GB" sz="2500" b="1" baseline="0" dirty="0" smtClean="0"/>
                        <a:t> thy neighbour as thyself</a:t>
                      </a:r>
                      <a:r>
                        <a:rPr lang="en-GB" sz="2500" baseline="0" dirty="0" smtClean="0"/>
                        <a:t>”</a:t>
                      </a:r>
                      <a:endParaRPr lang="en-GB" sz="2500" dirty="0"/>
                    </a:p>
                  </a:txBody>
                  <a:tcPr/>
                </a:tc>
              </a:tr>
              <a:tr h="370840">
                <a:tc>
                  <a:txBody>
                    <a:bodyPr/>
                    <a:lstStyle/>
                    <a:p>
                      <a:endParaRPr lang="en-GB" sz="2500" dirty="0"/>
                    </a:p>
                  </a:txBody>
                  <a:tcPr/>
                </a:tc>
                <a:tc>
                  <a:txBody>
                    <a:bodyPr/>
                    <a:lstStyle/>
                    <a:p>
                      <a:endParaRPr lang="en-GB" sz="2500"/>
                    </a:p>
                  </a:txBody>
                  <a:tcPr/>
                </a:tc>
              </a:tr>
              <a:tr h="370840">
                <a:tc>
                  <a:txBody>
                    <a:bodyPr/>
                    <a:lstStyle/>
                    <a:p>
                      <a:endParaRPr lang="en-GB" sz="2500" dirty="0"/>
                    </a:p>
                  </a:txBody>
                  <a:tcPr/>
                </a:tc>
                <a:tc>
                  <a:txBody>
                    <a:bodyPr/>
                    <a:lstStyle/>
                    <a:p>
                      <a:endParaRPr lang="en-GB" sz="2500" dirty="0"/>
                    </a:p>
                  </a:txBody>
                  <a:tcPr/>
                </a:tc>
              </a:tr>
            </a:tbl>
          </a:graphicData>
        </a:graphic>
      </p:graphicFrame>
    </p:spTree>
    <p:extLst>
      <p:ext uri="{BB962C8B-B14F-4D97-AF65-F5344CB8AC3E}">
        <p14:creationId xmlns:p14="http://schemas.microsoft.com/office/powerpoint/2010/main" val="19375826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Inspiration of scripture</a:t>
            </a:r>
            <a:endParaRPr lang="en-GB" dirty="0"/>
          </a:p>
        </p:txBody>
      </p:sp>
      <p:sp>
        <p:nvSpPr>
          <p:cNvPr id="3" name="Content Placeholder 2"/>
          <p:cNvSpPr>
            <a:spLocks noGrp="1"/>
          </p:cNvSpPr>
          <p:nvPr>
            <p:ph sz="half" idx="1"/>
          </p:nvPr>
        </p:nvSpPr>
        <p:spPr>
          <a:xfrm>
            <a:off x="457200" y="1600203"/>
            <a:ext cx="3754760" cy="4525963"/>
          </a:xfrm>
        </p:spPr>
        <p:txBody>
          <a:bodyPr>
            <a:normAutofit/>
          </a:bodyPr>
          <a:lstStyle/>
          <a:p>
            <a:pPr marL="0" indent="0">
              <a:buNone/>
            </a:pPr>
            <a:r>
              <a:rPr lang="en-GB" sz="3200" b="1" dirty="0" smtClean="0"/>
              <a:t>God’s in control</a:t>
            </a:r>
          </a:p>
          <a:p>
            <a:r>
              <a:rPr lang="en-GB" sz="3200" dirty="0" smtClean="0"/>
              <a:t>2 Samuel 23:1-2</a:t>
            </a:r>
          </a:p>
          <a:p>
            <a:r>
              <a:rPr lang="en-GB" sz="3200" dirty="0" smtClean="0"/>
              <a:t>Mark 12:36</a:t>
            </a:r>
          </a:p>
          <a:p>
            <a:r>
              <a:rPr lang="en-GB" sz="3200" dirty="0" smtClean="0"/>
              <a:t>John 14:26</a:t>
            </a:r>
          </a:p>
          <a:p>
            <a:r>
              <a:rPr lang="en-GB" sz="3200" dirty="0" smtClean="0"/>
              <a:t>2 Timothy 3:16</a:t>
            </a:r>
          </a:p>
          <a:p>
            <a:r>
              <a:rPr lang="en-GB" sz="3200" dirty="0" smtClean="0"/>
              <a:t>1 Peter 1:10</a:t>
            </a:r>
          </a:p>
          <a:p>
            <a:r>
              <a:rPr lang="en-GB" sz="3200" dirty="0"/>
              <a:t>2</a:t>
            </a:r>
            <a:r>
              <a:rPr lang="en-GB" sz="3200" dirty="0" smtClean="0"/>
              <a:t> Peter 1:21</a:t>
            </a:r>
          </a:p>
        </p:txBody>
      </p:sp>
      <p:sp>
        <p:nvSpPr>
          <p:cNvPr id="4" name="Content Placeholder 3"/>
          <p:cNvSpPr>
            <a:spLocks noGrp="1"/>
          </p:cNvSpPr>
          <p:nvPr>
            <p:ph sz="half" idx="2"/>
          </p:nvPr>
        </p:nvSpPr>
        <p:spPr/>
        <p:txBody>
          <a:bodyPr>
            <a:normAutofit/>
          </a:bodyPr>
          <a:lstStyle/>
          <a:p>
            <a:pPr marL="0" indent="0">
              <a:buNone/>
            </a:pPr>
            <a:r>
              <a:rPr lang="en-GB" sz="3200" b="1" dirty="0" smtClean="0"/>
              <a:t>Problems that arise</a:t>
            </a:r>
          </a:p>
          <a:p>
            <a:r>
              <a:rPr lang="en-GB" sz="3200" dirty="0" smtClean="0"/>
              <a:t>‘Paul’s chauvinistic opinion…’</a:t>
            </a:r>
          </a:p>
          <a:p>
            <a:r>
              <a:rPr lang="en-GB" sz="3200" dirty="0" smtClean="0"/>
              <a:t>‘Their simple understanding…’</a:t>
            </a:r>
          </a:p>
          <a:p>
            <a:endParaRPr lang="en-GB" sz="3200" dirty="0"/>
          </a:p>
        </p:txBody>
      </p:sp>
      <p:sp>
        <p:nvSpPr>
          <p:cNvPr id="5" name="TextBox 4"/>
          <p:cNvSpPr txBox="1"/>
          <p:nvPr/>
        </p:nvSpPr>
        <p:spPr>
          <a:xfrm>
            <a:off x="3920350" y="4451628"/>
            <a:ext cx="5097614" cy="1569660"/>
          </a:xfrm>
          <a:prstGeom prst="rect">
            <a:avLst/>
          </a:prstGeom>
          <a:noFill/>
        </p:spPr>
        <p:txBody>
          <a:bodyPr wrap="none" rtlCol="0">
            <a:spAutoFit/>
          </a:bodyPr>
          <a:lstStyle/>
          <a:p>
            <a:r>
              <a:rPr lang="en-GB" sz="2400" b="1" i="1" dirty="0" smtClean="0">
                <a:solidFill>
                  <a:srgbClr val="002060"/>
                </a:solidFill>
              </a:rPr>
              <a:t>‘the inspired apostle writes…’</a:t>
            </a:r>
          </a:p>
          <a:p>
            <a:r>
              <a:rPr lang="en-GB" sz="2400" b="1" i="1" dirty="0" smtClean="0">
                <a:solidFill>
                  <a:srgbClr val="002060"/>
                </a:solidFill>
              </a:rPr>
              <a:t>‘under inspiration…’</a:t>
            </a:r>
          </a:p>
          <a:p>
            <a:r>
              <a:rPr lang="en-GB" sz="2400" b="1" i="1" dirty="0" smtClean="0">
                <a:solidFill>
                  <a:srgbClr val="002060"/>
                </a:solidFill>
              </a:rPr>
              <a:t>‘the spirit has drawn James’ mind to...’</a:t>
            </a:r>
          </a:p>
          <a:p>
            <a:endParaRPr lang="en-GB" sz="2400" b="1" i="1" dirty="0">
              <a:solidFill>
                <a:srgbClr val="002060"/>
              </a:solidFill>
            </a:endParaRPr>
          </a:p>
        </p:txBody>
      </p:sp>
      <p:sp>
        <p:nvSpPr>
          <p:cNvPr id="6" name="TextBox 5"/>
          <p:cNvSpPr txBox="1"/>
          <p:nvPr/>
        </p:nvSpPr>
        <p:spPr>
          <a:xfrm>
            <a:off x="5220072" y="6165304"/>
            <a:ext cx="4248472" cy="646331"/>
          </a:xfrm>
          <a:prstGeom prst="rect">
            <a:avLst/>
          </a:prstGeom>
          <a:noFill/>
        </p:spPr>
        <p:txBody>
          <a:bodyPr wrap="square" rtlCol="0">
            <a:spAutoFit/>
          </a:bodyPr>
          <a:lstStyle/>
          <a:p>
            <a:r>
              <a:rPr lang="en-GB" b="1" dirty="0" smtClean="0"/>
              <a:t>The tongue “</a:t>
            </a:r>
            <a:r>
              <a:rPr lang="en-GB" b="1" dirty="0" err="1" smtClean="0"/>
              <a:t>defileth</a:t>
            </a:r>
            <a:r>
              <a:rPr lang="en-GB" b="1" dirty="0" smtClean="0"/>
              <a:t> the whole body”</a:t>
            </a:r>
          </a:p>
          <a:p>
            <a:r>
              <a:rPr lang="en-GB" b="1" dirty="0" smtClean="0"/>
              <a:t>Defile – cf. Ephesians 5:25-27 ‘spot’</a:t>
            </a:r>
            <a:endParaRPr lang="en-GB" b="1" dirty="0"/>
          </a:p>
        </p:txBody>
      </p:sp>
    </p:spTree>
    <p:extLst>
      <p:ext uri="{BB962C8B-B14F-4D97-AF65-F5344CB8AC3E}">
        <p14:creationId xmlns:p14="http://schemas.microsoft.com/office/powerpoint/2010/main" val="411951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Lord’s Prayer</a:t>
            </a:r>
            <a:endParaRPr lang="en-GB" dirty="0"/>
          </a:p>
        </p:txBody>
      </p:sp>
      <p:sp>
        <p:nvSpPr>
          <p:cNvPr id="8" name="Content Placeholder 7"/>
          <p:cNvSpPr>
            <a:spLocks noGrp="1"/>
          </p:cNvSpPr>
          <p:nvPr>
            <p:ph idx="1"/>
          </p:nvPr>
        </p:nvSpPr>
        <p:spPr/>
        <p:txBody>
          <a:bodyPr/>
          <a:lstStyle/>
          <a:p>
            <a:pPr marL="0" indent="0">
              <a:buNone/>
            </a:pPr>
            <a:r>
              <a:rPr lang="en-GB" smtClean="0"/>
              <a:t>“</a:t>
            </a:r>
            <a:r>
              <a:rPr lang="en-GB" b="1" dirty="0" smtClean="0"/>
              <a:t>forgive us our debts, </a:t>
            </a:r>
            <a:r>
              <a:rPr lang="en-GB" b="1" u="sng" dirty="0" smtClean="0"/>
              <a:t>as</a:t>
            </a:r>
            <a:r>
              <a:rPr lang="en-GB" b="1" dirty="0" smtClean="0"/>
              <a:t> we forgive our debtors</a:t>
            </a:r>
            <a:r>
              <a:rPr lang="en-GB" dirty="0" smtClean="0"/>
              <a:t>...For if ye forgive men their trespasses, your heavenly Father will also forgive you: But if ye forgive not men their trespasses, neither will your Father forgive your trespasses.” (Matthew 6:12-15)</a:t>
            </a:r>
          </a:p>
          <a:p>
            <a:pPr marL="0" indent="0">
              <a:buNone/>
            </a:pPr>
            <a:endParaRPr lang="en-GB" dirty="0"/>
          </a:p>
        </p:txBody>
      </p:sp>
    </p:spTree>
    <p:extLst>
      <p:ext uri="{BB962C8B-B14F-4D97-AF65-F5344CB8AC3E}">
        <p14:creationId xmlns:p14="http://schemas.microsoft.com/office/powerpoint/2010/main" val="16603635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“Be patient therefore, Brethren”</a:t>
            </a:r>
            <a:endParaRPr lang="en-GB" dirty="0"/>
          </a:p>
        </p:txBody>
      </p:sp>
      <p:sp>
        <p:nvSpPr>
          <p:cNvPr id="4" name="Subtitle 3"/>
          <p:cNvSpPr>
            <a:spLocks noGrp="1"/>
          </p:cNvSpPr>
          <p:nvPr>
            <p:ph type="subTitle" idx="1"/>
          </p:nvPr>
        </p:nvSpPr>
        <p:spPr/>
        <p:txBody>
          <a:bodyPr/>
          <a:lstStyle/>
          <a:p>
            <a:r>
              <a:rPr lang="en-GB" dirty="0" smtClean="0"/>
              <a:t>Reading: James 5</a:t>
            </a:r>
            <a:endParaRPr lang="en-GB" dirty="0"/>
          </a:p>
        </p:txBody>
      </p:sp>
    </p:spTree>
    <p:extLst>
      <p:ext uri="{BB962C8B-B14F-4D97-AF65-F5344CB8AC3E}">
        <p14:creationId xmlns:p14="http://schemas.microsoft.com/office/powerpoint/2010/main" val="39281460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2705050"/>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Theme</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smtClean="0">
                          <a:latin typeface="Calibri"/>
                          <a:ea typeface="Calibri"/>
                          <a:cs typeface="Times New Roman"/>
                        </a:rPr>
                        <a:t>Reference </a:t>
                      </a:r>
                      <a:r>
                        <a:rPr lang="en-GB" sz="2400" b="1" dirty="0">
                          <a:latin typeface="Calibri"/>
                          <a:ea typeface="Calibri"/>
                          <a:cs typeface="Times New Roman"/>
                        </a:rPr>
                        <a:t>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64248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5207434"/>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a:latin typeface="Calibri"/>
                          <a:ea typeface="Calibri"/>
                          <a:cs typeface="Times New Roman"/>
                        </a:rPr>
                        <a:t>Theme</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780238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5849177"/>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a:latin typeface="Calibri"/>
                          <a:ea typeface="Calibri"/>
                          <a:cs typeface="Times New Roman"/>
                        </a:rPr>
                        <a:t>Theme</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5990860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30619373"/>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a:latin typeface="Calibri"/>
                          <a:ea typeface="Calibri"/>
                          <a:cs typeface="Times New Roman"/>
                        </a:rPr>
                        <a:t>Theme</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2154625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1884359"/>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Theme</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24180531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0168498"/>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a:latin typeface="Calibri"/>
                          <a:ea typeface="Calibri"/>
                          <a:cs typeface="Times New Roman"/>
                        </a:rPr>
                        <a:t>Theme</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a:solidFill>
                            <a:schemeClr val="tx1"/>
                          </a:solidFill>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chemeClr val="tx1"/>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18347113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2685057"/>
              </p:ext>
            </p:extLst>
          </p:nvPr>
        </p:nvGraphicFramePr>
        <p:xfrm>
          <a:off x="90526" y="-24"/>
          <a:ext cx="8910634" cy="6506534"/>
        </p:xfrm>
        <a:graphic>
          <a:graphicData uri="http://schemas.openxmlformats.org/drawingml/2006/table">
            <a:tbl>
              <a:tblPr/>
              <a:tblGrid>
                <a:gridCol w="1598335"/>
                <a:gridCol w="3567499"/>
                <a:gridCol w="3744800"/>
              </a:tblGrid>
              <a:tr h="357190">
                <a:tc>
                  <a:txBody>
                    <a:bodyPr/>
                    <a:lstStyle/>
                    <a:p>
                      <a:pPr>
                        <a:lnSpc>
                          <a:spcPct val="115000"/>
                        </a:lnSpc>
                        <a:spcAft>
                          <a:spcPts val="0"/>
                        </a:spcAft>
                      </a:pPr>
                      <a:r>
                        <a:rPr lang="en-GB" sz="2300" b="1" dirty="0">
                          <a:solidFill>
                            <a:schemeClr val="tx1"/>
                          </a:solidFill>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God doesn’t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2 – don’t show partiality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Truth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3:14, 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338">
                <a:tc>
                  <a:txBody>
                    <a:bodyPr/>
                    <a:lstStyle/>
                    <a:p>
                      <a:pPr>
                        <a:lnSpc>
                          <a:spcPct val="115000"/>
                        </a:lnSpc>
                        <a:spcAft>
                          <a:spcPts val="0"/>
                        </a:spcAft>
                      </a:pPr>
                      <a:r>
                        <a:rPr lang="en-GB" sz="2300" b="1">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a:solidFill>
                            <a:schemeClr val="tx1"/>
                          </a:solidFill>
                          <a:latin typeface="Calibri"/>
                          <a:ea typeface="Calibri"/>
                          <a:cs typeface="Times New Roman"/>
                        </a:rPr>
                        <a:t>Fruit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3:17-18, 5:7, 5;18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Hear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Speak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Wrath of 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Righteousness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2:23, 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Meekness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Able to save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Save souls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tabLst>
                          <a:tab pos="1657350" algn="l"/>
                        </a:tabLst>
                      </a:pPr>
                      <a:r>
                        <a:rPr lang="en-GB" sz="2300" b="1">
                          <a:solidFill>
                            <a:schemeClr val="tx1"/>
                          </a:solidFill>
                          <a:latin typeface="Calibri"/>
                          <a:ea typeface="Calibri"/>
                          <a:cs typeface="Times New Roman"/>
                        </a:rPr>
                        <a:t>Doer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2:14,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2:8-12,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Tongue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Bridle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6652">
                <a:tc>
                  <a:txBody>
                    <a:bodyPr/>
                    <a:lstStyle/>
                    <a:p>
                      <a:pPr>
                        <a:lnSpc>
                          <a:spcPct val="115000"/>
                        </a:lnSpc>
                        <a:spcAft>
                          <a:spcPts val="0"/>
                        </a:spcAft>
                      </a:pPr>
                      <a:r>
                        <a:rPr lang="en-GB" sz="2300" b="1" dirty="0">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Fatherless, widow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5:17 </a:t>
                      </a:r>
                      <a:r>
                        <a:rPr lang="en-GB" sz="2300" b="1" dirty="0" smtClean="0">
                          <a:solidFill>
                            <a:schemeClr val="tx1"/>
                          </a:solidFill>
                          <a:latin typeface="Calibri"/>
                          <a:ea typeface="Calibri"/>
                          <a:cs typeface="Times New Roman"/>
                        </a:rPr>
                        <a:t>?</a:t>
                      </a:r>
                      <a:endParaRPr lang="en-GB" sz="23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World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1190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GB" dirty="0" smtClean="0"/>
              <a:t>	“</a:t>
            </a:r>
            <a:r>
              <a:rPr lang="en-US" dirty="0" smtClean="0"/>
              <a:t>For whosoever shall </a:t>
            </a:r>
            <a:r>
              <a:rPr lang="en-US" sz="4400" b="1" dirty="0" smtClean="0"/>
              <a:t>do</a:t>
            </a:r>
            <a:r>
              <a:rPr lang="en-US" dirty="0" smtClean="0"/>
              <a:t> the will of my Father which is in heaven,</a:t>
            </a:r>
            <a:r>
              <a:rPr lang="en-US" b="1" dirty="0" smtClean="0"/>
              <a:t> the same is my brother</a:t>
            </a:r>
            <a:r>
              <a:rPr lang="en-US" dirty="0" smtClean="0"/>
              <a:t>, and sister, and mother.” Matthew 12:50</a:t>
            </a:r>
            <a:br>
              <a:rPr lang="en-US" dirty="0" smtClean="0"/>
            </a:b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57884362"/>
              </p:ext>
            </p:extLst>
          </p:nvPr>
        </p:nvGraphicFramePr>
        <p:xfrm>
          <a:off x="90526" y="-24"/>
          <a:ext cx="8910634" cy="6506534"/>
        </p:xfrm>
        <a:graphic>
          <a:graphicData uri="http://schemas.openxmlformats.org/drawingml/2006/table">
            <a:tbl>
              <a:tblPr/>
              <a:tblGrid>
                <a:gridCol w="1598335"/>
                <a:gridCol w="3567499"/>
                <a:gridCol w="3744800"/>
              </a:tblGrid>
              <a:tr h="357190">
                <a:tc>
                  <a:txBody>
                    <a:bodyPr/>
                    <a:lstStyle/>
                    <a:p>
                      <a:pPr>
                        <a:lnSpc>
                          <a:spcPct val="115000"/>
                        </a:lnSpc>
                        <a:spcAft>
                          <a:spcPts val="0"/>
                        </a:spcAft>
                      </a:pPr>
                      <a:r>
                        <a:rPr lang="en-GB" sz="2300" b="1" dirty="0">
                          <a:solidFill>
                            <a:schemeClr val="tx1"/>
                          </a:solidFill>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God doesn’t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2 – don’t show partiality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Truth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3:14, 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338">
                <a:tc>
                  <a:txBody>
                    <a:bodyPr/>
                    <a:lstStyle/>
                    <a:p>
                      <a:pPr>
                        <a:lnSpc>
                          <a:spcPct val="115000"/>
                        </a:lnSpc>
                        <a:spcAft>
                          <a:spcPts val="0"/>
                        </a:spcAft>
                      </a:pPr>
                      <a:r>
                        <a:rPr lang="en-GB" sz="2300" b="1">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a:solidFill>
                            <a:schemeClr val="tx1"/>
                          </a:solidFill>
                          <a:latin typeface="Calibri"/>
                          <a:ea typeface="Calibri"/>
                          <a:cs typeface="Times New Roman"/>
                        </a:rPr>
                        <a:t>Fruit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3:17-18, 5:7, 5;18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Hear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Speak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Wrath of 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Righteousness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2:23, 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Meekness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Able to save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Save souls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657350" algn="l"/>
                        </a:tabLst>
                      </a:pPr>
                      <a:r>
                        <a:rPr lang="en-GB" sz="2300" b="1">
                          <a:solidFill>
                            <a:schemeClr val="tx1"/>
                          </a:solidFill>
                          <a:latin typeface="Calibri"/>
                          <a:ea typeface="Calibri"/>
                          <a:cs typeface="Times New Roman"/>
                        </a:rPr>
                        <a:t>Doer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2:14,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2:8-12,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Tongue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Bridle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652">
                <a:tc>
                  <a:txBody>
                    <a:bodyPr/>
                    <a:lstStyle/>
                    <a:p>
                      <a:pPr>
                        <a:lnSpc>
                          <a:spcPct val="115000"/>
                        </a:lnSpc>
                        <a:spcAft>
                          <a:spcPts val="0"/>
                        </a:spcAft>
                      </a:pPr>
                      <a:r>
                        <a:rPr lang="en-GB" sz="2300" b="1" dirty="0">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Fatherless, widow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5:17 </a:t>
                      </a:r>
                      <a:r>
                        <a:rPr lang="en-GB" sz="2300" b="1" dirty="0" smtClean="0">
                          <a:solidFill>
                            <a:schemeClr val="tx1"/>
                          </a:solidFill>
                          <a:latin typeface="Calibri"/>
                          <a:ea typeface="Calibri"/>
                          <a:cs typeface="Times New Roman"/>
                        </a:rPr>
                        <a:t>?</a:t>
                      </a:r>
                      <a:endParaRPr lang="en-GB" sz="23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World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962965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46404723"/>
              </p:ext>
            </p:extLst>
          </p:nvPr>
        </p:nvGraphicFramePr>
        <p:xfrm>
          <a:off x="90526" y="-24"/>
          <a:ext cx="8910634" cy="6506534"/>
        </p:xfrm>
        <a:graphic>
          <a:graphicData uri="http://schemas.openxmlformats.org/drawingml/2006/table">
            <a:tbl>
              <a:tblPr/>
              <a:tblGrid>
                <a:gridCol w="1598335"/>
                <a:gridCol w="3567499"/>
                <a:gridCol w="3744800"/>
              </a:tblGrid>
              <a:tr h="357190">
                <a:tc>
                  <a:txBody>
                    <a:bodyPr/>
                    <a:lstStyle/>
                    <a:p>
                      <a:pPr>
                        <a:lnSpc>
                          <a:spcPct val="115000"/>
                        </a:lnSpc>
                        <a:spcAft>
                          <a:spcPts val="0"/>
                        </a:spcAft>
                      </a:pPr>
                      <a:r>
                        <a:rPr lang="en-GB" sz="2300" b="1" dirty="0">
                          <a:solidFill>
                            <a:schemeClr val="tx1"/>
                          </a:solidFill>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God doesn’t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2 – don’t show partiality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Truth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3:14, 5:19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338">
                <a:tc>
                  <a:txBody>
                    <a:bodyPr/>
                    <a:lstStyle/>
                    <a:p>
                      <a:pPr>
                        <a:lnSpc>
                          <a:spcPct val="115000"/>
                        </a:lnSpc>
                        <a:spcAft>
                          <a:spcPts val="0"/>
                        </a:spcAft>
                      </a:pPr>
                      <a:r>
                        <a:rPr lang="en-GB" sz="2300" b="1">
                          <a:solidFill>
                            <a:schemeClr val="tx1"/>
                          </a:solidFill>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a:solidFill>
                            <a:schemeClr val="tx1"/>
                          </a:solidFill>
                          <a:latin typeface="Calibri"/>
                          <a:ea typeface="Calibri"/>
                          <a:cs typeface="Times New Roman"/>
                        </a:rPr>
                        <a:t>Fruit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3:17-18, 5:7, 5;18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Hear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Speak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Wrath of man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Righteousness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2:23, 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Meekness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Able to save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4:12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Save souls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a:solidFill>
                            <a:schemeClr val="tx1"/>
                          </a:solidFill>
                          <a:latin typeface="Calibri"/>
                          <a:ea typeface="Calibri"/>
                          <a:cs typeface="Times New Roman"/>
                        </a:rPr>
                        <a:t>5:20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657350" algn="l"/>
                        </a:tabLst>
                      </a:pPr>
                      <a:r>
                        <a:rPr lang="en-GB" sz="2300" b="1">
                          <a:solidFill>
                            <a:schemeClr val="tx1"/>
                          </a:solidFill>
                          <a:latin typeface="Calibri"/>
                          <a:ea typeface="Calibri"/>
                          <a:cs typeface="Times New Roman"/>
                        </a:rPr>
                        <a:t>Doer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2:14,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2:8-12, 4:11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Tongue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300" b="1" dirty="0">
                          <a:solidFill>
                            <a:schemeClr val="tx1"/>
                          </a:solidFill>
                          <a:latin typeface="Calibri"/>
                          <a:ea typeface="Calibri"/>
                          <a:cs typeface="Times New Roman"/>
                        </a:rPr>
                        <a:t>3:1-12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7480">
                <a:tc>
                  <a:txBody>
                    <a:bodyPr/>
                    <a:lstStyle/>
                    <a:p>
                      <a:pPr>
                        <a:lnSpc>
                          <a:spcPct val="115000"/>
                        </a:lnSpc>
                        <a:spcAft>
                          <a:spcPts val="0"/>
                        </a:spcAft>
                      </a:pPr>
                      <a:r>
                        <a:rPr lang="en-GB" sz="2300" b="1" dirty="0">
                          <a:solidFill>
                            <a:schemeClr val="tx1"/>
                          </a:solidFill>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Bridle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652">
                <a:tc>
                  <a:txBody>
                    <a:bodyPr/>
                    <a:lstStyle/>
                    <a:p>
                      <a:pPr>
                        <a:lnSpc>
                          <a:spcPct val="115000"/>
                        </a:lnSpc>
                        <a:spcAft>
                          <a:spcPts val="0"/>
                        </a:spcAft>
                      </a:pPr>
                      <a:r>
                        <a:rPr lang="en-GB" sz="2300" b="1" dirty="0">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Fatherless, widow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5:17 </a:t>
                      </a:r>
                      <a:r>
                        <a:rPr lang="en-GB" sz="2300" b="1" dirty="0" smtClean="0">
                          <a:solidFill>
                            <a:schemeClr val="tx1"/>
                          </a:solidFill>
                          <a:latin typeface="Calibri"/>
                          <a:ea typeface="Calibri"/>
                          <a:cs typeface="Times New Roman"/>
                        </a:rPr>
                        <a:t>?</a:t>
                      </a:r>
                      <a:endParaRPr lang="en-GB" sz="23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480">
                <a:tc>
                  <a:txBody>
                    <a:bodyPr/>
                    <a:lstStyle/>
                    <a:p>
                      <a:pPr>
                        <a:lnSpc>
                          <a:spcPct val="115000"/>
                        </a:lnSpc>
                        <a:spcAft>
                          <a:spcPts val="0"/>
                        </a:spcAft>
                      </a:pPr>
                      <a:r>
                        <a:rPr lang="en-GB" sz="2300" b="1">
                          <a:solidFill>
                            <a:schemeClr val="tx1"/>
                          </a:solidFill>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World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300" b="1" dirty="0">
                          <a:solidFill>
                            <a:schemeClr val="tx1"/>
                          </a:solidFill>
                          <a:latin typeface="Calibri"/>
                          <a:ea typeface="Calibri"/>
                          <a:cs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02848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67619102"/>
              </p:ext>
            </p:extLst>
          </p:nvPr>
        </p:nvGraphicFramePr>
        <p:xfrm>
          <a:off x="115135" y="44624"/>
          <a:ext cx="8929717" cy="6824238"/>
        </p:xfrm>
        <a:graphic>
          <a:graphicData uri="http://schemas.openxmlformats.org/drawingml/2006/table">
            <a:tbl>
              <a:tblPr/>
              <a:tblGrid>
                <a:gridCol w="1638673"/>
                <a:gridCol w="3587081"/>
                <a:gridCol w="3703963"/>
              </a:tblGrid>
              <a:tr h="514878">
                <a:tc>
                  <a:txBody>
                    <a:bodyPr/>
                    <a:lstStyle/>
                    <a:p>
                      <a:pPr>
                        <a:lnSpc>
                          <a:spcPct val="115000"/>
                        </a:lnSpc>
                        <a:spcAft>
                          <a:spcPts val="0"/>
                        </a:spcAft>
                      </a:pPr>
                      <a:r>
                        <a:rPr lang="en-GB" sz="2400" b="1" dirty="0">
                          <a:latin typeface="Calibri"/>
                          <a:ea typeface="Calibri"/>
                          <a:cs typeface="Times New Roman"/>
                        </a:rPr>
                        <a:t>James </a:t>
                      </a:r>
                      <a:r>
                        <a:rPr lang="en-GB" sz="2400" b="1" dirty="0" smtClean="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a:latin typeface="Calibri"/>
                          <a:ea typeface="Calibri"/>
                          <a:cs typeface="Times New Roman"/>
                        </a:rPr>
                        <a:t>Theme</a:t>
                      </a:r>
                      <a:endParaRPr lang="en-GB"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nSpc>
                          <a:spcPct val="115000"/>
                        </a:lnSpc>
                        <a:spcAft>
                          <a:spcPts val="0"/>
                        </a:spcAft>
                      </a:pPr>
                      <a:r>
                        <a:rPr lang="en-GB" sz="2400" b="1" dirty="0">
                          <a:latin typeface="Calibri"/>
                          <a:ea typeface="Calibri"/>
                          <a:cs typeface="Times New Roman"/>
                        </a:rPr>
                        <a:t>Ref. in James</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Joy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a:solidFill>
                            <a:schemeClr val="tx1"/>
                          </a:solidFill>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Temptation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98">
                <a:tc>
                  <a:txBody>
                    <a:bodyPr/>
                    <a:lstStyle/>
                    <a:p>
                      <a:pPr>
                        <a:lnSpc>
                          <a:spcPct val="115000"/>
                        </a:lnSpc>
                        <a:spcAft>
                          <a:spcPts val="0"/>
                        </a:spcAft>
                      </a:pPr>
                      <a:r>
                        <a:rPr lang="en-GB" sz="2400" b="1" dirty="0" smtClean="0">
                          <a:solidFill>
                            <a:srgbClr val="CC0099"/>
                          </a:solidFill>
                          <a:latin typeface="Calibri"/>
                          <a:ea typeface="Calibri"/>
                          <a:cs typeface="Times New Roman"/>
                        </a:rPr>
                        <a:t>3,12</a:t>
                      </a:r>
                      <a:endParaRPr lang="en-GB" sz="2400" b="1" dirty="0">
                        <a:solidFill>
                          <a:srgbClr val="CC0099"/>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rgbClr val="CC0099"/>
                          </a:solidFill>
                          <a:latin typeface="Calibri"/>
                          <a:ea typeface="Calibri"/>
                          <a:cs typeface="Times New Roman"/>
                        </a:rPr>
                        <a:t>Patience/endurance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rgbClr val="CC0099"/>
                          </a:solidFill>
                          <a:latin typeface="Calibri"/>
                          <a:ea typeface="Calibri"/>
                          <a:cs typeface="Times New Roman"/>
                        </a:rPr>
                        <a:t>5:7-11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05903">
                <a:tc>
                  <a:txBody>
                    <a:bodyPr/>
                    <a:lstStyle/>
                    <a:p>
                      <a:pPr>
                        <a:lnSpc>
                          <a:spcPct val="115000"/>
                        </a:lnSpc>
                        <a:spcAft>
                          <a:spcPts val="0"/>
                        </a:spcAft>
                      </a:pPr>
                      <a:r>
                        <a:rPr lang="en-GB" sz="2400" b="1" dirty="0">
                          <a:solidFill>
                            <a:schemeClr val="tx1"/>
                          </a:solidFill>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Work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1:19-, 2:14-26, 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Wisdom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3:13-17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1321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Faith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2:1, 2:5, 2:14-26,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smtClean="0">
                          <a:solidFill>
                            <a:schemeClr val="tx1"/>
                          </a:solidFill>
                          <a:latin typeface="Calibri"/>
                          <a:ea typeface="Calibri"/>
                          <a:cs typeface="Times New Roman"/>
                        </a:rPr>
                        <a:t>Asking</a:t>
                      </a:r>
                      <a:endParaRPr lang="en-GB" sz="24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4:1-3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88608">
                <a:tc>
                  <a:txBody>
                    <a:bodyPr/>
                    <a:lstStyle/>
                    <a:p>
                      <a:pPr>
                        <a:lnSpc>
                          <a:spcPct val="115000"/>
                        </a:lnSpc>
                        <a:spcAft>
                          <a:spcPts val="0"/>
                        </a:spcAft>
                      </a:pPr>
                      <a:r>
                        <a:rPr lang="en-GB" sz="2400" b="1" dirty="0">
                          <a:solidFill>
                            <a:schemeClr val="tx1"/>
                          </a:solidFill>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a:solidFill>
                            <a:schemeClr val="tx1"/>
                          </a:solidFill>
                          <a:latin typeface="Calibri"/>
                          <a:ea typeface="Calibri"/>
                          <a:cs typeface="Times New Roman"/>
                        </a:rPr>
                        <a:t>Wavering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2:4 “are ye” and “partial”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Receive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1:12,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79">
                <a:tc>
                  <a:txBody>
                    <a:bodyPr/>
                    <a:lstStyle/>
                    <a:p>
                      <a:pPr>
                        <a:lnSpc>
                          <a:spcPct val="115000"/>
                        </a:lnSpc>
                        <a:spcAft>
                          <a:spcPts val="0"/>
                        </a:spcAft>
                      </a:pPr>
                      <a:r>
                        <a:rPr lang="en-GB" sz="2400" b="1" dirty="0">
                          <a:solidFill>
                            <a:schemeClr val="tx1"/>
                          </a:solidFill>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Double minded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GB" sz="2400" b="1" dirty="0">
                          <a:solidFill>
                            <a:schemeClr val="tx1"/>
                          </a:solidFill>
                          <a:latin typeface="Calibri"/>
                          <a:ea typeface="Calibri"/>
                          <a:cs typeface="Times New Roman"/>
                        </a:rPr>
                        <a:t>3:11-12, 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39058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Brother/brethren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17 times throughout – key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51">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Low degree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4:9 </a:t>
                      </a:r>
                      <a:r>
                        <a:rPr lang="en-GB" sz="2400" b="1" dirty="0" err="1">
                          <a:solidFill>
                            <a:schemeClr val="tx1"/>
                          </a:solidFill>
                          <a:latin typeface="Calibri"/>
                          <a:ea typeface="Calibri"/>
                          <a:cs typeface="Times New Roman"/>
                        </a:rPr>
                        <a:t>sw</a:t>
                      </a:r>
                      <a:r>
                        <a:rPr lang="en-GB" sz="2400" b="1" dirty="0">
                          <a:solidFill>
                            <a:schemeClr val="tx1"/>
                          </a:solidFill>
                          <a:latin typeface="Calibri"/>
                          <a:ea typeface="Calibri"/>
                          <a:cs typeface="Times New Roman"/>
                        </a:rPr>
                        <a:t> “humble”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Rejoice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a:lnSpc>
                          <a:spcPct val="115000"/>
                        </a:lnSpc>
                        <a:spcAft>
                          <a:spcPts val="0"/>
                        </a:spcAft>
                      </a:pPr>
                      <a:r>
                        <a:rPr lang="en-GB" sz="2400" b="1" dirty="0">
                          <a:solidFill>
                            <a:schemeClr val="tx1"/>
                          </a:solidFill>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Exalted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b="1" dirty="0">
                          <a:solidFill>
                            <a:schemeClr val="tx1"/>
                          </a:solidFill>
                          <a:latin typeface="Calibri"/>
                          <a:ea typeface="Calibri"/>
                          <a:cs typeface="Times New Roman"/>
                        </a:rPr>
                        <a:t>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624">
                <a:tc>
                  <a:txBody>
                    <a:bodyPr/>
                    <a:lstStyle/>
                    <a:p>
                      <a:pPr marL="0" algn="l" defTabSz="914400" rtl="0" eaLnBrk="1" latinLnBrk="0" hangingPunct="1">
                        <a:lnSpc>
                          <a:spcPct val="115000"/>
                        </a:lnSpc>
                        <a:spcAft>
                          <a:spcPts val="0"/>
                        </a:spcAft>
                      </a:pPr>
                      <a:r>
                        <a:rPr lang="en-GB" sz="2400" b="1" kern="1200" dirty="0">
                          <a:solidFill>
                            <a:srgbClr val="CC0099"/>
                          </a:solidFill>
                          <a:latin typeface="Calibri"/>
                          <a:ea typeface="Calibri"/>
                          <a:cs typeface="Times New Roman"/>
                        </a:rPr>
                        <a:t>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rgbClr val="CC0099"/>
                          </a:solidFill>
                          <a:latin typeface="Calibri"/>
                          <a:ea typeface="Calibri"/>
                          <a:cs typeface="Times New Roman"/>
                        </a:rPr>
                        <a:t>Rich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914400" rtl="0" eaLnBrk="1" latinLnBrk="0" hangingPunct="1">
                        <a:lnSpc>
                          <a:spcPct val="115000"/>
                        </a:lnSpc>
                        <a:spcAft>
                          <a:spcPts val="0"/>
                        </a:spcAft>
                      </a:pPr>
                      <a:r>
                        <a:rPr lang="en-GB" sz="2400" b="1" kern="1200" dirty="0">
                          <a:solidFill>
                            <a:srgbClr val="CC0099"/>
                          </a:solidFill>
                          <a:latin typeface="Calibri"/>
                          <a:ea typeface="Calibri"/>
                          <a:cs typeface="Times New Roman"/>
                        </a:rPr>
                        <a:t>2:1-,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bl>
          </a:graphicData>
        </a:graphic>
      </p:graphicFrame>
    </p:spTree>
    <p:extLst>
      <p:ext uri="{BB962C8B-B14F-4D97-AF65-F5344CB8AC3E}">
        <p14:creationId xmlns:p14="http://schemas.microsoft.com/office/powerpoint/2010/main" val="38975295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yfourthirds.com/files/0663/pc040324-rust-2.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54000" contrast="-19000"/>
                    </a14:imgEffect>
                  </a14:imgLayer>
                </a14:imgProps>
              </a:ext>
            </a:extLst>
          </a:blip>
          <a:srcRect/>
          <a:stretch>
            <a:fillRect/>
          </a:stretch>
        </p:blipFill>
        <p:spPr bwMode="auto">
          <a:xfrm>
            <a:off x="0" y="0"/>
            <a:ext cx="9144000" cy="6885384"/>
          </a:xfrm>
          <a:prstGeom prst="rect">
            <a:avLst/>
          </a:prstGeom>
          <a:noFill/>
        </p:spPr>
      </p:pic>
      <p:sp>
        <p:nvSpPr>
          <p:cNvPr id="3" name="Content Placeholder 2"/>
          <p:cNvSpPr>
            <a:spLocks noGrp="1"/>
          </p:cNvSpPr>
          <p:nvPr>
            <p:ph idx="1"/>
          </p:nvPr>
        </p:nvSpPr>
        <p:spPr>
          <a:xfrm>
            <a:off x="457200" y="548681"/>
            <a:ext cx="8229600" cy="5577486"/>
          </a:xfrm>
          <a:solidFill>
            <a:srgbClr val="1E1C11">
              <a:alpha val="42000"/>
            </a:srgbClr>
          </a:solidFill>
          <a:effectLst>
            <a:softEdge rad="127000"/>
          </a:effectLst>
        </p:spPr>
        <p:txBody>
          <a:bodyPr>
            <a:normAutofit lnSpcReduction="10000"/>
          </a:bodyPr>
          <a:lstStyle/>
          <a:p>
            <a:pPr marL="95250" indent="0">
              <a:buNone/>
            </a:pPr>
            <a:endParaRPr lang="en-GB" sz="1300" dirty="0" smtClean="0">
              <a:solidFill>
                <a:schemeClr val="bg1"/>
              </a:solidFill>
            </a:endParaRPr>
          </a:p>
          <a:p>
            <a:pPr marL="95250" indent="0">
              <a:buNone/>
            </a:pPr>
            <a:r>
              <a:rPr lang="en-GB" dirty="0" smtClean="0">
                <a:solidFill>
                  <a:schemeClr val="bg1"/>
                </a:solidFill>
              </a:rPr>
              <a:t>“</a:t>
            </a:r>
            <a:r>
              <a:rPr lang="en-GB" b="1" dirty="0">
                <a:solidFill>
                  <a:srgbClr val="FFFF00"/>
                </a:solidFill>
              </a:rPr>
              <a:t>lay up </a:t>
            </a:r>
            <a:r>
              <a:rPr lang="en-GB" dirty="0">
                <a:solidFill>
                  <a:schemeClr val="bg1"/>
                </a:solidFill>
              </a:rPr>
              <a:t>for yourselves </a:t>
            </a:r>
            <a:r>
              <a:rPr lang="en-GB" b="1" dirty="0">
                <a:solidFill>
                  <a:srgbClr val="FFFF00"/>
                </a:solidFill>
              </a:rPr>
              <a:t>treasures</a:t>
            </a:r>
            <a:r>
              <a:rPr lang="en-GB" dirty="0">
                <a:solidFill>
                  <a:schemeClr val="bg1"/>
                </a:solidFill>
              </a:rPr>
              <a:t>  in heaven, where neither moth nor rust doth corrupt, and where thieves do not break through nor </a:t>
            </a:r>
            <a:r>
              <a:rPr lang="en-GB" dirty="0" smtClean="0">
                <a:solidFill>
                  <a:schemeClr val="bg1"/>
                </a:solidFill>
              </a:rPr>
              <a:t>steal: </a:t>
            </a:r>
            <a:r>
              <a:rPr lang="en-GB" dirty="0">
                <a:solidFill>
                  <a:schemeClr val="bg1"/>
                </a:solidFill>
              </a:rPr>
              <a:t>For where your </a:t>
            </a:r>
            <a:r>
              <a:rPr lang="en-GB" b="1" dirty="0" smtClean="0">
                <a:solidFill>
                  <a:srgbClr val="FFFF00"/>
                </a:solidFill>
              </a:rPr>
              <a:t>treasure</a:t>
            </a:r>
            <a:r>
              <a:rPr lang="en-GB" dirty="0">
                <a:solidFill>
                  <a:schemeClr val="bg1"/>
                </a:solidFill>
              </a:rPr>
              <a:t> is, there will your </a:t>
            </a:r>
            <a:r>
              <a:rPr lang="en-GB" b="1" dirty="0">
                <a:solidFill>
                  <a:srgbClr val="CC3399"/>
                </a:solidFill>
              </a:rPr>
              <a:t>heart</a:t>
            </a:r>
            <a:r>
              <a:rPr lang="en-GB" dirty="0">
                <a:solidFill>
                  <a:schemeClr val="bg1"/>
                </a:solidFill>
              </a:rPr>
              <a:t> be </a:t>
            </a:r>
            <a:r>
              <a:rPr lang="en-GB" dirty="0" smtClean="0">
                <a:solidFill>
                  <a:schemeClr val="bg1"/>
                </a:solidFill>
              </a:rPr>
              <a:t>also.” </a:t>
            </a:r>
            <a:r>
              <a:rPr lang="en-GB" dirty="0" smtClean="0">
                <a:solidFill>
                  <a:schemeClr val="bg1"/>
                </a:solidFill>
              </a:rPr>
              <a:t>Matthew 6:20-21</a:t>
            </a:r>
            <a:endParaRPr lang="en-GB" dirty="0" smtClean="0">
              <a:solidFill>
                <a:schemeClr val="bg1"/>
              </a:solidFill>
            </a:endParaRPr>
          </a:p>
          <a:p>
            <a:pPr marL="95250" indent="0">
              <a:buNone/>
            </a:pPr>
            <a:endParaRPr lang="en-GB" sz="1800" dirty="0">
              <a:solidFill>
                <a:schemeClr val="bg1"/>
              </a:solidFill>
            </a:endParaRPr>
          </a:p>
          <a:p>
            <a:pPr marL="95250" indent="0">
              <a:buNone/>
            </a:pPr>
            <a:r>
              <a:rPr lang="en-GB" dirty="0" smtClean="0">
                <a:solidFill>
                  <a:schemeClr val="bg1"/>
                </a:solidFill>
              </a:rPr>
              <a:t>“</a:t>
            </a:r>
            <a:r>
              <a:rPr lang="en-GB" dirty="0">
                <a:solidFill>
                  <a:schemeClr val="bg1"/>
                </a:solidFill>
              </a:rPr>
              <a:t>Your gold and silver is cankered; and the rust of them shall be a witness against you, and shall eat your flesh as it were fire. </a:t>
            </a:r>
            <a:r>
              <a:rPr lang="en-GB" b="1" dirty="0" smtClean="0">
                <a:solidFill>
                  <a:srgbClr val="FFFF00"/>
                </a:solidFill>
              </a:rPr>
              <a:t>Ye have heaped treasure together</a:t>
            </a:r>
            <a:r>
              <a:rPr lang="en-GB" b="1" dirty="0" smtClean="0">
                <a:solidFill>
                  <a:schemeClr val="bg1"/>
                </a:solidFill>
              </a:rPr>
              <a:t> </a:t>
            </a:r>
            <a:r>
              <a:rPr lang="en-GB" dirty="0" smtClean="0">
                <a:solidFill>
                  <a:schemeClr val="bg1"/>
                </a:solidFill>
              </a:rPr>
              <a:t>for </a:t>
            </a:r>
            <a:r>
              <a:rPr lang="en-GB" dirty="0">
                <a:solidFill>
                  <a:schemeClr val="bg1"/>
                </a:solidFill>
              </a:rPr>
              <a:t>the last </a:t>
            </a:r>
            <a:r>
              <a:rPr lang="en-GB" dirty="0" smtClean="0">
                <a:solidFill>
                  <a:schemeClr val="bg1"/>
                </a:solidFill>
              </a:rPr>
              <a:t>days…ye have nourished your </a:t>
            </a:r>
            <a:r>
              <a:rPr lang="en-GB" b="1" dirty="0" smtClean="0">
                <a:solidFill>
                  <a:srgbClr val="CC3399"/>
                </a:solidFill>
              </a:rPr>
              <a:t>hearts</a:t>
            </a:r>
            <a:r>
              <a:rPr lang="en-GB" dirty="0" smtClean="0">
                <a:solidFill>
                  <a:schemeClr val="bg1"/>
                </a:solidFill>
              </a:rPr>
              <a:t>”. </a:t>
            </a:r>
            <a:r>
              <a:rPr lang="en-GB" dirty="0" smtClean="0">
                <a:solidFill>
                  <a:schemeClr val="bg1"/>
                </a:solidFill>
              </a:rPr>
              <a:t>James 5:3,5</a:t>
            </a:r>
            <a:endParaRPr lang="en-GB" dirty="0">
              <a:solidFill>
                <a:schemeClr val="bg1"/>
              </a:solidFill>
            </a:endParaRPr>
          </a:p>
        </p:txBody>
      </p:sp>
    </p:spTree>
    <p:extLst>
      <p:ext uri="{BB962C8B-B14F-4D97-AF65-F5344CB8AC3E}">
        <p14:creationId xmlns:p14="http://schemas.microsoft.com/office/powerpoint/2010/main" val="31873943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ired.com/wp-content/uploads/2014/06/crop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50" r="28092"/>
          <a:stretch/>
        </p:blipFill>
        <p:spPr bwMode="auto">
          <a:xfrm>
            <a:off x="4253" y="0"/>
            <a:ext cx="9250106" cy="69852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18864" y="692696"/>
            <a:ext cx="8229600" cy="1180725"/>
          </a:xfrm>
        </p:spPr>
        <p:txBody>
          <a:bodyPr>
            <a:normAutofit/>
          </a:bodyPr>
          <a:lstStyle/>
          <a:p>
            <a:pPr marL="0" indent="0">
              <a:buNone/>
            </a:pPr>
            <a:r>
              <a:rPr lang="en-GB" dirty="0" smtClean="0">
                <a:solidFill>
                  <a:schemeClr val="bg1"/>
                </a:solidFill>
              </a:rPr>
              <a:t>“the husbandman </a:t>
            </a:r>
            <a:r>
              <a:rPr lang="en-GB" dirty="0" err="1" smtClean="0">
                <a:solidFill>
                  <a:schemeClr val="bg1"/>
                </a:solidFill>
              </a:rPr>
              <a:t>waiteth</a:t>
            </a:r>
            <a:r>
              <a:rPr lang="en-GB" dirty="0" smtClean="0">
                <a:solidFill>
                  <a:schemeClr val="bg1"/>
                </a:solidFill>
              </a:rPr>
              <a:t>, and hath </a:t>
            </a:r>
            <a:r>
              <a:rPr lang="en-GB" b="1" dirty="0" smtClean="0">
                <a:solidFill>
                  <a:srgbClr val="FF0066"/>
                </a:solidFill>
              </a:rPr>
              <a:t>long</a:t>
            </a:r>
            <a:r>
              <a:rPr lang="en-GB" b="1" dirty="0" smtClean="0">
                <a:solidFill>
                  <a:srgbClr val="66FF33"/>
                </a:solidFill>
              </a:rPr>
              <a:t> </a:t>
            </a:r>
            <a:r>
              <a:rPr lang="en-GB" b="1" dirty="0" smtClean="0">
                <a:solidFill>
                  <a:srgbClr val="FF0066"/>
                </a:solidFill>
              </a:rPr>
              <a:t>patience</a:t>
            </a:r>
            <a:r>
              <a:rPr lang="en-GB" dirty="0" smtClean="0">
                <a:solidFill>
                  <a:schemeClr val="bg1"/>
                </a:solidFill>
              </a:rPr>
              <a:t> over it” </a:t>
            </a:r>
            <a:r>
              <a:rPr lang="en-GB" dirty="0" smtClean="0">
                <a:solidFill>
                  <a:schemeClr val="bg1"/>
                </a:solidFill>
              </a:rPr>
              <a:t>James 5:7</a:t>
            </a:r>
            <a:endParaRPr lang="en-GB" dirty="0" smtClean="0">
              <a:solidFill>
                <a:schemeClr val="bg1"/>
              </a:solidFill>
            </a:endParaRPr>
          </a:p>
          <a:p>
            <a:pPr marL="0" indent="0">
              <a:buNone/>
            </a:pPr>
            <a:endParaRPr lang="en-GB" dirty="0">
              <a:solidFill>
                <a:schemeClr val="bg1"/>
              </a:solidFill>
            </a:endParaRPr>
          </a:p>
          <a:p>
            <a:pPr marL="0" indent="0">
              <a:buNone/>
            </a:pPr>
            <a:endParaRPr lang="en-GB" dirty="0" smtClean="0">
              <a:solidFill>
                <a:schemeClr val="bg1"/>
              </a:solidFill>
            </a:endParaRPr>
          </a:p>
        </p:txBody>
      </p:sp>
      <p:sp>
        <p:nvSpPr>
          <p:cNvPr id="5" name="TextBox 4"/>
          <p:cNvSpPr txBox="1"/>
          <p:nvPr/>
        </p:nvSpPr>
        <p:spPr>
          <a:xfrm>
            <a:off x="323528" y="3717032"/>
            <a:ext cx="8352928" cy="3077766"/>
          </a:xfrm>
          <a:prstGeom prst="rect">
            <a:avLst/>
          </a:prstGeom>
          <a:solidFill>
            <a:schemeClr val="bg1">
              <a:alpha val="67000"/>
            </a:schemeClr>
          </a:solidFill>
          <a:effectLst>
            <a:softEdge rad="127000"/>
          </a:effectLst>
        </p:spPr>
        <p:txBody>
          <a:bodyPr wrap="square" rtlCol="0">
            <a:spAutoFit/>
          </a:bodyPr>
          <a:lstStyle/>
          <a:p>
            <a:pPr marL="266700"/>
            <a:endParaRPr lang="en-GB" sz="1400" dirty="0" smtClean="0"/>
          </a:p>
          <a:p>
            <a:pPr marL="266700"/>
            <a:r>
              <a:rPr lang="en-GB" sz="3200" dirty="0" smtClean="0"/>
              <a:t>“</a:t>
            </a:r>
            <a:r>
              <a:rPr lang="en-GB" sz="3200" dirty="0"/>
              <a:t>The Lord is not slack concerning his promise, as some men count slackness; but is </a:t>
            </a:r>
            <a:r>
              <a:rPr lang="en-GB" sz="3200" b="1" dirty="0">
                <a:solidFill>
                  <a:srgbClr val="FF0066"/>
                </a:solidFill>
              </a:rPr>
              <a:t>longsuffering</a:t>
            </a:r>
            <a:r>
              <a:rPr lang="en-GB" sz="3200" dirty="0"/>
              <a:t> to us-ward, not willing that any should perish, but that all should come to repentance” </a:t>
            </a:r>
            <a:r>
              <a:rPr lang="en-GB" sz="3200" dirty="0" smtClean="0"/>
              <a:t>2 </a:t>
            </a:r>
            <a:r>
              <a:rPr lang="en-GB" sz="3200" dirty="0"/>
              <a:t>Peter </a:t>
            </a:r>
            <a:r>
              <a:rPr lang="en-GB" sz="3200" dirty="0" smtClean="0"/>
              <a:t>3:9</a:t>
            </a:r>
            <a:endParaRPr lang="en-GB" sz="3200" dirty="0"/>
          </a:p>
          <a:p>
            <a:endParaRPr lang="en-GB" sz="1400" dirty="0"/>
          </a:p>
        </p:txBody>
      </p:sp>
    </p:spTree>
    <p:extLst>
      <p:ext uri="{BB962C8B-B14F-4D97-AF65-F5344CB8AC3E}">
        <p14:creationId xmlns:p14="http://schemas.microsoft.com/office/powerpoint/2010/main" val="47730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45619260"/>
              </p:ext>
            </p:extLst>
          </p:nvPr>
        </p:nvGraphicFramePr>
        <p:xfrm>
          <a:off x="107504" y="188640"/>
          <a:ext cx="8928992" cy="2712724"/>
        </p:xfrm>
        <a:graphic>
          <a:graphicData uri="http://schemas.openxmlformats.org/drawingml/2006/table">
            <a:tbl>
              <a:tblPr firstRow="1" bandRow="1">
                <a:tableStyleId>{5C22544A-7EE6-4342-B048-85BDC9FD1C3A}</a:tableStyleId>
              </a:tblPr>
              <a:tblGrid>
                <a:gridCol w="4464496"/>
                <a:gridCol w="4464496"/>
              </a:tblGrid>
              <a:tr h="518164">
                <a:tc>
                  <a:txBody>
                    <a:bodyPr/>
                    <a:lstStyle/>
                    <a:p>
                      <a:pPr>
                        <a:lnSpc>
                          <a:spcPct val="100000"/>
                        </a:lnSpc>
                      </a:pPr>
                      <a:r>
                        <a:rPr lang="en-GB" sz="2200" b="1" dirty="0" smtClean="0"/>
                        <a:t>Job – </a:t>
                      </a:r>
                      <a:r>
                        <a:rPr lang="en-GB" sz="2200" b="1" dirty="0" err="1" smtClean="0"/>
                        <a:t>Eliphaz</a:t>
                      </a:r>
                      <a:r>
                        <a:rPr lang="en-GB" sz="2200" b="1" baseline="0" dirty="0" smtClean="0"/>
                        <a:t> speaking</a:t>
                      </a:r>
                      <a:endParaRPr lang="en-GB" sz="2200" b="1" dirty="0"/>
                    </a:p>
                  </a:txBody>
                  <a:tcPr/>
                </a:tc>
                <a:tc>
                  <a:txBody>
                    <a:bodyPr/>
                    <a:lstStyle/>
                    <a:p>
                      <a:pPr>
                        <a:lnSpc>
                          <a:spcPct val="100000"/>
                        </a:lnSpc>
                      </a:pPr>
                      <a:r>
                        <a:rPr lang="en-GB" sz="2200" b="1" dirty="0" smtClean="0"/>
                        <a:t>James </a:t>
                      </a:r>
                      <a:endParaRPr lang="en-GB" sz="2200" b="1" dirty="0"/>
                    </a:p>
                  </a:txBody>
                  <a:tcPr/>
                </a:tc>
              </a:tr>
              <a:tr h="939173">
                <a:tc>
                  <a:txBody>
                    <a:bodyPr/>
                    <a:lstStyle/>
                    <a:p>
                      <a:pPr>
                        <a:lnSpc>
                          <a:spcPct val="100000"/>
                        </a:lnSpc>
                      </a:pPr>
                      <a:r>
                        <a:rPr lang="en-GB" sz="2200" b="0" dirty="0" smtClean="0"/>
                        <a:t>22:6-7</a:t>
                      </a:r>
                      <a:r>
                        <a:rPr lang="en-GB" sz="2200" b="0" baseline="0" dirty="0" smtClean="0"/>
                        <a:t> “stripped the </a:t>
                      </a:r>
                      <a:r>
                        <a:rPr lang="en-GB" sz="2200" b="1" baseline="0" dirty="0" smtClean="0"/>
                        <a:t>naked</a:t>
                      </a:r>
                      <a:r>
                        <a:rPr lang="en-GB" sz="2200" b="0" baseline="0" dirty="0" smtClean="0"/>
                        <a:t> of their clothing…</a:t>
                      </a:r>
                      <a:r>
                        <a:rPr lang="en-GB" sz="2200" b="0" baseline="0" dirty="0" err="1" smtClean="0"/>
                        <a:t>withholden</a:t>
                      </a:r>
                      <a:r>
                        <a:rPr lang="en-GB" sz="2200" b="0" baseline="0" dirty="0" smtClean="0"/>
                        <a:t> bread from the hungry”</a:t>
                      </a:r>
                      <a:endParaRPr lang="en-GB" sz="2200" b="0" dirty="0"/>
                    </a:p>
                  </a:txBody>
                  <a:tcPr/>
                </a:tc>
                <a:tc>
                  <a:txBody>
                    <a:bodyPr/>
                    <a:lstStyle/>
                    <a:p>
                      <a:pPr>
                        <a:lnSpc>
                          <a:spcPct val="100000"/>
                        </a:lnSpc>
                      </a:pPr>
                      <a:r>
                        <a:rPr lang="en-GB" sz="2200" b="0" kern="1200" baseline="0" dirty="0" smtClean="0">
                          <a:solidFill>
                            <a:schemeClr val="dk1"/>
                          </a:solidFill>
                          <a:latin typeface="+mn-lt"/>
                          <a:ea typeface="+mn-ea"/>
                          <a:cs typeface="+mn-cs"/>
                        </a:rPr>
                        <a:t>2:15 “If a brother or sister be </a:t>
                      </a:r>
                      <a:r>
                        <a:rPr lang="en-GB" sz="2200" b="1" kern="1200" baseline="0" dirty="0" smtClean="0">
                          <a:solidFill>
                            <a:schemeClr val="dk1"/>
                          </a:solidFill>
                          <a:latin typeface="+mn-lt"/>
                          <a:ea typeface="+mn-ea"/>
                          <a:cs typeface="+mn-cs"/>
                        </a:rPr>
                        <a:t>naked</a:t>
                      </a:r>
                      <a:r>
                        <a:rPr lang="en-GB" sz="2200" b="0" kern="1200" baseline="0" dirty="0" smtClean="0">
                          <a:solidFill>
                            <a:schemeClr val="dk1"/>
                          </a:solidFill>
                          <a:latin typeface="+mn-lt"/>
                          <a:ea typeface="+mn-ea"/>
                          <a:cs typeface="+mn-cs"/>
                        </a:rPr>
                        <a:t>, and destitute of daily food”</a:t>
                      </a:r>
                      <a:endParaRPr lang="en-GB" sz="2200" b="0" kern="1200" baseline="0" dirty="0">
                        <a:solidFill>
                          <a:schemeClr val="dk1"/>
                        </a:solidFill>
                        <a:latin typeface="+mn-lt"/>
                        <a:ea typeface="+mn-ea"/>
                        <a:cs typeface="+mn-cs"/>
                      </a:endParaRPr>
                    </a:p>
                  </a:txBody>
                  <a:tcPr/>
                </a:tc>
              </a:tr>
              <a:tr h="939173">
                <a:tc>
                  <a:txBody>
                    <a:bodyPr/>
                    <a:lstStyle/>
                    <a:p>
                      <a:pPr>
                        <a:lnSpc>
                          <a:spcPct val="100000"/>
                        </a:lnSpc>
                      </a:pPr>
                      <a:r>
                        <a:rPr lang="en-GB" sz="2200" b="0" dirty="0" smtClean="0"/>
                        <a:t>22:9 “thou hast sent </a:t>
                      </a:r>
                      <a:r>
                        <a:rPr lang="en-GB" sz="2200" b="1" dirty="0" smtClean="0"/>
                        <a:t>widows</a:t>
                      </a:r>
                      <a:r>
                        <a:rPr lang="en-GB" sz="2200" b="0" dirty="0" smtClean="0"/>
                        <a:t> away empty</a:t>
                      </a:r>
                      <a:r>
                        <a:rPr lang="en-GB" sz="2200" b="0" baseline="0" dirty="0" smtClean="0"/>
                        <a:t> and the arms of the </a:t>
                      </a:r>
                      <a:r>
                        <a:rPr lang="en-GB" sz="2200" b="1" baseline="0" dirty="0" smtClean="0"/>
                        <a:t>fatherless</a:t>
                      </a:r>
                      <a:r>
                        <a:rPr lang="en-GB" sz="2200" b="0" baseline="0" dirty="0" smtClean="0"/>
                        <a:t> have been broken”</a:t>
                      </a:r>
                      <a:endParaRPr lang="en-GB" sz="2200" b="0" dirty="0"/>
                    </a:p>
                  </a:txBody>
                  <a:tcPr/>
                </a:tc>
                <a:tc>
                  <a:txBody>
                    <a:bodyPr/>
                    <a:lstStyle/>
                    <a:p>
                      <a:pPr>
                        <a:lnSpc>
                          <a:spcPct val="100000"/>
                        </a:lnSpc>
                      </a:pPr>
                      <a:r>
                        <a:rPr lang="en-GB" sz="2200" b="0" dirty="0" smtClean="0"/>
                        <a:t>1:27 “</a:t>
                      </a:r>
                      <a:r>
                        <a:rPr lang="en-GB" sz="2200" b="0" i="0" kern="1200" dirty="0" smtClean="0">
                          <a:solidFill>
                            <a:schemeClr val="dk1"/>
                          </a:solidFill>
                          <a:effectLst/>
                          <a:latin typeface="+mn-lt"/>
                          <a:ea typeface="+mn-ea"/>
                          <a:cs typeface="+mn-cs"/>
                        </a:rPr>
                        <a:t>Pure religion…to visit the </a:t>
                      </a:r>
                      <a:r>
                        <a:rPr lang="en-GB" sz="2200" b="1" i="0" kern="1200" dirty="0" smtClean="0">
                          <a:solidFill>
                            <a:schemeClr val="dk1"/>
                          </a:solidFill>
                          <a:effectLst/>
                          <a:latin typeface="+mn-lt"/>
                          <a:ea typeface="+mn-ea"/>
                          <a:cs typeface="+mn-cs"/>
                        </a:rPr>
                        <a:t>fatherless</a:t>
                      </a:r>
                      <a:r>
                        <a:rPr lang="en-GB" sz="2200" b="0" i="0" kern="1200" dirty="0" smtClean="0">
                          <a:solidFill>
                            <a:schemeClr val="dk1"/>
                          </a:solidFill>
                          <a:effectLst/>
                          <a:latin typeface="+mn-lt"/>
                          <a:ea typeface="+mn-ea"/>
                          <a:cs typeface="+mn-cs"/>
                        </a:rPr>
                        <a:t> and </a:t>
                      </a:r>
                      <a:r>
                        <a:rPr lang="en-GB" sz="2200" b="1" i="0" kern="1200" dirty="0" smtClean="0">
                          <a:solidFill>
                            <a:schemeClr val="dk1"/>
                          </a:solidFill>
                          <a:effectLst/>
                          <a:latin typeface="+mn-lt"/>
                          <a:ea typeface="+mn-ea"/>
                          <a:cs typeface="+mn-cs"/>
                        </a:rPr>
                        <a:t>widows</a:t>
                      </a:r>
                      <a:r>
                        <a:rPr lang="en-GB" sz="2200" b="0" i="0" kern="1200" dirty="0" smtClean="0">
                          <a:solidFill>
                            <a:schemeClr val="dk1"/>
                          </a:solidFill>
                          <a:effectLst/>
                          <a:latin typeface="+mn-lt"/>
                          <a:ea typeface="+mn-ea"/>
                          <a:cs typeface="+mn-cs"/>
                        </a:rPr>
                        <a:t> in their affliction</a:t>
                      </a:r>
                      <a:r>
                        <a:rPr lang="en-GB" sz="2200" b="0" dirty="0" smtClean="0"/>
                        <a:t>”</a:t>
                      </a:r>
                      <a:endParaRPr lang="en-GB" sz="2200" b="0" dirty="0"/>
                    </a:p>
                  </a:txBody>
                  <a:tcPr/>
                </a:tc>
              </a:tr>
            </a:tbl>
          </a:graphicData>
        </a:graphic>
      </p:graphicFrame>
      <p:sp>
        <p:nvSpPr>
          <p:cNvPr id="2" name="TextBox 1"/>
          <p:cNvSpPr txBox="1"/>
          <p:nvPr/>
        </p:nvSpPr>
        <p:spPr>
          <a:xfrm>
            <a:off x="467544" y="3501008"/>
            <a:ext cx="8064896" cy="1200329"/>
          </a:xfrm>
          <a:prstGeom prst="rect">
            <a:avLst/>
          </a:prstGeom>
          <a:noFill/>
        </p:spPr>
        <p:txBody>
          <a:bodyPr wrap="square" rtlCol="0">
            <a:spAutoFit/>
          </a:bodyPr>
          <a:lstStyle/>
          <a:p>
            <a:r>
              <a:rPr lang="en-GB" sz="2400" dirty="0" smtClean="0"/>
              <a:t>“Behold thou hast instructed man, and thou hast strengthened the weak hands. Thy words have </a:t>
            </a:r>
            <a:r>
              <a:rPr lang="en-GB" sz="2400" dirty="0" err="1" smtClean="0"/>
              <a:t>upholden</a:t>
            </a:r>
            <a:r>
              <a:rPr lang="en-GB" sz="2400" dirty="0" smtClean="0"/>
              <a:t> him that was falling, and thou hast strengthened the feeble knees” Job 4:3</a:t>
            </a:r>
            <a:endParaRPr lang="en-GB" sz="2400" dirty="0"/>
          </a:p>
        </p:txBody>
      </p:sp>
    </p:spTree>
    <p:extLst>
      <p:ext uri="{BB962C8B-B14F-4D97-AF65-F5344CB8AC3E}">
        <p14:creationId xmlns:p14="http://schemas.microsoft.com/office/powerpoint/2010/main" val="1159535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15630762"/>
              </p:ext>
            </p:extLst>
          </p:nvPr>
        </p:nvGraphicFramePr>
        <p:xfrm>
          <a:off x="107504" y="188640"/>
          <a:ext cx="8928992" cy="6393908"/>
        </p:xfrm>
        <a:graphic>
          <a:graphicData uri="http://schemas.openxmlformats.org/drawingml/2006/table">
            <a:tbl>
              <a:tblPr firstRow="1" bandRow="1">
                <a:tableStyleId>{5C22544A-7EE6-4342-B048-85BDC9FD1C3A}</a:tableStyleId>
              </a:tblPr>
              <a:tblGrid>
                <a:gridCol w="4464496"/>
                <a:gridCol w="4464496"/>
              </a:tblGrid>
              <a:tr h="518164">
                <a:tc>
                  <a:txBody>
                    <a:bodyPr/>
                    <a:lstStyle/>
                    <a:p>
                      <a:pPr>
                        <a:lnSpc>
                          <a:spcPct val="100000"/>
                        </a:lnSpc>
                      </a:pPr>
                      <a:r>
                        <a:rPr lang="en-GB" sz="2200" b="1" dirty="0" smtClean="0"/>
                        <a:t>Job – </a:t>
                      </a:r>
                      <a:r>
                        <a:rPr lang="en-GB" sz="2200" b="1" dirty="0" err="1" smtClean="0"/>
                        <a:t>Eliphaz</a:t>
                      </a:r>
                      <a:r>
                        <a:rPr lang="en-GB" sz="2200" b="1" baseline="0" dirty="0" smtClean="0"/>
                        <a:t> speaking</a:t>
                      </a:r>
                      <a:endParaRPr lang="en-GB" sz="2200" b="1" dirty="0"/>
                    </a:p>
                  </a:txBody>
                  <a:tcPr/>
                </a:tc>
                <a:tc>
                  <a:txBody>
                    <a:bodyPr/>
                    <a:lstStyle/>
                    <a:p>
                      <a:pPr>
                        <a:lnSpc>
                          <a:spcPct val="100000"/>
                        </a:lnSpc>
                      </a:pPr>
                      <a:r>
                        <a:rPr lang="en-GB" sz="2200" b="1" dirty="0" smtClean="0"/>
                        <a:t>James </a:t>
                      </a:r>
                      <a:endParaRPr lang="en-GB" sz="2200" b="1" dirty="0"/>
                    </a:p>
                  </a:txBody>
                  <a:tcPr/>
                </a:tc>
              </a:tr>
              <a:tr h="939173">
                <a:tc>
                  <a:txBody>
                    <a:bodyPr/>
                    <a:lstStyle/>
                    <a:p>
                      <a:pPr>
                        <a:lnSpc>
                          <a:spcPct val="100000"/>
                        </a:lnSpc>
                      </a:pPr>
                      <a:r>
                        <a:rPr lang="en-GB" sz="2200" b="0" dirty="0" smtClean="0"/>
                        <a:t>22:6-7</a:t>
                      </a:r>
                      <a:r>
                        <a:rPr lang="en-GB" sz="2200" b="0" baseline="0" dirty="0" smtClean="0"/>
                        <a:t> “stripped the </a:t>
                      </a:r>
                      <a:r>
                        <a:rPr lang="en-GB" sz="2200" b="1" baseline="0" dirty="0" smtClean="0"/>
                        <a:t>naked</a:t>
                      </a:r>
                      <a:r>
                        <a:rPr lang="en-GB" sz="2200" b="0" baseline="0" dirty="0" smtClean="0"/>
                        <a:t> of their clothing…</a:t>
                      </a:r>
                      <a:r>
                        <a:rPr lang="en-GB" sz="2200" b="0" baseline="0" dirty="0" err="1" smtClean="0"/>
                        <a:t>withholden</a:t>
                      </a:r>
                      <a:r>
                        <a:rPr lang="en-GB" sz="2200" b="0" baseline="0" dirty="0" smtClean="0"/>
                        <a:t> bread from the hungry”</a:t>
                      </a:r>
                      <a:endParaRPr lang="en-GB" sz="2200" b="0" dirty="0"/>
                    </a:p>
                  </a:txBody>
                  <a:tcPr/>
                </a:tc>
                <a:tc>
                  <a:txBody>
                    <a:bodyPr/>
                    <a:lstStyle/>
                    <a:p>
                      <a:pPr>
                        <a:lnSpc>
                          <a:spcPct val="100000"/>
                        </a:lnSpc>
                      </a:pPr>
                      <a:r>
                        <a:rPr lang="en-GB" sz="2200" b="0" kern="1200" baseline="0" dirty="0" smtClean="0">
                          <a:solidFill>
                            <a:schemeClr val="dk1"/>
                          </a:solidFill>
                          <a:latin typeface="+mn-lt"/>
                          <a:ea typeface="+mn-ea"/>
                          <a:cs typeface="+mn-cs"/>
                        </a:rPr>
                        <a:t>2:15 “If a brother or sister be </a:t>
                      </a:r>
                      <a:r>
                        <a:rPr lang="en-GB" sz="2200" b="1" kern="1200" baseline="0" dirty="0" smtClean="0">
                          <a:solidFill>
                            <a:schemeClr val="dk1"/>
                          </a:solidFill>
                          <a:latin typeface="+mn-lt"/>
                          <a:ea typeface="+mn-ea"/>
                          <a:cs typeface="+mn-cs"/>
                        </a:rPr>
                        <a:t>naked</a:t>
                      </a:r>
                      <a:r>
                        <a:rPr lang="en-GB" sz="2200" b="0" kern="1200" baseline="0" dirty="0" smtClean="0">
                          <a:solidFill>
                            <a:schemeClr val="dk1"/>
                          </a:solidFill>
                          <a:latin typeface="+mn-lt"/>
                          <a:ea typeface="+mn-ea"/>
                          <a:cs typeface="+mn-cs"/>
                        </a:rPr>
                        <a:t>, and destitute of daily food”</a:t>
                      </a:r>
                      <a:endParaRPr lang="en-GB" sz="2200" b="0" kern="1200" baseline="0" dirty="0">
                        <a:solidFill>
                          <a:schemeClr val="dk1"/>
                        </a:solidFill>
                        <a:latin typeface="+mn-lt"/>
                        <a:ea typeface="+mn-ea"/>
                        <a:cs typeface="+mn-cs"/>
                      </a:endParaRPr>
                    </a:p>
                  </a:txBody>
                  <a:tcPr/>
                </a:tc>
              </a:tr>
              <a:tr h="939173">
                <a:tc>
                  <a:txBody>
                    <a:bodyPr/>
                    <a:lstStyle/>
                    <a:p>
                      <a:pPr>
                        <a:lnSpc>
                          <a:spcPct val="100000"/>
                        </a:lnSpc>
                      </a:pPr>
                      <a:r>
                        <a:rPr lang="en-GB" sz="2200" b="0" dirty="0" smtClean="0"/>
                        <a:t>22:9 “thou hast sent </a:t>
                      </a:r>
                      <a:r>
                        <a:rPr lang="en-GB" sz="2200" b="1" dirty="0" smtClean="0"/>
                        <a:t>widows</a:t>
                      </a:r>
                      <a:r>
                        <a:rPr lang="en-GB" sz="2200" b="0" dirty="0" smtClean="0"/>
                        <a:t> away empty</a:t>
                      </a:r>
                      <a:r>
                        <a:rPr lang="en-GB" sz="2200" b="0" baseline="0" dirty="0" smtClean="0"/>
                        <a:t> and the arms of the </a:t>
                      </a:r>
                      <a:r>
                        <a:rPr lang="en-GB" sz="2200" b="1" baseline="0" dirty="0" smtClean="0"/>
                        <a:t>fatherless</a:t>
                      </a:r>
                      <a:r>
                        <a:rPr lang="en-GB" sz="2200" b="0" baseline="0" dirty="0" smtClean="0"/>
                        <a:t> have been broken”</a:t>
                      </a:r>
                      <a:endParaRPr lang="en-GB" sz="2200" b="0" dirty="0"/>
                    </a:p>
                  </a:txBody>
                  <a:tcPr/>
                </a:tc>
                <a:tc>
                  <a:txBody>
                    <a:bodyPr/>
                    <a:lstStyle/>
                    <a:p>
                      <a:pPr>
                        <a:lnSpc>
                          <a:spcPct val="100000"/>
                        </a:lnSpc>
                      </a:pPr>
                      <a:r>
                        <a:rPr lang="en-GB" sz="2200" b="0" dirty="0" smtClean="0"/>
                        <a:t>1:27 “</a:t>
                      </a:r>
                      <a:r>
                        <a:rPr lang="en-GB" sz="2200" b="0" i="0" kern="1200" dirty="0" smtClean="0">
                          <a:solidFill>
                            <a:schemeClr val="dk1"/>
                          </a:solidFill>
                          <a:effectLst/>
                          <a:latin typeface="+mn-lt"/>
                          <a:ea typeface="+mn-ea"/>
                          <a:cs typeface="+mn-cs"/>
                        </a:rPr>
                        <a:t>Pure religion…to visit the </a:t>
                      </a:r>
                      <a:r>
                        <a:rPr lang="en-GB" sz="2200" b="1" i="0" kern="1200" dirty="0" smtClean="0">
                          <a:solidFill>
                            <a:schemeClr val="dk1"/>
                          </a:solidFill>
                          <a:effectLst/>
                          <a:latin typeface="+mn-lt"/>
                          <a:ea typeface="+mn-ea"/>
                          <a:cs typeface="+mn-cs"/>
                        </a:rPr>
                        <a:t>fatherless</a:t>
                      </a:r>
                      <a:r>
                        <a:rPr lang="en-GB" sz="2200" b="0" i="0" kern="1200" dirty="0" smtClean="0">
                          <a:solidFill>
                            <a:schemeClr val="dk1"/>
                          </a:solidFill>
                          <a:effectLst/>
                          <a:latin typeface="+mn-lt"/>
                          <a:ea typeface="+mn-ea"/>
                          <a:cs typeface="+mn-cs"/>
                        </a:rPr>
                        <a:t> and </a:t>
                      </a:r>
                      <a:r>
                        <a:rPr lang="en-GB" sz="2200" b="1" i="0" kern="1200" dirty="0" smtClean="0">
                          <a:solidFill>
                            <a:schemeClr val="dk1"/>
                          </a:solidFill>
                          <a:effectLst/>
                          <a:latin typeface="+mn-lt"/>
                          <a:ea typeface="+mn-ea"/>
                          <a:cs typeface="+mn-cs"/>
                        </a:rPr>
                        <a:t>widows</a:t>
                      </a:r>
                      <a:r>
                        <a:rPr lang="en-GB" sz="2200" b="0" i="0" kern="1200" dirty="0" smtClean="0">
                          <a:solidFill>
                            <a:schemeClr val="dk1"/>
                          </a:solidFill>
                          <a:effectLst/>
                          <a:latin typeface="+mn-lt"/>
                          <a:ea typeface="+mn-ea"/>
                          <a:cs typeface="+mn-cs"/>
                        </a:rPr>
                        <a:t> in their affliction</a:t>
                      </a:r>
                      <a:r>
                        <a:rPr lang="en-GB" sz="2200" b="0" dirty="0" smtClean="0"/>
                        <a:t>”</a:t>
                      </a:r>
                      <a:endParaRPr lang="en-GB" sz="2200" b="0" dirty="0"/>
                    </a:p>
                  </a:txBody>
                  <a:tcPr/>
                </a:tc>
              </a:tr>
              <a:tr h="494492">
                <a:tc>
                  <a:txBody>
                    <a:bodyPr/>
                    <a:lstStyle/>
                    <a:p>
                      <a:pPr>
                        <a:lnSpc>
                          <a:spcPct val="100000"/>
                        </a:lnSpc>
                      </a:pPr>
                      <a:r>
                        <a:rPr lang="en-GB" sz="2200" b="0" dirty="0" smtClean="0"/>
                        <a:t>22:20</a:t>
                      </a:r>
                      <a:r>
                        <a:rPr lang="en-GB" sz="2200" b="0" baseline="0" dirty="0" smtClean="0"/>
                        <a:t> “the </a:t>
                      </a:r>
                      <a:r>
                        <a:rPr lang="en-GB" sz="2200" b="1" baseline="0" dirty="0" smtClean="0"/>
                        <a:t>fire</a:t>
                      </a:r>
                      <a:r>
                        <a:rPr lang="en-GB" sz="2200" b="0" baseline="0" dirty="0" smtClean="0"/>
                        <a:t> </a:t>
                      </a:r>
                      <a:r>
                        <a:rPr lang="en-GB" sz="2200" b="0" baseline="0" dirty="0" err="1" smtClean="0"/>
                        <a:t>consumeth</a:t>
                      </a:r>
                      <a:r>
                        <a:rPr lang="en-GB" sz="2200" b="0" baseline="0" dirty="0" smtClean="0"/>
                        <a:t>”</a:t>
                      </a:r>
                      <a:endParaRPr lang="en-GB" sz="2200" b="0" dirty="0"/>
                    </a:p>
                  </a:txBody>
                  <a:tcPr/>
                </a:tc>
                <a:tc>
                  <a:txBody>
                    <a:bodyPr/>
                    <a:lstStyle/>
                    <a:p>
                      <a:pPr>
                        <a:lnSpc>
                          <a:spcPct val="100000"/>
                        </a:lnSpc>
                      </a:pPr>
                      <a:r>
                        <a:rPr lang="en-GB" sz="2200" b="0" dirty="0" smtClean="0"/>
                        <a:t>5:3 “shall eat your flesh as it were </a:t>
                      </a:r>
                      <a:r>
                        <a:rPr lang="en-GB" sz="2200" b="1" dirty="0" smtClean="0"/>
                        <a:t>fire</a:t>
                      </a:r>
                      <a:r>
                        <a:rPr lang="en-GB" sz="2200" b="0" dirty="0" smtClean="0"/>
                        <a:t>”</a:t>
                      </a:r>
                      <a:endParaRPr lang="en-GB" sz="2200" b="0" dirty="0"/>
                    </a:p>
                  </a:txBody>
                  <a:tcPr/>
                </a:tc>
              </a:tr>
              <a:tr h="833224">
                <a:tc>
                  <a:txBody>
                    <a:bodyPr/>
                    <a:lstStyle/>
                    <a:p>
                      <a:pPr>
                        <a:lnSpc>
                          <a:spcPct val="100000"/>
                        </a:lnSpc>
                      </a:pPr>
                      <a:r>
                        <a:rPr lang="en-GB" sz="2200" b="0" dirty="0" smtClean="0"/>
                        <a:t>22:23</a:t>
                      </a:r>
                      <a:r>
                        <a:rPr lang="en-GB" sz="2200" b="0" baseline="0" dirty="0" smtClean="0"/>
                        <a:t> “if thou return to the Almighty, </a:t>
                      </a:r>
                      <a:r>
                        <a:rPr lang="en-GB" sz="2200" b="1" baseline="0" dirty="0" smtClean="0"/>
                        <a:t>thou shalt be built up</a:t>
                      </a:r>
                      <a:r>
                        <a:rPr lang="en-GB" sz="2200" b="0" baseline="0" dirty="0" smtClean="0"/>
                        <a:t>”</a:t>
                      </a:r>
                      <a:endParaRPr lang="en-GB" sz="2200" b="0" dirty="0"/>
                    </a:p>
                  </a:txBody>
                  <a:tcPr/>
                </a:tc>
                <a:tc>
                  <a:txBody>
                    <a:bodyPr/>
                    <a:lstStyle/>
                    <a:p>
                      <a:pPr>
                        <a:lnSpc>
                          <a:spcPct val="100000"/>
                        </a:lnSpc>
                      </a:pPr>
                      <a:r>
                        <a:rPr lang="en-GB" sz="2200" b="0" dirty="0" smtClean="0"/>
                        <a:t>4:10</a:t>
                      </a:r>
                      <a:r>
                        <a:rPr lang="en-GB" sz="2200" b="0" baseline="0" dirty="0" smtClean="0"/>
                        <a:t> “</a:t>
                      </a:r>
                      <a:r>
                        <a:rPr lang="en-GB" sz="2200" b="0" i="0" kern="1200" dirty="0" smtClean="0">
                          <a:solidFill>
                            <a:schemeClr val="dk1"/>
                          </a:solidFill>
                          <a:effectLst/>
                          <a:latin typeface="+mn-lt"/>
                          <a:ea typeface="+mn-ea"/>
                          <a:cs typeface="+mn-cs"/>
                        </a:rPr>
                        <a:t>Humble yourselves in the sight of the Lord, and </a:t>
                      </a:r>
                      <a:r>
                        <a:rPr lang="en-GB" sz="2200" b="1" i="0" kern="1200" dirty="0" smtClean="0">
                          <a:solidFill>
                            <a:schemeClr val="dk1"/>
                          </a:solidFill>
                          <a:effectLst/>
                          <a:latin typeface="+mn-lt"/>
                          <a:ea typeface="+mn-ea"/>
                          <a:cs typeface="+mn-cs"/>
                        </a:rPr>
                        <a:t>he shall lift you up</a:t>
                      </a:r>
                      <a:r>
                        <a:rPr lang="en-GB" sz="2200" b="0" i="0" kern="1200" dirty="0" smtClean="0">
                          <a:solidFill>
                            <a:schemeClr val="dk1"/>
                          </a:solidFill>
                          <a:effectLst/>
                          <a:latin typeface="+mn-lt"/>
                          <a:ea typeface="+mn-ea"/>
                          <a:cs typeface="+mn-cs"/>
                        </a:rPr>
                        <a:t>.</a:t>
                      </a:r>
                      <a:r>
                        <a:rPr lang="en-GB" sz="2200" b="0" baseline="0" dirty="0" smtClean="0"/>
                        <a:t>”</a:t>
                      </a:r>
                      <a:endParaRPr lang="en-GB" sz="2200" b="0" dirty="0"/>
                    </a:p>
                  </a:txBody>
                  <a:tcPr/>
                </a:tc>
              </a:tr>
              <a:tr h="648072">
                <a:tc>
                  <a:txBody>
                    <a:bodyPr/>
                    <a:lstStyle/>
                    <a:p>
                      <a:pPr>
                        <a:lnSpc>
                          <a:spcPct val="100000"/>
                        </a:lnSpc>
                      </a:pPr>
                      <a:r>
                        <a:rPr lang="en-GB" sz="2200" b="0" dirty="0" smtClean="0"/>
                        <a:t>22:24</a:t>
                      </a:r>
                      <a:r>
                        <a:rPr lang="en-GB" sz="2200" b="0" baseline="0" dirty="0" smtClean="0"/>
                        <a:t> “</a:t>
                      </a:r>
                      <a:r>
                        <a:rPr lang="en-GB" sz="2200" b="1" baseline="0" dirty="0" smtClean="0"/>
                        <a:t>lay up gold </a:t>
                      </a:r>
                      <a:r>
                        <a:rPr lang="en-GB" sz="2200" b="0" baseline="0" dirty="0" smtClean="0"/>
                        <a:t>[RV treasure]”</a:t>
                      </a:r>
                      <a:endParaRPr lang="en-GB" sz="2200" b="0" dirty="0"/>
                    </a:p>
                  </a:txBody>
                  <a:tcPr/>
                </a:tc>
                <a:tc>
                  <a:txBody>
                    <a:bodyPr/>
                    <a:lstStyle/>
                    <a:p>
                      <a:pPr>
                        <a:lnSpc>
                          <a:spcPct val="100000"/>
                        </a:lnSpc>
                      </a:pPr>
                      <a:r>
                        <a:rPr lang="en-GB" sz="2200" b="0" dirty="0" smtClean="0"/>
                        <a:t>5:3</a:t>
                      </a:r>
                      <a:r>
                        <a:rPr lang="en-GB" sz="2200" b="0" baseline="0" dirty="0" smtClean="0"/>
                        <a:t> “ye have </a:t>
                      </a:r>
                      <a:r>
                        <a:rPr lang="en-GB" sz="2200" b="1" baseline="0" dirty="0" smtClean="0"/>
                        <a:t>heaped up treasure</a:t>
                      </a:r>
                      <a:r>
                        <a:rPr lang="en-GB" sz="2200" b="0" baseline="0" dirty="0" smtClean="0"/>
                        <a:t>”</a:t>
                      </a:r>
                      <a:endParaRPr lang="en-GB" sz="2200" b="0" dirty="0"/>
                    </a:p>
                  </a:txBody>
                  <a:tcPr/>
                </a:tc>
              </a:tr>
              <a:tr h="966976">
                <a:tc>
                  <a:txBody>
                    <a:bodyPr/>
                    <a:lstStyle/>
                    <a:p>
                      <a:pPr marL="87313" marR="29210" indent="0" algn="l" defTabSz="914400" rtl="0" eaLnBrk="1" fontAlgn="auto" latinLnBrk="0" hangingPunct="1">
                        <a:lnSpc>
                          <a:spcPct val="100000"/>
                        </a:lnSpc>
                        <a:spcBef>
                          <a:spcPts val="0"/>
                        </a:spcBef>
                        <a:spcAft>
                          <a:spcPts val="0"/>
                        </a:spcAft>
                        <a:buClrTx/>
                        <a:buSzTx/>
                        <a:buFontTx/>
                        <a:buNone/>
                        <a:tabLst/>
                        <a:defRPr/>
                      </a:pPr>
                      <a:r>
                        <a:rPr lang="en-GB" sz="2200" b="0" dirty="0" smtClean="0">
                          <a:solidFill>
                            <a:srgbClr val="000000"/>
                          </a:solidFill>
                          <a:latin typeface="+mj-lt"/>
                          <a:ea typeface="Times New Roman"/>
                          <a:cs typeface="Times New Roman"/>
                        </a:rPr>
                        <a:t>22:27, 29 </a:t>
                      </a:r>
                      <a:r>
                        <a:rPr lang="en-GB" sz="2200" b="0" kern="1200" dirty="0" smtClean="0">
                          <a:solidFill>
                            <a:srgbClr val="000000"/>
                          </a:solidFill>
                          <a:latin typeface="+mn-lt"/>
                          <a:ea typeface="Times New Roman"/>
                          <a:cs typeface="Times New Roman"/>
                        </a:rPr>
                        <a:t>“thou shalt make thy</a:t>
                      </a:r>
                      <a:r>
                        <a:rPr lang="en-GB" sz="2200" b="0" kern="1200" baseline="0" dirty="0" smtClean="0">
                          <a:solidFill>
                            <a:srgbClr val="000000"/>
                          </a:solidFill>
                          <a:latin typeface="+mn-lt"/>
                          <a:ea typeface="Times New Roman"/>
                          <a:cs typeface="Times New Roman"/>
                        </a:rPr>
                        <a:t> </a:t>
                      </a:r>
                      <a:r>
                        <a:rPr lang="en-GB" sz="2200" b="1" kern="1200" baseline="0" dirty="0" smtClean="0">
                          <a:solidFill>
                            <a:srgbClr val="000000"/>
                          </a:solidFill>
                          <a:latin typeface="+mn-lt"/>
                          <a:ea typeface="Times New Roman"/>
                          <a:cs typeface="Times New Roman"/>
                        </a:rPr>
                        <a:t>prayer</a:t>
                      </a:r>
                      <a:r>
                        <a:rPr lang="en-GB" sz="2200" b="0" kern="1200" baseline="0" dirty="0" smtClean="0">
                          <a:solidFill>
                            <a:srgbClr val="000000"/>
                          </a:solidFill>
                          <a:latin typeface="+mn-lt"/>
                          <a:ea typeface="Times New Roman"/>
                          <a:cs typeface="Times New Roman"/>
                        </a:rPr>
                        <a:t> unto him…</a:t>
                      </a:r>
                      <a:r>
                        <a:rPr lang="en-GB" sz="2200" b="0" kern="1200" dirty="0" smtClean="0">
                          <a:solidFill>
                            <a:srgbClr val="000000"/>
                          </a:solidFill>
                          <a:latin typeface="+mn-lt"/>
                          <a:ea typeface="Times New Roman"/>
                          <a:cs typeface="Times New Roman"/>
                        </a:rPr>
                        <a:t>he shall </a:t>
                      </a:r>
                      <a:r>
                        <a:rPr lang="en-GB" sz="2200" b="1" kern="1200" dirty="0" smtClean="0">
                          <a:solidFill>
                            <a:srgbClr val="000000"/>
                          </a:solidFill>
                          <a:latin typeface="+mn-lt"/>
                          <a:ea typeface="Times New Roman"/>
                          <a:cs typeface="Times New Roman"/>
                        </a:rPr>
                        <a:t>save</a:t>
                      </a:r>
                      <a:r>
                        <a:rPr lang="en-GB" sz="2200" b="0" kern="1200" dirty="0" smtClean="0">
                          <a:solidFill>
                            <a:srgbClr val="000000"/>
                          </a:solidFill>
                          <a:latin typeface="+mn-lt"/>
                          <a:ea typeface="Times New Roman"/>
                          <a:cs typeface="Times New Roman"/>
                        </a:rPr>
                        <a:t> the humble person”</a:t>
                      </a:r>
                      <a:endParaRPr lang="en-GB" sz="2200" b="0" kern="1200" dirty="0" smtClean="0">
                        <a:solidFill>
                          <a:schemeClr val="dk1"/>
                        </a:solidFill>
                        <a:latin typeface="+mn-lt"/>
                        <a:ea typeface="Times New Roman"/>
                        <a:cs typeface="Times New Roman"/>
                      </a:endParaRPr>
                    </a:p>
                  </a:txBody>
                  <a:tcPr marL="19276" marR="19276" marT="0" marB="0"/>
                </a:tc>
                <a:tc>
                  <a:txBody>
                    <a:bodyPr/>
                    <a:lstStyle/>
                    <a:p>
                      <a:pPr marL="87313" indent="0">
                        <a:lnSpc>
                          <a:spcPct val="100000"/>
                        </a:lnSpc>
                      </a:pPr>
                      <a:r>
                        <a:rPr lang="en-GB" sz="2200" b="0" dirty="0" smtClean="0"/>
                        <a:t>5:15</a:t>
                      </a:r>
                      <a:r>
                        <a:rPr lang="en-GB" sz="2200" b="0" baseline="0" dirty="0" smtClean="0"/>
                        <a:t> “t</a:t>
                      </a:r>
                      <a:r>
                        <a:rPr lang="en-GB" sz="2200" b="0" i="0" kern="1200" dirty="0" smtClean="0">
                          <a:solidFill>
                            <a:schemeClr val="dk1"/>
                          </a:solidFill>
                          <a:effectLst/>
                          <a:latin typeface="+mn-lt"/>
                          <a:ea typeface="+mn-ea"/>
                          <a:cs typeface="+mn-cs"/>
                        </a:rPr>
                        <a:t>he </a:t>
                      </a:r>
                      <a:r>
                        <a:rPr lang="en-GB" sz="2200" b="1" i="0" kern="1200" dirty="0" smtClean="0">
                          <a:solidFill>
                            <a:schemeClr val="dk1"/>
                          </a:solidFill>
                          <a:effectLst/>
                          <a:latin typeface="+mn-lt"/>
                          <a:ea typeface="+mn-ea"/>
                          <a:cs typeface="+mn-cs"/>
                        </a:rPr>
                        <a:t>prayer</a:t>
                      </a:r>
                      <a:r>
                        <a:rPr lang="en-GB" sz="2200" b="0" i="0" kern="1200" dirty="0" smtClean="0">
                          <a:solidFill>
                            <a:schemeClr val="dk1"/>
                          </a:solidFill>
                          <a:effectLst/>
                          <a:latin typeface="+mn-lt"/>
                          <a:ea typeface="+mn-ea"/>
                          <a:cs typeface="+mn-cs"/>
                        </a:rPr>
                        <a:t> of faith shall </a:t>
                      </a:r>
                      <a:r>
                        <a:rPr lang="en-GB" sz="2200" b="1" i="0" kern="1200" dirty="0" smtClean="0">
                          <a:solidFill>
                            <a:schemeClr val="dk1"/>
                          </a:solidFill>
                          <a:effectLst/>
                          <a:latin typeface="+mn-lt"/>
                          <a:ea typeface="+mn-ea"/>
                          <a:cs typeface="+mn-cs"/>
                        </a:rPr>
                        <a:t>save</a:t>
                      </a:r>
                      <a:r>
                        <a:rPr lang="en-GB" sz="2200" b="0" i="0" kern="1200" dirty="0" smtClean="0">
                          <a:solidFill>
                            <a:schemeClr val="dk1"/>
                          </a:solidFill>
                          <a:effectLst/>
                          <a:latin typeface="+mn-lt"/>
                          <a:ea typeface="+mn-ea"/>
                          <a:cs typeface="+mn-cs"/>
                        </a:rPr>
                        <a:t> the sick</a:t>
                      </a:r>
                      <a:r>
                        <a:rPr lang="en-GB" sz="2200" b="0" baseline="0" dirty="0" smtClean="0"/>
                        <a:t>”</a:t>
                      </a:r>
                      <a:endParaRPr lang="en-GB" sz="2200" b="0" dirty="0"/>
                    </a:p>
                  </a:txBody>
                  <a:tcPr marL="19276" marR="19276" marT="0" marB="0"/>
                </a:tc>
              </a:tr>
              <a:tr h="432048">
                <a:tc>
                  <a:txBody>
                    <a:bodyPr/>
                    <a:lstStyle/>
                    <a:p>
                      <a:pPr>
                        <a:lnSpc>
                          <a:spcPct val="100000"/>
                        </a:lnSpc>
                      </a:pPr>
                      <a:r>
                        <a:rPr lang="en-GB" sz="2200" b="0" dirty="0" smtClean="0"/>
                        <a:t>22:30</a:t>
                      </a:r>
                      <a:r>
                        <a:rPr lang="en-GB" sz="2200" b="0" baseline="0" dirty="0" smtClean="0"/>
                        <a:t> “the </a:t>
                      </a:r>
                      <a:r>
                        <a:rPr lang="en-GB" sz="2200" b="1" baseline="0" dirty="0" smtClean="0"/>
                        <a:t>cleanness of thy hands</a:t>
                      </a:r>
                      <a:r>
                        <a:rPr lang="en-GB" sz="2200" b="0" baseline="0" dirty="0" smtClean="0"/>
                        <a:t>”</a:t>
                      </a:r>
                      <a:endParaRPr lang="en-GB" sz="2200" b="0" dirty="0"/>
                    </a:p>
                  </a:txBody>
                  <a:tcPr/>
                </a:tc>
                <a:tc>
                  <a:txBody>
                    <a:bodyPr/>
                    <a:lstStyle/>
                    <a:p>
                      <a:pPr>
                        <a:lnSpc>
                          <a:spcPct val="100000"/>
                        </a:lnSpc>
                      </a:pPr>
                      <a:r>
                        <a:rPr lang="en-GB" sz="2200" b="0" dirty="0" smtClean="0"/>
                        <a:t>4:8</a:t>
                      </a:r>
                      <a:r>
                        <a:rPr lang="en-GB" sz="2200" b="0" baseline="0" dirty="0" smtClean="0"/>
                        <a:t> “</a:t>
                      </a:r>
                      <a:r>
                        <a:rPr lang="en-GB" sz="2200" b="1" baseline="0" dirty="0" smtClean="0"/>
                        <a:t>cleanse your hands</a:t>
                      </a:r>
                      <a:r>
                        <a:rPr lang="en-GB" sz="2200" b="0" baseline="0" dirty="0" smtClean="0"/>
                        <a:t>”</a:t>
                      </a:r>
                      <a:endParaRPr lang="en-GB" sz="2200" b="0" dirty="0"/>
                    </a:p>
                  </a:txBody>
                  <a:tcPr/>
                </a:tc>
              </a:tr>
            </a:tbl>
          </a:graphicData>
        </a:graphic>
      </p:graphicFrame>
    </p:spTree>
    <p:extLst>
      <p:ext uri="{BB962C8B-B14F-4D97-AF65-F5344CB8AC3E}">
        <p14:creationId xmlns:p14="http://schemas.microsoft.com/office/powerpoint/2010/main" val="224464178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Job’s oppression and endurance</a:t>
            </a:r>
            <a:endParaRPr lang="en-GB" dirty="0"/>
          </a:p>
        </p:txBody>
      </p:sp>
      <p:sp>
        <p:nvSpPr>
          <p:cNvPr id="3" name="Content Placeholder 2"/>
          <p:cNvSpPr>
            <a:spLocks noGrp="1"/>
          </p:cNvSpPr>
          <p:nvPr>
            <p:ph idx="1"/>
          </p:nvPr>
        </p:nvSpPr>
        <p:spPr/>
        <p:txBody>
          <a:bodyPr/>
          <a:lstStyle/>
          <a:p>
            <a:pPr>
              <a:buNone/>
            </a:pPr>
            <a:r>
              <a:rPr lang="en-GB" dirty="0" smtClean="0"/>
              <a:t>“Do not rich men </a:t>
            </a:r>
            <a:r>
              <a:rPr lang="en-GB" b="1" dirty="0" smtClean="0"/>
              <a:t>oppress</a:t>
            </a:r>
            <a:r>
              <a:rPr lang="en-GB" dirty="0" smtClean="0"/>
              <a:t> you” James 2:6</a:t>
            </a:r>
          </a:p>
          <a:p>
            <a:pPr lvl="1"/>
            <a:r>
              <a:rPr lang="en-GB" dirty="0" smtClean="0"/>
              <a:t>The brothers and sisters were being mistreated</a:t>
            </a:r>
          </a:p>
          <a:p>
            <a:pPr>
              <a:buNone/>
            </a:pPr>
            <a:endParaRPr lang="en-GB" dirty="0" smtClean="0"/>
          </a:p>
          <a:p>
            <a:pPr>
              <a:buNone/>
            </a:pPr>
            <a:r>
              <a:rPr lang="en-GB" dirty="0" smtClean="0"/>
              <a:t>“Wilt thou </a:t>
            </a:r>
            <a:r>
              <a:rPr lang="en-GB" b="1" dirty="0" smtClean="0"/>
              <a:t>break</a:t>
            </a:r>
            <a:r>
              <a:rPr lang="en-GB" dirty="0" smtClean="0"/>
              <a:t> [‘oppress’ Ps 10:18] a leaf driven to and fro?” Job 13:25</a:t>
            </a:r>
          </a:p>
          <a:p>
            <a:pPr lvl="1"/>
            <a:r>
              <a:rPr lang="en-GB" dirty="0" smtClean="0"/>
              <a:t>Job was being mistreated/oppressed</a:t>
            </a:r>
            <a:endParaRPr lang="en-GB"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7779513"/>
              </p:ext>
            </p:extLst>
          </p:nvPr>
        </p:nvGraphicFramePr>
        <p:xfrm>
          <a:off x="107504" y="188640"/>
          <a:ext cx="8928992" cy="2072644"/>
        </p:xfrm>
        <a:graphic>
          <a:graphicData uri="http://schemas.openxmlformats.org/drawingml/2006/table">
            <a:tbl>
              <a:tblPr firstRow="1" bandRow="1">
                <a:tableStyleId>{5C22544A-7EE6-4342-B048-85BDC9FD1C3A}</a:tableStyleId>
              </a:tblPr>
              <a:tblGrid>
                <a:gridCol w="4464496"/>
                <a:gridCol w="4464496"/>
              </a:tblGrid>
              <a:tr h="518164">
                <a:tc>
                  <a:txBody>
                    <a:bodyPr/>
                    <a:lstStyle/>
                    <a:p>
                      <a:pPr>
                        <a:lnSpc>
                          <a:spcPct val="100000"/>
                        </a:lnSpc>
                      </a:pPr>
                      <a:r>
                        <a:rPr lang="en-GB" sz="2400" b="1" dirty="0" smtClean="0"/>
                        <a:t>Job – Job</a:t>
                      </a:r>
                      <a:r>
                        <a:rPr lang="en-GB" sz="2400" b="1" baseline="0" dirty="0" smtClean="0"/>
                        <a:t> speaking</a:t>
                      </a:r>
                      <a:endParaRPr lang="en-GB" sz="2400" b="1" dirty="0"/>
                    </a:p>
                  </a:txBody>
                  <a:tcPr/>
                </a:tc>
                <a:tc>
                  <a:txBody>
                    <a:bodyPr/>
                    <a:lstStyle/>
                    <a:p>
                      <a:pPr>
                        <a:lnSpc>
                          <a:spcPct val="100000"/>
                        </a:lnSpc>
                      </a:pPr>
                      <a:r>
                        <a:rPr lang="en-GB" sz="2400" b="1" dirty="0" smtClean="0"/>
                        <a:t>James </a:t>
                      </a:r>
                      <a:endParaRPr lang="en-GB" sz="2400" b="1" dirty="0"/>
                    </a:p>
                  </a:txBody>
                  <a:tcPr/>
                </a:tc>
              </a:tr>
              <a:tr h="939173">
                <a:tc>
                  <a:txBody>
                    <a:bodyPr/>
                    <a:lstStyle/>
                    <a:p>
                      <a:pPr>
                        <a:lnSpc>
                          <a:spcPct val="100000"/>
                        </a:lnSpc>
                      </a:pPr>
                      <a:r>
                        <a:rPr lang="en-GB" sz="2400" b="0" dirty="0" smtClean="0"/>
                        <a:t>23:7,</a:t>
                      </a:r>
                      <a:r>
                        <a:rPr lang="en-GB" sz="2400" b="0" baseline="0" dirty="0" smtClean="0"/>
                        <a:t> “</a:t>
                      </a:r>
                      <a:r>
                        <a:rPr lang="en-GB" sz="2400" b="0" i="0" kern="1200" dirty="0" smtClean="0">
                          <a:solidFill>
                            <a:schemeClr val="dk1"/>
                          </a:solidFill>
                          <a:effectLst/>
                          <a:latin typeface="+mn-lt"/>
                          <a:ea typeface="+mn-ea"/>
                          <a:cs typeface="+mn-cs"/>
                        </a:rPr>
                        <a:t>so should I be delivered for ever from my </a:t>
                      </a:r>
                      <a:r>
                        <a:rPr lang="en-GB" sz="2400" b="1" i="0" kern="1200" dirty="0" smtClean="0">
                          <a:solidFill>
                            <a:schemeClr val="dk1"/>
                          </a:solidFill>
                          <a:effectLst/>
                          <a:latin typeface="+mn-lt"/>
                          <a:ea typeface="+mn-ea"/>
                          <a:cs typeface="+mn-cs"/>
                        </a:rPr>
                        <a:t>judge</a:t>
                      </a:r>
                      <a:r>
                        <a:rPr lang="en-GB" sz="2400" b="0" i="0" kern="1200" dirty="0" smtClean="0">
                          <a:solidFill>
                            <a:schemeClr val="dk1"/>
                          </a:solidFill>
                          <a:effectLst/>
                          <a:latin typeface="+mn-lt"/>
                          <a:ea typeface="+mn-ea"/>
                          <a:cs typeface="+mn-cs"/>
                        </a:rPr>
                        <a:t>.</a:t>
                      </a:r>
                      <a:r>
                        <a:rPr lang="en-GB" sz="2400" b="0" baseline="0" dirty="0" smtClean="0"/>
                        <a:t>”</a:t>
                      </a:r>
                      <a:endParaRPr lang="en-GB" sz="2400" b="0" dirty="0"/>
                    </a:p>
                  </a:txBody>
                  <a:tcPr/>
                </a:tc>
                <a:tc>
                  <a:txBody>
                    <a:bodyPr/>
                    <a:lstStyle/>
                    <a:p>
                      <a:pPr>
                        <a:lnSpc>
                          <a:spcPct val="100000"/>
                        </a:lnSpc>
                      </a:pPr>
                      <a:r>
                        <a:rPr lang="en-GB" sz="2400" b="0" dirty="0" smtClean="0"/>
                        <a:t>5:9 “G</a:t>
                      </a:r>
                      <a:r>
                        <a:rPr lang="en-GB" sz="2400" b="0" i="0" kern="1200" dirty="0" smtClean="0">
                          <a:solidFill>
                            <a:schemeClr val="dk1"/>
                          </a:solidFill>
                          <a:effectLst/>
                          <a:latin typeface="+mn-lt"/>
                          <a:ea typeface="+mn-ea"/>
                          <a:cs typeface="+mn-cs"/>
                        </a:rPr>
                        <a:t>rudge not one against another, brethren, lest ye be condemned: behold, the </a:t>
                      </a:r>
                      <a:r>
                        <a:rPr lang="en-GB" sz="2400" b="1" i="0" kern="1200" dirty="0" smtClean="0">
                          <a:solidFill>
                            <a:schemeClr val="dk1"/>
                          </a:solidFill>
                          <a:effectLst/>
                          <a:latin typeface="+mn-lt"/>
                          <a:ea typeface="+mn-ea"/>
                          <a:cs typeface="+mn-cs"/>
                        </a:rPr>
                        <a:t>judge</a:t>
                      </a:r>
                      <a:r>
                        <a:rPr lang="en-GB" sz="2400" b="0" i="0" kern="1200" dirty="0" smtClean="0">
                          <a:solidFill>
                            <a:schemeClr val="dk1"/>
                          </a:solidFill>
                          <a:effectLst/>
                          <a:latin typeface="+mn-lt"/>
                          <a:ea typeface="+mn-ea"/>
                          <a:cs typeface="+mn-cs"/>
                        </a:rPr>
                        <a:t> </a:t>
                      </a:r>
                      <a:r>
                        <a:rPr lang="en-GB" sz="2400" b="0" i="0" kern="1200" dirty="0" err="1" smtClean="0">
                          <a:solidFill>
                            <a:schemeClr val="dk1"/>
                          </a:solidFill>
                          <a:effectLst/>
                          <a:latin typeface="+mn-lt"/>
                          <a:ea typeface="+mn-ea"/>
                          <a:cs typeface="+mn-cs"/>
                        </a:rPr>
                        <a:t>standeth</a:t>
                      </a:r>
                      <a:r>
                        <a:rPr lang="en-GB" sz="2400" b="0" i="0" kern="1200" dirty="0" smtClean="0">
                          <a:solidFill>
                            <a:schemeClr val="dk1"/>
                          </a:solidFill>
                          <a:effectLst/>
                          <a:latin typeface="+mn-lt"/>
                          <a:ea typeface="+mn-ea"/>
                          <a:cs typeface="+mn-cs"/>
                        </a:rPr>
                        <a:t> before the door</a:t>
                      </a:r>
                      <a:r>
                        <a:rPr lang="en-GB" sz="2400" b="0" dirty="0" smtClean="0"/>
                        <a:t>”</a:t>
                      </a:r>
                      <a:endParaRPr lang="en-GB" sz="2400" b="0" dirty="0"/>
                    </a:p>
                  </a:txBody>
                  <a:tcPr/>
                </a:tc>
              </a:tr>
            </a:tbl>
          </a:graphicData>
        </a:graphic>
      </p:graphicFrame>
    </p:spTree>
    <p:extLst>
      <p:ext uri="{BB962C8B-B14F-4D97-AF65-F5344CB8AC3E}">
        <p14:creationId xmlns:p14="http://schemas.microsoft.com/office/powerpoint/2010/main" val="30707704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7904020"/>
              </p:ext>
            </p:extLst>
          </p:nvPr>
        </p:nvGraphicFramePr>
        <p:xfrm>
          <a:off x="107504" y="188640"/>
          <a:ext cx="8928992" cy="6971597"/>
        </p:xfrm>
        <a:graphic>
          <a:graphicData uri="http://schemas.openxmlformats.org/drawingml/2006/table">
            <a:tbl>
              <a:tblPr firstRow="1" bandRow="1">
                <a:tableStyleId>{5C22544A-7EE6-4342-B048-85BDC9FD1C3A}</a:tableStyleId>
              </a:tblPr>
              <a:tblGrid>
                <a:gridCol w="4464496"/>
                <a:gridCol w="4464496"/>
              </a:tblGrid>
              <a:tr h="500412">
                <a:tc>
                  <a:txBody>
                    <a:bodyPr/>
                    <a:lstStyle/>
                    <a:p>
                      <a:pPr>
                        <a:lnSpc>
                          <a:spcPct val="100000"/>
                        </a:lnSpc>
                      </a:pPr>
                      <a:r>
                        <a:rPr lang="en-GB" sz="2400" b="1" dirty="0" smtClean="0"/>
                        <a:t>Job – Job</a:t>
                      </a:r>
                      <a:r>
                        <a:rPr lang="en-GB" sz="2400" b="1" baseline="0" dirty="0" smtClean="0"/>
                        <a:t> speaking</a:t>
                      </a:r>
                      <a:endParaRPr lang="en-GB" sz="2400" b="1" dirty="0"/>
                    </a:p>
                  </a:txBody>
                  <a:tcPr/>
                </a:tc>
                <a:tc>
                  <a:txBody>
                    <a:bodyPr/>
                    <a:lstStyle/>
                    <a:p>
                      <a:pPr>
                        <a:lnSpc>
                          <a:spcPct val="100000"/>
                        </a:lnSpc>
                      </a:pPr>
                      <a:r>
                        <a:rPr lang="en-GB" sz="2400" b="1" dirty="0" smtClean="0"/>
                        <a:t>James </a:t>
                      </a:r>
                      <a:endParaRPr lang="en-GB" sz="2400" b="1" dirty="0"/>
                    </a:p>
                  </a:txBody>
                  <a:tcPr/>
                </a:tc>
              </a:tr>
              <a:tr h="1501225">
                <a:tc>
                  <a:txBody>
                    <a:bodyPr/>
                    <a:lstStyle/>
                    <a:p>
                      <a:pPr>
                        <a:lnSpc>
                          <a:spcPct val="100000"/>
                        </a:lnSpc>
                      </a:pPr>
                      <a:r>
                        <a:rPr lang="en-GB" sz="2400" b="0" dirty="0" smtClean="0"/>
                        <a:t>23:7,</a:t>
                      </a:r>
                      <a:r>
                        <a:rPr lang="en-GB" sz="2400" b="0" baseline="0" dirty="0" smtClean="0"/>
                        <a:t> “</a:t>
                      </a:r>
                      <a:r>
                        <a:rPr lang="en-GB" sz="2400" b="0" i="0" kern="1200" dirty="0" smtClean="0">
                          <a:solidFill>
                            <a:schemeClr val="dk1"/>
                          </a:solidFill>
                          <a:effectLst/>
                          <a:latin typeface="+mn-lt"/>
                          <a:ea typeface="+mn-ea"/>
                          <a:cs typeface="+mn-cs"/>
                        </a:rPr>
                        <a:t>so should I be delivered for ever from my </a:t>
                      </a:r>
                      <a:r>
                        <a:rPr lang="en-GB" sz="2400" b="1" i="0" kern="1200" dirty="0" smtClean="0">
                          <a:solidFill>
                            <a:schemeClr val="dk1"/>
                          </a:solidFill>
                          <a:effectLst/>
                          <a:latin typeface="+mn-lt"/>
                          <a:ea typeface="+mn-ea"/>
                          <a:cs typeface="+mn-cs"/>
                        </a:rPr>
                        <a:t>judge</a:t>
                      </a:r>
                      <a:r>
                        <a:rPr lang="en-GB" sz="2400" b="0" i="0" kern="1200" dirty="0" smtClean="0">
                          <a:solidFill>
                            <a:schemeClr val="dk1"/>
                          </a:solidFill>
                          <a:effectLst/>
                          <a:latin typeface="+mn-lt"/>
                          <a:ea typeface="+mn-ea"/>
                          <a:cs typeface="+mn-cs"/>
                        </a:rPr>
                        <a:t>.</a:t>
                      </a:r>
                      <a:r>
                        <a:rPr lang="en-GB" sz="2400" b="0" baseline="0" dirty="0" smtClean="0"/>
                        <a:t>”</a:t>
                      </a:r>
                      <a:endParaRPr lang="en-GB" sz="2400" b="0" dirty="0"/>
                    </a:p>
                  </a:txBody>
                  <a:tcPr/>
                </a:tc>
                <a:tc>
                  <a:txBody>
                    <a:bodyPr/>
                    <a:lstStyle/>
                    <a:p>
                      <a:pPr>
                        <a:lnSpc>
                          <a:spcPct val="100000"/>
                        </a:lnSpc>
                      </a:pPr>
                      <a:r>
                        <a:rPr lang="en-GB" sz="2400" b="0" dirty="0" smtClean="0"/>
                        <a:t>5:9 “G</a:t>
                      </a:r>
                      <a:r>
                        <a:rPr lang="en-GB" sz="2400" b="0" i="0" kern="1200" dirty="0" smtClean="0">
                          <a:solidFill>
                            <a:schemeClr val="dk1"/>
                          </a:solidFill>
                          <a:effectLst/>
                          <a:latin typeface="+mn-lt"/>
                          <a:ea typeface="+mn-ea"/>
                          <a:cs typeface="+mn-cs"/>
                        </a:rPr>
                        <a:t>rudge not one against another, brethren, lest ye be condemned: behold, the </a:t>
                      </a:r>
                      <a:r>
                        <a:rPr lang="en-GB" sz="2400" b="1" i="0" kern="1200" dirty="0" smtClean="0">
                          <a:solidFill>
                            <a:schemeClr val="dk1"/>
                          </a:solidFill>
                          <a:effectLst/>
                          <a:latin typeface="+mn-lt"/>
                          <a:ea typeface="+mn-ea"/>
                          <a:cs typeface="+mn-cs"/>
                        </a:rPr>
                        <a:t>judge</a:t>
                      </a:r>
                      <a:r>
                        <a:rPr lang="en-GB" sz="2400" b="0" i="0" kern="1200" dirty="0" smtClean="0">
                          <a:solidFill>
                            <a:schemeClr val="dk1"/>
                          </a:solidFill>
                          <a:effectLst/>
                          <a:latin typeface="+mn-lt"/>
                          <a:ea typeface="+mn-ea"/>
                          <a:cs typeface="+mn-cs"/>
                        </a:rPr>
                        <a:t> </a:t>
                      </a:r>
                      <a:r>
                        <a:rPr lang="en-GB" sz="2400" b="0" i="0" kern="1200" dirty="0" err="1" smtClean="0">
                          <a:solidFill>
                            <a:schemeClr val="dk1"/>
                          </a:solidFill>
                          <a:effectLst/>
                          <a:latin typeface="+mn-lt"/>
                          <a:ea typeface="+mn-ea"/>
                          <a:cs typeface="+mn-cs"/>
                        </a:rPr>
                        <a:t>standeth</a:t>
                      </a:r>
                      <a:r>
                        <a:rPr lang="en-GB" sz="2400" b="0" i="0" kern="1200" dirty="0" smtClean="0">
                          <a:solidFill>
                            <a:schemeClr val="dk1"/>
                          </a:solidFill>
                          <a:effectLst/>
                          <a:latin typeface="+mn-lt"/>
                          <a:ea typeface="+mn-ea"/>
                          <a:cs typeface="+mn-cs"/>
                        </a:rPr>
                        <a:t> before the door</a:t>
                      </a:r>
                      <a:r>
                        <a:rPr lang="en-GB" sz="2400" b="0" dirty="0" smtClean="0"/>
                        <a:t>”</a:t>
                      </a:r>
                      <a:endParaRPr lang="en-GB" sz="2400" b="0" dirty="0"/>
                    </a:p>
                  </a:txBody>
                  <a:tcPr/>
                </a:tc>
              </a:tr>
              <a:tr h="710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24:3 </a:t>
                      </a:r>
                      <a:r>
                        <a:rPr lang="en-GB" sz="2400" kern="1200" dirty="0" smtClean="0">
                          <a:solidFill>
                            <a:srgbClr val="000000"/>
                          </a:solidFill>
                          <a:latin typeface="+mn-lt"/>
                          <a:ea typeface="Times New Roman"/>
                          <a:cs typeface="Times New Roman"/>
                        </a:rPr>
                        <a:t>“the </a:t>
                      </a:r>
                      <a:r>
                        <a:rPr lang="en-GB" sz="2400" b="1" kern="1200" dirty="0" smtClean="0">
                          <a:solidFill>
                            <a:srgbClr val="000000"/>
                          </a:solidFill>
                          <a:latin typeface="+mn-lt"/>
                          <a:ea typeface="Times New Roman"/>
                          <a:cs typeface="Times New Roman"/>
                        </a:rPr>
                        <a:t>fatherless</a:t>
                      </a:r>
                      <a:r>
                        <a:rPr lang="en-GB" sz="2400" kern="1200" dirty="0" smtClean="0">
                          <a:solidFill>
                            <a:srgbClr val="000000"/>
                          </a:solidFill>
                          <a:latin typeface="+mn-lt"/>
                          <a:ea typeface="Times New Roman"/>
                          <a:cs typeface="Times New Roman"/>
                        </a:rPr>
                        <a:t>...the </a:t>
                      </a:r>
                      <a:r>
                        <a:rPr lang="en-GB" sz="2400" b="1" kern="1200" dirty="0" smtClean="0">
                          <a:solidFill>
                            <a:srgbClr val="000000"/>
                          </a:solidFill>
                          <a:latin typeface="+mn-lt"/>
                          <a:ea typeface="Times New Roman"/>
                          <a:cs typeface="Times New Roman"/>
                        </a:rPr>
                        <a:t>widow</a:t>
                      </a:r>
                      <a:r>
                        <a:rPr lang="en-GB" sz="2400" kern="1200" dirty="0" smtClean="0">
                          <a:solidFill>
                            <a:srgbClr val="000000"/>
                          </a:solidFill>
                          <a:latin typeface="+mn-lt"/>
                          <a:ea typeface="Times New Roman"/>
                          <a:cs typeface="Times New Roman"/>
                        </a:rPr>
                        <a:t>”</a:t>
                      </a:r>
                      <a:endParaRPr lang="en-GB" sz="2400" kern="1200" dirty="0" smtClean="0">
                        <a:solidFill>
                          <a:schemeClr val="dk1"/>
                        </a:solidFill>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1:27 </a:t>
                      </a:r>
                      <a:r>
                        <a:rPr lang="en-GB" sz="2400" kern="1200" dirty="0" smtClean="0">
                          <a:solidFill>
                            <a:srgbClr val="000000"/>
                          </a:solidFill>
                          <a:latin typeface="+mn-lt"/>
                          <a:ea typeface="Times New Roman"/>
                          <a:cs typeface="Times New Roman"/>
                        </a:rPr>
                        <a:t>“the </a:t>
                      </a:r>
                      <a:r>
                        <a:rPr lang="en-GB" sz="2400" b="1" kern="1200" dirty="0" smtClean="0">
                          <a:solidFill>
                            <a:srgbClr val="000000"/>
                          </a:solidFill>
                          <a:latin typeface="+mn-lt"/>
                          <a:ea typeface="Times New Roman"/>
                          <a:cs typeface="Times New Roman"/>
                        </a:rPr>
                        <a:t>fatherless</a:t>
                      </a:r>
                      <a:r>
                        <a:rPr lang="en-GB" sz="2400" kern="1200" dirty="0" smtClean="0">
                          <a:solidFill>
                            <a:srgbClr val="000000"/>
                          </a:solidFill>
                          <a:latin typeface="+mn-lt"/>
                          <a:ea typeface="Times New Roman"/>
                          <a:cs typeface="Times New Roman"/>
                        </a:rPr>
                        <a:t>...the </a:t>
                      </a:r>
                      <a:r>
                        <a:rPr lang="en-GB" sz="2400" b="1" kern="1200" dirty="0" smtClean="0">
                          <a:solidFill>
                            <a:srgbClr val="000000"/>
                          </a:solidFill>
                          <a:latin typeface="+mn-lt"/>
                          <a:ea typeface="Times New Roman"/>
                          <a:cs typeface="Times New Roman"/>
                        </a:rPr>
                        <a:t>widow</a:t>
                      </a:r>
                      <a:r>
                        <a:rPr lang="en-GB" sz="2400" kern="1200" dirty="0" smtClean="0">
                          <a:solidFill>
                            <a:srgbClr val="000000"/>
                          </a:solidFill>
                          <a:latin typeface="+mn-lt"/>
                          <a:ea typeface="Times New Roman"/>
                          <a:cs typeface="Times New Roman"/>
                        </a:rPr>
                        <a:t>”</a:t>
                      </a:r>
                      <a:endParaRPr lang="en-GB" sz="2400" kern="1200" dirty="0" smtClean="0">
                        <a:solidFill>
                          <a:schemeClr val="dk1"/>
                        </a:solidFill>
                        <a:latin typeface="+mn-lt"/>
                        <a:ea typeface="Times New Roman"/>
                        <a:cs typeface="Times New Roman"/>
                      </a:endParaRPr>
                    </a:p>
                  </a:txBody>
                  <a:tcPr/>
                </a:tc>
              </a:tr>
              <a:tr h="1043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24:6, 10 </a:t>
                      </a:r>
                      <a:r>
                        <a:rPr lang="en-GB" sz="2400" kern="1200" dirty="0" smtClean="0">
                          <a:solidFill>
                            <a:srgbClr val="000000"/>
                          </a:solidFill>
                          <a:latin typeface="+mn-lt"/>
                          <a:ea typeface="Times New Roman"/>
                          <a:cs typeface="Times New Roman"/>
                        </a:rPr>
                        <a:t>“they </a:t>
                      </a:r>
                      <a:r>
                        <a:rPr lang="en-GB" sz="2400" b="1" kern="1200" dirty="0" smtClean="0">
                          <a:solidFill>
                            <a:srgbClr val="000000"/>
                          </a:solidFill>
                          <a:latin typeface="+mn-lt"/>
                          <a:ea typeface="Times New Roman"/>
                          <a:cs typeface="Times New Roman"/>
                        </a:rPr>
                        <a:t>reap</a:t>
                      </a:r>
                      <a:r>
                        <a:rPr lang="en-GB" sz="2400" kern="1200" dirty="0" smtClean="0">
                          <a:solidFill>
                            <a:srgbClr val="000000"/>
                          </a:solidFill>
                          <a:latin typeface="+mn-lt"/>
                          <a:ea typeface="Times New Roman"/>
                          <a:cs typeface="Times New Roman"/>
                        </a:rPr>
                        <a:t> everyone his corn in the </a:t>
                      </a:r>
                      <a:r>
                        <a:rPr lang="en-GB" sz="2400" b="1" kern="1200" dirty="0" smtClean="0">
                          <a:solidFill>
                            <a:srgbClr val="000000"/>
                          </a:solidFill>
                          <a:latin typeface="+mn-lt"/>
                          <a:ea typeface="Times New Roman"/>
                          <a:cs typeface="Times New Roman"/>
                        </a:rPr>
                        <a:t>field…</a:t>
                      </a:r>
                      <a:r>
                        <a:rPr lang="en-GB" sz="2400" b="0" kern="1200" dirty="0" smtClean="0">
                          <a:solidFill>
                            <a:srgbClr val="000000"/>
                          </a:solidFill>
                          <a:latin typeface="+mn-lt"/>
                          <a:ea typeface="Times New Roman"/>
                          <a:cs typeface="Times New Roman"/>
                        </a:rPr>
                        <a:t>they</a:t>
                      </a:r>
                      <a:r>
                        <a:rPr lang="en-GB" sz="2400" b="0" kern="1200" baseline="0" dirty="0" smtClean="0">
                          <a:solidFill>
                            <a:srgbClr val="000000"/>
                          </a:solidFill>
                          <a:latin typeface="+mn-lt"/>
                          <a:ea typeface="Times New Roman"/>
                          <a:cs typeface="Times New Roman"/>
                        </a:rPr>
                        <a:t> take away the sheaf from the hungry</a:t>
                      </a:r>
                      <a:r>
                        <a:rPr lang="en-GB" sz="2400" kern="1200" dirty="0" smtClean="0">
                          <a:solidFill>
                            <a:srgbClr val="000000"/>
                          </a:solidFill>
                          <a:latin typeface="+mn-lt"/>
                          <a:ea typeface="Times New Roman"/>
                          <a:cs typeface="Times New Roman"/>
                        </a:rPr>
                        <a:t>”</a:t>
                      </a:r>
                      <a:endParaRPr lang="en-GB" sz="2400" kern="1200" dirty="0" smtClean="0">
                        <a:solidFill>
                          <a:schemeClr val="dk1"/>
                        </a:solidFill>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0" dirty="0" smtClean="0"/>
                        <a:t>5:4 </a:t>
                      </a:r>
                      <a:r>
                        <a:rPr lang="en-GB" sz="2400" kern="1200" dirty="0" smtClean="0">
                          <a:solidFill>
                            <a:srgbClr val="000000"/>
                          </a:solidFill>
                          <a:latin typeface="+mn-lt"/>
                          <a:ea typeface="Times New Roman"/>
                          <a:cs typeface="Times New Roman"/>
                        </a:rPr>
                        <a:t>“Behold</a:t>
                      </a:r>
                      <a:r>
                        <a:rPr lang="en-GB" sz="2400" kern="1200" baseline="0" dirty="0" smtClean="0">
                          <a:solidFill>
                            <a:srgbClr val="000000"/>
                          </a:solidFill>
                          <a:latin typeface="+mn-lt"/>
                          <a:ea typeface="Times New Roman"/>
                          <a:cs typeface="Times New Roman"/>
                        </a:rPr>
                        <a:t> the hire of the labourers who have </a:t>
                      </a:r>
                      <a:r>
                        <a:rPr lang="en-GB" sz="2400" b="1" kern="1200" dirty="0" smtClean="0">
                          <a:solidFill>
                            <a:srgbClr val="000000"/>
                          </a:solidFill>
                          <a:latin typeface="+mn-lt"/>
                          <a:ea typeface="Times New Roman"/>
                          <a:cs typeface="Times New Roman"/>
                        </a:rPr>
                        <a:t>reaped</a:t>
                      </a:r>
                      <a:r>
                        <a:rPr lang="en-GB" sz="2400" kern="1200" dirty="0" smtClean="0">
                          <a:solidFill>
                            <a:srgbClr val="000000"/>
                          </a:solidFill>
                          <a:latin typeface="+mn-lt"/>
                          <a:ea typeface="Times New Roman"/>
                          <a:cs typeface="Times New Roman"/>
                        </a:rPr>
                        <a:t> down your </a:t>
                      </a:r>
                      <a:r>
                        <a:rPr lang="en-GB" sz="2400" b="1" kern="1200" dirty="0" smtClean="0">
                          <a:solidFill>
                            <a:srgbClr val="000000"/>
                          </a:solidFill>
                          <a:latin typeface="+mn-lt"/>
                          <a:ea typeface="Times New Roman"/>
                          <a:cs typeface="Times New Roman"/>
                        </a:rPr>
                        <a:t>fields</a:t>
                      </a:r>
                      <a:r>
                        <a:rPr lang="en-GB" sz="2400" kern="1200" dirty="0" smtClean="0">
                          <a:solidFill>
                            <a:srgbClr val="000000"/>
                          </a:solidFill>
                          <a:latin typeface="+mn-lt"/>
                          <a:ea typeface="Times New Roman"/>
                          <a:cs typeface="Times New Roman"/>
                        </a:rPr>
                        <a:t>”</a:t>
                      </a:r>
                      <a:endParaRPr lang="en-GB" sz="2400" kern="1200" dirty="0" smtClean="0">
                        <a:solidFill>
                          <a:schemeClr val="dk1"/>
                        </a:solidFill>
                        <a:latin typeface="+mn-lt"/>
                        <a:ea typeface="Times New Roman"/>
                        <a:cs typeface="Times New Roman"/>
                      </a:endParaRPr>
                    </a:p>
                  </a:txBody>
                  <a:tcPr/>
                </a:tc>
              </a:tr>
              <a:tr h="29141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rgbClr val="000000"/>
                          </a:solidFill>
                          <a:latin typeface="+mn-lt"/>
                          <a:ea typeface="Times New Roman"/>
                          <a:cs typeface="Times New Roman"/>
                        </a:rPr>
                        <a:t>24:7 “They cause the </a:t>
                      </a:r>
                      <a:r>
                        <a:rPr lang="en-GB" sz="2400" b="1" kern="1200" dirty="0" smtClean="0">
                          <a:solidFill>
                            <a:srgbClr val="000000"/>
                          </a:solidFill>
                          <a:latin typeface="+mn-lt"/>
                          <a:ea typeface="Times New Roman"/>
                          <a:cs typeface="Times New Roman"/>
                        </a:rPr>
                        <a:t>naked</a:t>
                      </a:r>
                      <a:r>
                        <a:rPr lang="en-GB" sz="2400" kern="1200" dirty="0" smtClean="0">
                          <a:solidFill>
                            <a:srgbClr val="000000"/>
                          </a:solidFill>
                          <a:latin typeface="+mn-lt"/>
                          <a:ea typeface="Times New Roman"/>
                          <a:cs typeface="Times New Roman"/>
                        </a:rPr>
                        <a:t> to lodge </a:t>
                      </a:r>
                      <a:r>
                        <a:rPr lang="en-GB" sz="2400" b="1" kern="1200" dirty="0" smtClean="0">
                          <a:solidFill>
                            <a:srgbClr val="000000"/>
                          </a:solidFill>
                          <a:latin typeface="+mn-lt"/>
                          <a:ea typeface="Times New Roman"/>
                          <a:cs typeface="Times New Roman"/>
                        </a:rPr>
                        <a:t>without clothing</a:t>
                      </a:r>
                      <a:r>
                        <a:rPr lang="en-GB" sz="2400" kern="1200" dirty="0" smtClean="0">
                          <a:solidFill>
                            <a:srgbClr val="000000"/>
                          </a:solidFill>
                          <a:latin typeface="+mn-lt"/>
                          <a:ea typeface="Times New Roman"/>
                          <a:cs typeface="Times New Roman"/>
                        </a:rPr>
                        <a:t>, that they have no covering in the </a:t>
                      </a:r>
                      <a:r>
                        <a:rPr lang="en-GB" sz="2400" b="1" kern="1200" dirty="0" smtClean="0">
                          <a:solidFill>
                            <a:srgbClr val="000000"/>
                          </a:solidFill>
                          <a:latin typeface="+mn-lt"/>
                          <a:ea typeface="Times New Roman"/>
                          <a:cs typeface="Times New Roman"/>
                        </a:rPr>
                        <a:t>cold</a:t>
                      </a:r>
                      <a:r>
                        <a:rPr lang="en-GB" sz="2400" kern="1200" dirty="0" smtClean="0">
                          <a:solidFill>
                            <a:srgbClr val="000000"/>
                          </a:solidFill>
                          <a:latin typeface="+mn-lt"/>
                          <a:ea typeface="Times New Roman"/>
                          <a:cs typeface="Times New Roman"/>
                        </a:rPr>
                        <a:t>”</a:t>
                      </a:r>
                      <a:endParaRPr lang="en-GB" sz="2400" kern="1200" dirty="0" smtClean="0">
                        <a:solidFill>
                          <a:schemeClr val="dk1"/>
                        </a:solidFill>
                        <a:latin typeface="+mn-lt"/>
                        <a:ea typeface="Times New Roman"/>
                        <a:cs typeface="Times New Roman"/>
                      </a:endParaRPr>
                    </a:p>
                    <a:p>
                      <a:pPr>
                        <a:lnSpc>
                          <a:spcPct val="100000"/>
                        </a:lnSpc>
                      </a:pPr>
                      <a:endParaRPr lang="en-GB" sz="2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rgbClr val="000000"/>
                          </a:solidFill>
                          <a:latin typeface="+mn-lt"/>
                          <a:ea typeface="Times New Roman"/>
                          <a:cs typeface="Times New Roman"/>
                        </a:rPr>
                        <a:t>2:15-16 “If a brother or sister be </a:t>
                      </a:r>
                      <a:r>
                        <a:rPr lang="en-GB" sz="2400" b="1" kern="1200" dirty="0" smtClean="0">
                          <a:solidFill>
                            <a:srgbClr val="000000"/>
                          </a:solidFill>
                          <a:latin typeface="+mn-lt"/>
                          <a:ea typeface="Times New Roman"/>
                          <a:cs typeface="Times New Roman"/>
                        </a:rPr>
                        <a:t>naked…and</a:t>
                      </a:r>
                      <a:r>
                        <a:rPr lang="en-GB" sz="2400" kern="1200" dirty="0" smtClean="0">
                          <a:solidFill>
                            <a:srgbClr val="000000"/>
                          </a:solidFill>
                          <a:latin typeface="+mn-lt"/>
                          <a:ea typeface="Times New Roman"/>
                          <a:cs typeface="Times New Roman"/>
                        </a:rPr>
                        <a:t> one of you say unto them, Depart in peace, </a:t>
                      </a:r>
                      <a:r>
                        <a:rPr lang="en-GB" sz="2400" b="1" kern="1200" dirty="0" smtClean="0">
                          <a:solidFill>
                            <a:srgbClr val="000000"/>
                          </a:solidFill>
                          <a:latin typeface="+mn-lt"/>
                          <a:ea typeface="Times New Roman"/>
                          <a:cs typeface="Times New Roman"/>
                        </a:rPr>
                        <a:t>be ye warmed</a:t>
                      </a:r>
                      <a:r>
                        <a:rPr lang="en-GB" sz="2400" b="0" kern="1200" dirty="0" smtClean="0">
                          <a:solidFill>
                            <a:srgbClr val="000000"/>
                          </a:solidFill>
                          <a:latin typeface="+mn-lt"/>
                          <a:ea typeface="Times New Roman"/>
                          <a:cs typeface="Times New Roman"/>
                        </a:rPr>
                        <a:t>…notwithstanding</a:t>
                      </a:r>
                      <a:r>
                        <a:rPr lang="en-GB" sz="2400" kern="1200" dirty="0" smtClean="0">
                          <a:solidFill>
                            <a:srgbClr val="000000"/>
                          </a:solidFill>
                          <a:latin typeface="+mn-lt"/>
                          <a:ea typeface="Times New Roman"/>
                          <a:cs typeface="Times New Roman"/>
                        </a:rPr>
                        <a:t> ye give them not those things which are needful to the body; what doth it profit?”</a:t>
                      </a:r>
                      <a:endParaRPr lang="en-GB" sz="2400" kern="1200" dirty="0" smtClean="0">
                        <a:solidFill>
                          <a:schemeClr val="dk1"/>
                        </a:solidFill>
                        <a:latin typeface="+mn-lt"/>
                        <a:ea typeface="Times New Roman"/>
                        <a:cs typeface="Times New Roman"/>
                      </a:endParaRPr>
                    </a:p>
                    <a:p>
                      <a:pPr>
                        <a:lnSpc>
                          <a:spcPct val="100000"/>
                        </a:lnSpc>
                      </a:pPr>
                      <a:endParaRPr lang="en-GB" sz="2400" b="0" dirty="0"/>
                    </a:p>
                  </a:txBody>
                  <a:tcPr/>
                </a:tc>
              </a:tr>
            </a:tbl>
          </a:graphicData>
        </a:graphic>
      </p:graphicFrame>
    </p:spTree>
    <p:extLst>
      <p:ext uri="{BB962C8B-B14F-4D97-AF65-F5344CB8AC3E}">
        <p14:creationId xmlns:p14="http://schemas.microsoft.com/office/powerpoint/2010/main" val="3285789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1407" y="214314"/>
            <a:ext cx="8858312" cy="6500834"/>
          </a:xfrm>
        </p:spPr>
        <p:txBody>
          <a:bodyPr>
            <a:normAutofit/>
          </a:bodyPr>
          <a:lstStyle/>
          <a:p>
            <a:pPr>
              <a:buNone/>
            </a:pPr>
            <a:r>
              <a:rPr lang="en-GB" dirty="0"/>
              <a:t>	</a:t>
            </a:r>
            <a:r>
              <a:rPr lang="en-GB" dirty="0" smtClean="0"/>
              <a:t>James, a servant of God and of the Lord Jesus Christ, to the twelve tribes which are scattered abroad, </a:t>
            </a:r>
            <a:r>
              <a:rPr lang="en-GB" b="1" dirty="0" smtClean="0">
                <a:solidFill>
                  <a:srgbClr val="CC0099"/>
                </a:solidFill>
              </a:rPr>
              <a:t>greeting</a:t>
            </a:r>
            <a:r>
              <a:rPr lang="en-GB" dirty="0" smtClean="0"/>
              <a:t>. My brethren, count it all </a:t>
            </a:r>
            <a:r>
              <a:rPr lang="en-GB" b="1" dirty="0" smtClean="0">
                <a:solidFill>
                  <a:srgbClr val="CC0099"/>
                </a:solidFill>
              </a:rPr>
              <a:t>joy</a:t>
            </a:r>
            <a:r>
              <a:rPr lang="en-GB" dirty="0" smtClean="0"/>
              <a:t> when ye fall into divers </a:t>
            </a:r>
            <a:r>
              <a:rPr lang="en-GB" b="1" dirty="0" smtClean="0">
                <a:solidFill>
                  <a:srgbClr val="FF0000"/>
                </a:solidFill>
              </a:rPr>
              <a:t>temptations</a:t>
            </a:r>
            <a:r>
              <a:rPr lang="en-GB" dirty="0" smtClean="0"/>
              <a:t>; Knowing this, that the </a:t>
            </a:r>
            <a:r>
              <a:rPr lang="en-GB" b="1" dirty="0" smtClean="0">
                <a:solidFill>
                  <a:srgbClr val="FF0000"/>
                </a:solidFill>
              </a:rPr>
              <a:t>trying</a:t>
            </a:r>
            <a:r>
              <a:rPr lang="en-GB" dirty="0" smtClean="0"/>
              <a:t> of your faith </a:t>
            </a:r>
            <a:r>
              <a:rPr lang="en-GB" dirty="0" err="1" smtClean="0"/>
              <a:t>worketh</a:t>
            </a:r>
            <a:r>
              <a:rPr lang="en-GB" dirty="0" smtClean="0"/>
              <a:t> </a:t>
            </a:r>
            <a:r>
              <a:rPr lang="en-GB" b="1" dirty="0" smtClean="0">
                <a:solidFill>
                  <a:srgbClr val="0070C0"/>
                </a:solidFill>
              </a:rPr>
              <a:t>patience</a:t>
            </a:r>
            <a:r>
              <a:rPr lang="en-GB" dirty="0" smtClean="0"/>
              <a:t>. But let </a:t>
            </a:r>
            <a:r>
              <a:rPr lang="en-GB" b="1" dirty="0" smtClean="0">
                <a:solidFill>
                  <a:srgbClr val="0070C0"/>
                </a:solidFill>
              </a:rPr>
              <a:t>patience</a:t>
            </a:r>
            <a:r>
              <a:rPr lang="en-GB" dirty="0" smtClean="0"/>
              <a:t> have her </a:t>
            </a:r>
            <a:r>
              <a:rPr lang="en-GB" b="1" dirty="0" smtClean="0">
                <a:solidFill>
                  <a:srgbClr val="00B050"/>
                </a:solidFill>
              </a:rPr>
              <a:t>perfect</a:t>
            </a:r>
            <a:r>
              <a:rPr lang="en-GB" dirty="0" smtClean="0"/>
              <a:t> work, that ye may be </a:t>
            </a:r>
            <a:r>
              <a:rPr lang="en-GB" b="1" dirty="0" smtClean="0">
                <a:solidFill>
                  <a:srgbClr val="00B050"/>
                </a:solidFill>
              </a:rPr>
              <a:t>perfect</a:t>
            </a:r>
            <a:r>
              <a:rPr lang="en-GB" dirty="0" smtClean="0"/>
              <a:t> and entire, </a:t>
            </a:r>
            <a:r>
              <a:rPr lang="en-GB" b="1" dirty="0" smtClean="0">
                <a:solidFill>
                  <a:srgbClr val="7030A0"/>
                </a:solidFill>
              </a:rPr>
              <a:t>wanting</a:t>
            </a:r>
            <a:r>
              <a:rPr lang="en-GB" dirty="0" smtClean="0"/>
              <a:t> nothing. If any of you </a:t>
            </a:r>
            <a:r>
              <a:rPr lang="en-GB" b="1" dirty="0" smtClean="0">
                <a:solidFill>
                  <a:srgbClr val="7030A0"/>
                </a:solidFill>
              </a:rPr>
              <a:t>lack</a:t>
            </a:r>
            <a:r>
              <a:rPr lang="en-GB" dirty="0" smtClean="0"/>
              <a:t> wisdom, let him </a:t>
            </a:r>
            <a:r>
              <a:rPr lang="en-GB" b="1" dirty="0" smtClean="0">
                <a:solidFill>
                  <a:srgbClr val="009999"/>
                </a:solidFill>
              </a:rPr>
              <a:t>ask</a:t>
            </a:r>
            <a:r>
              <a:rPr lang="en-GB" dirty="0" smtClean="0"/>
              <a:t> of God, that </a:t>
            </a:r>
            <a:r>
              <a:rPr lang="en-GB" dirty="0" err="1" smtClean="0"/>
              <a:t>giveth</a:t>
            </a:r>
            <a:r>
              <a:rPr lang="en-GB" dirty="0" smtClean="0"/>
              <a:t> to all men </a:t>
            </a:r>
            <a:r>
              <a:rPr lang="en-GB" b="1" dirty="0" smtClean="0">
                <a:solidFill>
                  <a:srgbClr val="FFC000"/>
                </a:solidFill>
              </a:rPr>
              <a:t>liberally</a:t>
            </a:r>
            <a:r>
              <a:rPr lang="en-GB" dirty="0" smtClean="0"/>
              <a:t>, and </a:t>
            </a:r>
            <a:r>
              <a:rPr lang="en-GB" dirty="0" err="1" smtClean="0"/>
              <a:t>upbraideth</a:t>
            </a:r>
            <a:r>
              <a:rPr lang="en-GB" dirty="0" smtClean="0"/>
              <a:t> not; and it shall be given him. But let him </a:t>
            </a:r>
            <a:r>
              <a:rPr lang="en-GB" b="1" dirty="0" smtClean="0">
                <a:solidFill>
                  <a:srgbClr val="009999"/>
                </a:solidFill>
              </a:rPr>
              <a:t>ask</a:t>
            </a:r>
            <a:r>
              <a:rPr lang="en-GB" dirty="0" smtClean="0"/>
              <a:t> in faith, nothing </a:t>
            </a:r>
            <a:r>
              <a:rPr lang="en-GB" b="1" dirty="0" smtClean="0">
                <a:solidFill>
                  <a:srgbClr val="C00000"/>
                </a:solidFill>
              </a:rPr>
              <a:t>wavering</a:t>
            </a:r>
            <a:r>
              <a:rPr lang="en-GB" dirty="0" smtClean="0">
                <a:solidFill>
                  <a:srgbClr val="C00000"/>
                </a:solidFill>
              </a:rPr>
              <a:t>. </a:t>
            </a:r>
            <a:r>
              <a:rPr lang="en-GB" dirty="0" smtClean="0"/>
              <a:t>For he that </a:t>
            </a:r>
            <a:r>
              <a:rPr lang="en-GB" b="1" dirty="0" err="1" smtClean="0">
                <a:solidFill>
                  <a:srgbClr val="C00000"/>
                </a:solidFill>
              </a:rPr>
              <a:t>wavereth</a:t>
            </a:r>
            <a:r>
              <a:rPr lang="en-GB" dirty="0" smtClean="0"/>
              <a:t> is like a wave of the sea driven with the wind and tossed. </a:t>
            </a:r>
            <a:endParaRPr lang="en-GB" dirty="0" smtClean="0">
              <a:solidFill>
                <a:srgbClr val="C00000"/>
              </a:solidFill>
            </a:endParaRPr>
          </a:p>
          <a:p>
            <a:endParaRPr lang="en-GB"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0411705"/>
              </p:ext>
            </p:extLst>
          </p:nvPr>
        </p:nvGraphicFramePr>
        <p:xfrm>
          <a:off x="107504" y="188640"/>
          <a:ext cx="8928992" cy="5638804"/>
        </p:xfrm>
        <a:graphic>
          <a:graphicData uri="http://schemas.openxmlformats.org/drawingml/2006/table">
            <a:tbl>
              <a:tblPr firstRow="1" bandRow="1">
                <a:tableStyleId>{5C22544A-7EE6-4342-B048-85BDC9FD1C3A}</a:tableStyleId>
              </a:tblPr>
              <a:tblGrid>
                <a:gridCol w="4464496"/>
                <a:gridCol w="4464496"/>
              </a:tblGrid>
              <a:tr h="518164">
                <a:tc>
                  <a:txBody>
                    <a:bodyPr/>
                    <a:lstStyle/>
                    <a:p>
                      <a:pPr>
                        <a:lnSpc>
                          <a:spcPct val="100000"/>
                        </a:lnSpc>
                      </a:pPr>
                      <a:r>
                        <a:rPr lang="en-GB" sz="2400" b="1" dirty="0" smtClean="0"/>
                        <a:t>Job – Job</a:t>
                      </a:r>
                      <a:r>
                        <a:rPr lang="en-GB" sz="2400" b="1" baseline="0" dirty="0" smtClean="0"/>
                        <a:t> speaking</a:t>
                      </a:r>
                      <a:endParaRPr lang="en-GB" sz="2400" b="1" dirty="0"/>
                    </a:p>
                  </a:txBody>
                  <a:tcPr/>
                </a:tc>
                <a:tc>
                  <a:txBody>
                    <a:bodyPr/>
                    <a:lstStyle/>
                    <a:p>
                      <a:pPr>
                        <a:lnSpc>
                          <a:spcPct val="100000"/>
                        </a:lnSpc>
                      </a:pPr>
                      <a:r>
                        <a:rPr lang="en-GB" sz="2400" b="1" dirty="0" smtClean="0"/>
                        <a:t>James </a:t>
                      </a:r>
                      <a:endParaRPr lang="en-GB" sz="2400" b="1" dirty="0"/>
                    </a:p>
                  </a:txBody>
                  <a:tcPr/>
                </a:tc>
              </a:tr>
              <a:tr h="939173">
                <a:tc>
                  <a:txBody>
                    <a:bodyPr/>
                    <a:lstStyle/>
                    <a:p>
                      <a:pPr>
                        <a:lnSpc>
                          <a:spcPct val="100000"/>
                        </a:lnSpc>
                      </a:pPr>
                      <a:r>
                        <a:rPr lang="en-GB" sz="2400" kern="1200" baseline="0" dirty="0" smtClean="0">
                          <a:solidFill>
                            <a:schemeClr val="dk1"/>
                          </a:solidFill>
                          <a:latin typeface="+mn-lt"/>
                          <a:ea typeface="Times New Roman"/>
                          <a:cs typeface="Times New Roman"/>
                        </a:rPr>
                        <a:t>24:12 “the soul of the wounded </a:t>
                      </a:r>
                      <a:r>
                        <a:rPr lang="en-GB" sz="2400" b="1" kern="1200" baseline="0" dirty="0" err="1" smtClean="0">
                          <a:solidFill>
                            <a:schemeClr val="dk1"/>
                          </a:solidFill>
                          <a:latin typeface="+mn-lt"/>
                          <a:ea typeface="Times New Roman"/>
                          <a:cs typeface="Times New Roman"/>
                        </a:rPr>
                        <a:t>crieth</a:t>
                      </a:r>
                      <a:r>
                        <a:rPr lang="en-GB" sz="2400" kern="1200" baseline="0" dirty="0" smtClean="0">
                          <a:solidFill>
                            <a:schemeClr val="dk1"/>
                          </a:solidFill>
                          <a:latin typeface="+mn-lt"/>
                          <a:ea typeface="Times New Roman"/>
                          <a:cs typeface="Times New Roman"/>
                        </a:rPr>
                        <a:t> out”</a:t>
                      </a:r>
                      <a:endParaRPr lang="en-GB" sz="2400" kern="1200" baseline="0" dirty="0">
                        <a:solidFill>
                          <a:schemeClr val="dk1"/>
                        </a:solidFill>
                        <a:latin typeface="+mn-lt"/>
                        <a:ea typeface="Times New Roman"/>
                        <a:cs typeface="Times New Roman"/>
                      </a:endParaRPr>
                    </a:p>
                  </a:txBody>
                  <a:tcPr/>
                </a:tc>
                <a:tc>
                  <a:txBody>
                    <a:bodyPr/>
                    <a:lstStyle/>
                    <a:p>
                      <a:pPr>
                        <a:lnSpc>
                          <a:spcPct val="100000"/>
                        </a:lnSpc>
                      </a:pPr>
                      <a:r>
                        <a:rPr lang="en-GB" sz="2400" kern="1200" baseline="0" dirty="0" smtClean="0">
                          <a:solidFill>
                            <a:schemeClr val="dk1"/>
                          </a:solidFill>
                          <a:latin typeface="+mn-lt"/>
                          <a:ea typeface="Times New Roman"/>
                          <a:cs typeface="Times New Roman"/>
                        </a:rPr>
                        <a:t>5:4 “the </a:t>
                      </a:r>
                      <a:r>
                        <a:rPr lang="en-GB" sz="2400" b="1" kern="1200" baseline="0" dirty="0" smtClean="0">
                          <a:solidFill>
                            <a:schemeClr val="dk1"/>
                          </a:solidFill>
                          <a:latin typeface="+mn-lt"/>
                          <a:ea typeface="Times New Roman"/>
                          <a:cs typeface="Times New Roman"/>
                        </a:rPr>
                        <a:t>cries</a:t>
                      </a:r>
                      <a:r>
                        <a:rPr lang="en-GB" sz="2400" kern="1200" baseline="0" dirty="0" smtClean="0">
                          <a:solidFill>
                            <a:schemeClr val="dk1"/>
                          </a:solidFill>
                          <a:latin typeface="+mn-lt"/>
                          <a:ea typeface="Times New Roman"/>
                          <a:cs typeface="Times New Roman"/>
                        </a:rPr>
                        <a:t> of them which have reaped are entered into the ears of the Lord of </a:t>
                      </a:r>
                      <a:r>
                        <a:rPr lang="en-GB" sz="2400" kern="1200" baseline="0" dirty="0" err="1" smtClean="0">
                          <a:solidFill>
                            <a:schemeClr val="dk1"/>
                          </a:solidFill>
                          <a:latin typeface="+mn-lt"/>
                          <a:ea typeface="Times New Roman"/>
                          <a:cs typeface="Times New Roman"/>
                        </a:rPr>
                        <a:t>sabaoth</a:t>
                      </a:r>
                      <a:r>
                        <a:rPr lang="en-GB" sz="2400" kern="1200" baseline="0" dirty="0" smtClean="0">
                          <a:solidFill>
                            <a:schemeClr val="dk1"/>
                          </a:solidFill>
                          <a:latin typeface="+mn-lt"/>
                          <a:ea typeface="Times New Roman"/>
                          <a:cs typeface="Times New Roman"/>
                        </a:rPr>
                        <a:t>.”</a:t>
                      </a:r>
                      <a:endParaRPr lang="en-GB" sz="2400" kern="1200" baseline="0" dirty="0">
                        <a:solidFill>
                          <a:schemeClr val="dk1"/>
                        </a:solidFill>
                        <a:latin typeface="+mn-lt"/>
                        <a:ea typeface="Times New Roman"/>
                        <a:cs typeface="Times New Roman"/>
                      </a:endParaRPr>
                    </a:p>
                  </a:txBody>
                  <a:tcPr/>
                </a:tc>
              </a:tr>
              <a:tr h="7356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latin typeface="+mn-lt"/>
                          <a:ea typeface="Times New Roman"/>
                          <a:cs typeface="Times New Roman"/>
                        </a:rPr>
                        <a:t>24:14</a:t>
                      </a:r>
                      <a:r>
                        <a:rPr lang="en-GB" sz="2400" kern="1200" baseline="0" dirty="0" smtClean="0">
                          <a:solidFill>
                            <a:schemeClr val="dk1"/>
                          </a:solidFill>
                          <a:latin typeface="+mn-lt"/>
                          <a:ea typeface="Times New Roman"/>
                          <a:cs typeface="Times New Roman"/>
                        </a:rPr>
                        <a:t> “the murderer rising with the light </a:t>
                      </a:r>
                      <a:r>
                        <a:rPr lang="en-GB" sz="2400" b="1" kern="1200" baseline="0" dirty="0" err="1" smtClean="0">
                          <a:solidFill>
                            <a:schemeClr val="dk1"/>
                          </a:solidFill>
                          <a:latin typeface="+mn-lt"/>
                          <a:ea typeface="Times New Roman"/>
                          <a:cs typeface="Times New Roman"/>
                        </a:rPr>
                        <a:t>killeth</a:t>
                      </a:r>
                      <a:r>
                        <a:rPr lang="en-GB" sz="2400" kern="1200" baseline="0" dirty="0" smtClean="0">
                          <a:solidFill>
                            <a:schemeClr val="dk1"/>
                          </a:solidFill>
                          <a:latin typeface="+mn-lt"/>
                          <a:ea typeface="Times New Roman"/>
                          <a:cs typeface="Times New Roman"/>
                        </a:rPr>
                        <a:t> the poor”</a:t>
                      </a:r>
                      <a:endParaRPr lang="en-GB" sz="2400" kern="1200" dirty="0" smtClean="0">
                        <a:solidFill>
                          <a:schemeClr val="dk1"/>
                        </a:solidFill>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dk1"/>
                          </a:solidFill>
                          <a:latin typeface="+mn-lt"/>
                          <a:ea typeface="Times New Roman"/>
                          <a:cs typeface="Times New Roman"/>
                        </a:rPr>
                        <a:t>4:2 “Ye lust, and have not: ye </a:t>
                      </a:r>
                      <a:r>
                        <a:rPr lang="en-GB" sz="2400" b="1" kern="1200" baseline="0" dirty="0" smtClean="0">
                          <a:solidFill>
                            <a:schemeClr val="dk1"/>
                          </a:solidFill>
                          <a:latin typeface="+mn-lt"/>
                          <a:ea typeface="Times New Roman"/>
                          <a:cs typeface="Times New Roman"/>
                        </a:rPr>
                        <a:t>kill</a:t>
                      </a:r>
                      <a:r>
                        <a:rPr lang="en-GB" sz="2400" kern="1200" baseline="0" dirty="0" smtClean="0">
                          <a:solidFill>
                            <a:schemeClr val="dk1"/>
                          </a:solidFill>
                          <a:latin typeface="+mn-lt"/>
                          <a:ea typeface="Times New Roman"/>
                          <a:cs typeface="Times New Roman"/>
                        </a:rPr>
                        <a:t>, and desire to have, and cannot obtain: ye fight and war”</a:t>
                      </a:r>
                    </a:p>
                  </a:txBody>
                  <a:tcPr/>
                </a:tc>
              </a:tr>
              <a:tr h="108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latin typeface="+mn-lt"/>
                          <a:ea typeface="Times New Roman"/>
                          <a:cs typeface="Times New Roman"/>
                        </a:rPr>
                        <a:t>24:15 “the eye also</a:t>
                      </a:r>
                      <a:r>
                        <a:rPr lang="en-GB" sz="2400" kern="1200" baseline="0" dirty="0" smtClean="0">
                          <a:solidFill>
                            <a:schemeClr val="dk1"/>
                          </a:solidFill>
                          <a:latin typeface="+mn-lt"/>
                          <a:ea typeface="Times New Roman"/>
                          <a:cs typeface="Times New Roman"/>
                        </a:rPr>
                        <a:t> of the </a:t>
                      </a:r>
                      <a:r>
                        <a:rPr lang="en-GB" sz="2400" b="1" kern="1200" baseline="0" dirty="0" smtClean="0">
                          <a:solidFill>
                            <a:schemeClr val="dk1"/>
                          </a:solidFill>
                          <a:latin typeface="+mn-lt"/>
                          <a:ea typeface="Times New Roman"/>
                          <a:cs typeface="Times New Roman"/>
                        </a:rPr>
                        <a:t>adulterer</a:t>
                      </a:r>
                      <a:r>
                        <a:rPr lang="en-GB" sz="2400" kern="1200" baseline="0" dirty="0" smtClean="0">
                          <a:solidFill>
                            <a:schemeClr val="dk1"/>
                          </a:solidFill>
                          <a:latin typeface="+mn-lt"/>
                          <a:ea typeface="Times New Roman"/>
                          <a:cs typeface="Times New Roman"/>
                        </a:rPr>
                        <a:t> </a:t>
                      </a:r>
                      <a:r>
                        <a:rPr lang="en-GB" sz="2400" kern="1200" baseline="0" dirty="0" err="1" smtClean="0">
                          <a:solidFill>
                            <a:schemeClr val="dk1"/>
                          </a:solidFill>
                          <a:latin typeface="+mn-lt"/>
                          <a:ea typeface="Times New Roman"/>
                          <a:cs typeface="Times New Roman"/>
                        </a:rPr>
                        <a:t>waiteth</a:t>
                      </a:r>
                      <a:r>
                        <a:rPr lang="en-GB" sz="2400" kern="1200" baseline="0" dirty="0" smtClean="0">
                          <a:solidFill>
                            <a:schemeClr val="dk1"/>
                          </a:solidFill>
                          <a:latin typeface="+mn-lt"/>
                          <a:ea typeface="Times New Roman"/>
                          <a:cs typeface="Times New Roman"/>
                        </a:rPr>
                        <a:t> for the twilight”</a:t>
                      </a:r>
                      <a:endParaRPr lang="en-GB" sz="2400" kern="1200" dirty="0" smtClean="0">
                        <a:solidFill>
                          <a:schemeClr val="dk1"/>
                        </a:solidFill>
                        <a:latin typeface="+mn-lt"/>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latin typeface="+mn-lt"/>
                        <a:ea typeface="Times New Roman"/>
                        <a:cs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dk1"/>
                          </a:solidFill>
                          <a:latin typeface="+mn-lt"/>
                          <a:ea typeface="Times New Roman"/>
                          <a:cs typeface="Times New Roman"/>
                        </a:rPr>
                        <a:t>4:4 “Ye </a:t>
                      </a:r>
                      <a:r>
                        <a:rPr lang="en-GB" sz="2400" b="1" kern="1200" baseline="0" dirty="0" smtClean="0">
                          <a:solidFill>
                            <a:schemeClr val="dk1"/>
                          </a:solidFill>
                          <a:latin typeface="+mn-lt"/>
                          <a:ea typeface="Times New Roman"/>
                          <a:cs typeface="Times New Roman"/>
                        </a:rPr>
                        <a:t>adulterers</a:t>
                      </a:r>
                      <a:r>
                        <a:rPr lang="en-GB" sz="2400" kern="1200" baseline="0" dirty="0" smtClean="0">
                          <a:solidFill>
                            <a:schemeClr val="dk1"/>
                          </a:solidFill>
                          <a:latin typeface="+mn-lt"/>
                          <a:ea typeface="Times New Roman"/>
                          <a:cs typeface="Times New Roman"/>
                        </a:rPr>
                        <a:t> and adulteresses, know ye not that the friendship of the world is enmity with God?”</a:t>
                      </a:r>
                    </a:p>
                  </a:txBody>
                  <a:tcPr/>
                </a:tc>
              </a:tr>
              <a:tr h="648072">
                <a:tc>
                  <a:txBody>
                    <a:bodyPr/>
                    <a:lstStyle/>
                    <a:p>
                      <a:pPr>
                        <a:lnSpc>
                          <a:spcPct val="100000"/>
                        </a:lnSpc>
                      </a:pPr>
                      <a:r>
                        <a:rPr lang="en-GB" sz="2400" b="0" dirty="0" smtClean="0"/>
                        <a:t>24:24,</a:t>
                      </a:r>
                      <a:r>
                        <a:rPr lang="en-GB" sz="2400" b="0" baseline="0" dirty="0" smtClean="0"/>
                        <a:t> “they are </a:t>
                      </a:r>
                      <a:r>
                        <a:rPr lang="en-GB" sz="2400" b="1" baseline="0" dirty="0" smtClean="0"/>
                        <a:t>exalted</a:t>
                      </a:r>
                      <a:r>
                        <a:rPr lang="en-GB" sz="2400" b="0" baseline="0" dirty="0" smtClean="0"/>
                        <a:t> for a little while…and brought </a:t>
                      </a:r>
                      <a:r>
                        <a:rPr lang="en-GB" sz="2400" b="1" baseline="0" dirty="0" smtClean="0"/>
                        <a:t>low</a:t>
                      </a:r>
                      <a:r>
                        <a:rPr lang="en-GB" sz="2400" b="0" baseline="0" dirty="0" smtClean="0"/>
                        <a:t>”</a:t>
                      </a:r>
                      <a:endParaRPr lang="en-GB" sz="2400" b="0" dirty="0"/>
                    </a:p>
                  </a:txBody>
                  <a:tcPr/>
                </a:tc>
                <a:tc>
                  <a:txBody>
                    <a:bodyPr/>
                    <a:lstStyle/>
                    <a:p>
                      <a:pPr>
                        <a:lnSpc>
                          <a:spcPct val="100000"/>
                        </a:lnSpc>
                      </a:pPr>
                      <a:r>
                        <a:rPr lang="en-GB" sz="2400" kern="1200" baseline="0" dirty="0" smtClean="0">
                          <a:solidFill>
                            <a:schemeClr val="dk1"/>
                          </a:solidFill>
                          <a:latin typeface="+mn-lt"/>
                          <a:ea typeface="Times New Roman"/>
                          <a:cs typeface="Times New Roman"/>
                        </a:rPr>
                        <a:t>4:10 OPPOSITE! “</a:t>
                      </a:r>
                      <a:r>
                        <a:rPr lang="en-GB" sz="2400" b="1" kern="1200" baseline="0" dirty="0" smtClean="0">
                          <a:solidFill>
                            <a:schemeClr val="dk1"/>
                          </a:solidFill>
                          <a:latin typeface="+mn-lt"/>
                          <a:ea typeface="Times New Roman"/>
                          <a:cs typeface="Times New Roman"/>
                        </a:rPr>
                        <a:t>Humble</a:t>
                      </a:r>
                      <a:r>
                        <a:rPr lang="en-GB" sz="2400" kern="1200" baseline="0" dirty="0" smtClean="0">
                          <a:solidFill>
                            <a:schemeClr val="dk1"/>
                          </a:solidFill>
                          <a:latin typeface="+mn-lt"/>
                          <a:ea typeface="Times New Roman"/>
                          <a:cs typeface="Times New Roman"/>
                        </a:rPr>
                        <a:t> yourselves in the sight of the Lord, and he shall </a:t>
                      </a:r>
                      <a:r>
                        <a:rPr lang="en-GB" sz="2400" b="1" kern="1200" baseline="0" dirty="0" smtClean="0">
                          <a:solidFill>
                            <a:schemeClr val="dk1"/>
                          </a:solidFill>
                          <a:latin typeface="+mn-lt"/>
                          <a:ea typeface="Times New Roman"/>
                          <a:cs typeface="Times New Roman"/>
                        </a:rPr>
                        <a:t>exalt</a:t>
                      </a:r>
                      <a:r>
                        <a:rPr lang="en-GB" sz="2400" kern="1200" baseline="0" dirty="0" smtClean="0">
                          <a:solidFill>
                            <a:schemeClr val="dk1"/>
                          </a:solidFill>
                          <a:latin typeface="+mn-lt"/>
                          <a:ea typeface="Times New Roman"/>
                          <a:cs typeface="Times New Roman"/>
                        </a:rPr>
                        <a:t> you.” [RV]</a:t>
                      </a:r>
                      <a:endParaRPr lang="en-GB" sz="2400" kern="1200" baseline="0" dirty="0">
                        <a:solidFill>
                          <a:schemeClr val="dk1"/>
                        </a:solidFill>
                        <a:latin typeface="+mn-lt"/>
                        <a:ea typeface="Times New Roman"/>
                        <a:cs typeface="Times New Roman"/>
                      </a:endParaRPr>
                    </a:p>
                  </a:txBody>
                  <a:tcPr/>
                </a:tc>
              </a:tr>
            </a:tbl>
          </a:graphicData>
        </a:graphic>
      </p:graphicFrame>
    </p:spTree>
    <p:extLst>
      <p:ext uri="{BB962C8B-B14F-4D97-AF65-F5344CB8AC3E}">
        <p14:creationId xmlns:p14="http://schemas.microsoft.com/office/powerpoint/2010/main" val="428651759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9261"/>
            <a:ext cx="8229600" cy="4525963"/>
          </a:xfrm>
        </p:spPr>
        <p:txBody>
          <a:bodyPr>
            <a:normAutofit lnSpcReduction="10000"/>
          </a:bodyPr>
          <a:lstStyle/>
          <a:p>
            <a:pPr marL="0" indent="0">
              <a:buNone/>
            </a:pPr>
            <a:r>
              <a:rPr lang="en-GB" dirty="0" smtClean="0"/>
              <a:t>“</a:t>
            </a:r>
            <a:r>
              <a:rPr lang="en-GB" b="1" dirty="0">
                <a:solidFill>
                  <a:srgbClr val="FF0066"/>
                </a:solidFill>
              </a:rPr>
              <a:t>Blessed</a:t>
            </a:r>
            <a:r>
              <a:rPr lang="en-GB" dirty="0"/>
              <a:t> are ye, when </a:t>
            </a:r>
            <a:r>
              <a:rPr lang="en-GB" i="1" dirty="0"/>
              <a:t>men</a:t>
            </a:r>
            <a:r>
              <a:rPr lang="en-GB" dirty="0"/>
              <a:t> shall revile you, and </a:t>
            </a:r>
            <a:r>
              <a:rPr lang="en-GB" dirty="0" smtClean="0"/>
              <a:t>persecute </a:t>
            </a:r>
            <a:r>
              <a:rPr lang="en-GB" i="1" dirty="0" smtClean="0"/>
              <a:t>you</a:t>
            </a:r>
            <a:r>
              <a:rPr lang="en-GB" dirty="0"/>
              <a:t>, and shall say all manner of evil against you falsely, for my sake</a:t>
            </a:r>
            <a:r>
              <a:rPr lang="en-GB" dirty="0" smtClean="0"/>
              <a:t>. </a:t>
            </a:r>
            <a:r>
              <a:rPr lang="en-GB" b="1" dirty="0"/>
              <a:t>Rejoice</a:t>
            </a:r>
            <a:r>
              <a:rPr lang="en-GB" dirty="0"/>
              <a:t>, and be exceeding glad: for great </a:t>
            </a:r>
            <a:r>
              <a:rPr lang="en-GB" i="1" dirty="0"/>
              <a:t>is</a:t>
            </a:r>
            <a:r>
              <a:rPr lang="en-GB" dirty="0"/>
              <a:t> your reward in heaven: for so persecuted they the </a:t>
            </a:r>
            <a:r>
              <a:rPr lang="en-GB" b="1" dirty="0"/>
              <a:t>prophets</a:t>
            </a:r>
            <a:r>
              <a:rPr lang="en-GB" dirty="0"/>
              <a:t> which were before you</a:t>
            </a:r>
            <a:r>
              <a:rPr lang="en-GB" dirty="0" smtClean="0"/>
              <a:t>.” </a:t>
            </a:r>
            <a:r>
              <a:rPr lang="en-GB" dirty="0" smtClean="0"/>
              <a:t>Matthew 5:11-12</a:t>
            </a:r>
          </a:p>
          <a:p>
            <a:pPr marL="0" indent="0">
              <a:buNone/>
            </a:pPr>
            <a:endParaRPr lang="en-GB" dirty="0"/>
          </a:p>
          <a:p>
            <a:pPr marL="0" indent="0">
              <a:buNone/>
            </a:pPr>
            <a:r>
              <a:rPr lang="en-GB" dirty="0" smtClean="0"/>
              <a:t>“</a:t>
            </a:r>
            <a:r>
              <a:rPr lang="en-GB" dirty="0"/>
              <a:t>So the LORD </a:t>
            </a:r>
            <a:r>
              <a:rPr lang="en-GB" b="1" dirty="0">
                <a:solidFill>
                  <a:srgbClr val="FF0066"/>
                </a:solidFill>
              </a:rPr>
              <a:t>blessed</a:t>
            </a:r>
            <a:r>
              <a:rPr lang="en-GB" dirty="0"/>
              <a:t> the latter end of Job more than his beginning</a:t>
            </a:r>
            <a:r>
              <a:rPr lang="en-GB" dirty="0" smtClean="0"/>
              <a:t>” Job 42:12</a:t>
            </a:r>
            <a:endParaRPr lang="en-GB" dirty="0"/>
          </a:p>
        </p:txBody>
      </p:sp>
    </p:spTree>
    <p:extLst>
      <p:ext uri="{BB962C8B-B14F-4D97-AF65-F5344CB8AC3E}">
        <p14:creationId xmlns:p14="http://schemas.microsoft.com/office/powerpoint/2010/main" val="108713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Job = ‘hated’</a:t>
            </a:r>
            <a:endParaRPr lang="en-GB" b="1"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a:t>“And ye shall be </a:t>
            </a:r>
            <a:r>
              <a:rPr lang="en-GB" b="1" dirty="0">
                <a:solidFill>
                  <a:srgbClr val="00B050"/>
                </a:solidFill>
              </a:rPr>
              <a:t>hated</a:t>
            </a:r>
            <a:r>
              <a:rPr lang="en-GB" b="1" dirty="0"/>
              <a:t> </a:t>
            </a:r>
            <a:r>
              <a:rPr lang="en-GB" dirty="0"/>
              <a:t>of all men for my name’s sake: but he that </a:t>
            </a:r>
            <a:r>
              <a:rPr lang="en-GB" b="1" dirty="0" err="1">
                <a:solidFill>
                  <a:srgbClr val="FF0066"/>
                </a:solidFill>
              </a:rPr>
              <a:t>endureth</a:t>
            </a:r>
            <a:r>
              <a:rPr lang="en-GB" b="1" dirty="0">
                <a:solidFill>
                  <a:srgbClr val="FF0066"/>
                </a:solidFill>
              </a:rPr>
              <a:t> &lt;5278&gt;</a:t>
            </a:r>
            <a:r>
              <a:rPr lang="en-GB" dirty="0">
                <a:solidFill>
                  <a:srgbClr val="FF0066"/>
                </a:solidFill>
              </a:rPr>
              <a:t> </a:t>
            </a:r>
            <a:r>
              <a:rPr lang="en-GB" dirty="0"/>
              <a:t>to </a:t>
            </a:r>
            <a:r>
              <a:rPr lang="en-GB" b="1" dirty="0">
                <a:solidFill>
                  <a:srgbClr val="0070C0"/>
                </a:solidFill>
              </a:rPr>
              <a:t>the end &lt;5056&gt;</a:t>
            </a:r>
            <a:r>
              <a:rPr lang="en-GB" dirty="0"/>
              <a:t> shall be saved” </a:t>
            </a:r>
            <a:r>
              <a:rPr lang="en-GB" dirty="0" smtClean="0"/>
              <a:t>Matthew 10:22</a:t>
            </a:r>
            <a:endParaRPr lang="en-GB" dirty="0"/>
          </a:p>
          <a:p>
            <a:pPr marL="0" indent="0">
              <a:buNone/>
            </a:pPr>
            <a:endParaRPr lang="en-GB" dirty="0"/>
          </a:p>
          <a:p>
            <a:pPr marL="0" indent="0">
              <a:buNone/>
            </a:pPr>
            <a:endParaRPr lang="en-GB" dirty="0"/>
          </a:p>
          <a:p>
            <a:pPr marL="0" indent="0">
              <a:buNone/>
            </a:pPr>
            <a:r>
              <a:rPr lang="en-GB" dirty="0"/>
              <a:t>“Behold, we count them happy which </a:t>
            </a:r>
            <a:r>
              <a:rPr lang="en-GB" b="1" dirty="0">
                <a:solidFill>
                  <a:srgbClr val="FF0066"/>
                </a:solidFill>
              </a:rPr>
              <a:t>endure &lt;5278&gt;</a:t>
            </a:r>
            <a:r>
              <a:rPr lang="en-GB" dirty="0"/>
              <a:t>. Ye have heard of the patience &lt;5281&gt; of </a:t>
            </a:r>
            <a:r>
              <a:rPr lang="en-GB" b="1" dirty="0">
                <a:solidFill>
                  <a:srgbClr val="00B050"/>
                </a:solidFill>
              </a:rPr>
              <a:t>Job</a:t>
            </a:r>
            <a:r>
              <a:rPr lang="en-GB" b="1" dirty="0"/>
              <a:t>,</a:t>
            </a:r>
            <a:r>
              <a:rPr lang="en-GB" dirty="0"/>
              <a:t> and have seen </a:t>
            </a:r>
            <a:r>
              <a:rPr lang="en-GB" b="1" dirty="0">
                <a:solidFill>
                  <a:srgbClr val="0070C0"/>
                </a:solidFill>
              </a:rPr>
              <a:t>the end &lt;5056&gt;</a:t>
            </a:r>
            <a:r>
              <a:rPr lang="en-GB" dirty="0">
                <a:solidFill>
                  <a:srgbClr val="0070C0"/>
                </a:solidFill>
              </a:rPr>
              <a:t> </a:t>
            </a:r>
            <a:r>
              <a:rPr lang="en-GB" dirty="0"/>
              <a:t>of the Lord; that the Lord is very pitiful, and of tender mercy” </a:t>
            </a:r>
            <a:r>
              <a:rPr lang="en-GB" dirty="0" smtClean="0"/>
              <a:t>James 5:11</a:t>
            </a:r>
            <a:endParaRPr lang="en-GB" dirty="0"/>
          </a:p>
          <a:p>
            <a:endParaRPr lang="en-GB" dirty="0"/>
          </a:p>
        </p:txBody>
      </p:sp>
    </p:spTree>
    <p:extLst>
      <p:ext uri="{BB962C8B-B14F-4D97-AF65-F5344CB8AC3E}">
        <p14:creationId xmlns:p14="http://schemas.microsoft.com/office/powerpoint/2010/main" val="189929203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5433470"/>
          </a:xfrm>
        </p:spPr>
        <p:txBody>
          <a:bodyPr>
            <a:normAutofit/>
          </a:bodyPr>
          <a:lstStyle/>
          <a:p>
            <a:pPr marL="0" indent="0">
              <a:buNone/>
            </a:pPr>
            <a:r>
              <a:rPr lang="en-GB" dirty="0" smtClean="0"/>
              <a:t>“I </a:t>
            </a:r>
            <a:r>
              <a:rPr lang="en-GB" dirty="0"/>
              <a:t>say unto you, </a:t>
            </a:r>
            <a:r>
              <a:rPr lang="en-GB" b="1" dirty="0"/>
              <a:t>Swear not at all; neither by heaven; for it is God's throne</a:t>
            </a:r>
            <a:r>
              <a:rPr lang="en-GB" b="1" dirty="0" smtClean="0"/>
              <a:t>: Nor </a:t>
            </a:r>
            <a:r>
              <a:rPr lang="en-GB" b="1" dirty="0"/>
              <a:t>by the earth</a:t>
            </a:r>
            <a:r>
              <a:rPr lang="en-GB" dirty="0"/>
              <a:t>; for it is his footstool: neither by Jerusalem; for it is the city of the great King</a:t>
            </a:r>
            <a:r>
              <a:rPr lang="en-GB" dirty="0" smtClean="0"/>
              <a:t>. Neither </a:t>
            </a:r>
            <a:r>
              <a:rPr lang="en-GB" dirty="0"/>
              <a:t>shalt thou swear by thy head, because thou canst not make one hair white or black</a:t>
            </a:r>
            <a:r>
              <a:rPr lang="en-GB" dirty="0" smtClean="0"/>
              <a:t>. </a:t>
            </a:r>
            <a:r>
              <a:rPr lang="en-GB" b="1" dirty="0" smtClean="0"/>
              <a:t>But let your communication be, Yea, yea; Nay, nay</a:t>
            </a:r>
            <a:r>
              <a:rPr lang="en-GB" dirty="0" smtClean="0"/>
              <a:t>: </a:t>
            </a:r>
            <a:r>
              <a:rPr lang="en-GB" dirty="0"/>
              <a:t>for whatsoever is more than these cometh of evil</a:t>
            </a:r>
            <a:r>
              <a:rPr lang="en-GB" dirty="0" smtClean="0"/>
              <a:t>.” Matthew 5:34-37</a:t>
            </a:r>
            <a:endParaRPr lang="en-GB" dirty="0"/>
          </a:p>
        </p:txBody>
      </p:sp>
    </p:spTree>
    <p:extLst>
      <p:ext uri="{BB962C8B-B14F-4D97-AF65-F5344CB8AC3E}">
        <p14:creationId xmlns:p14="http://schemas.microsoft.com/office/powerpoint/2010/main" val="27426076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Oil – James 5:14</a:t>
            </a:r>
            <a:endParaRPr lang="en-GB" dirty="0"/>
          </a:p>
        </p:txBody>
      </p:sp>
      <p:sp>
        <p:nvSpPr>
          <p:cNvPr id="3" name="Content Placeholder 2"/>
          <p:cNvSpPr>
            <a:spLocks noGrp="1"/>
          </p:cNvSpPr>
          <p:nvPr>
            <p:ph idx="1"/>
          </p:nvPr>
        </p:nvSpPr>
        <p:spPr/>
        <p:txBody>
          <a:bodyPr>
            <a:normAutofit/>
          </a:bodyPr>
          <a:lstStyle/>
          <a:p>
            <a:pPr>
              <a:buNone/>
            </a:pPr>
            <a:r>
              <a:rPr lang="en-GB" dirty="0" smtClean="0"/>
              <a:t>	Luke 10 has the story of the Good Samaritan who helped the wounded man using oil.</a:t>
            </a:r>
          </a:p>
          <a:p>
            <a:pPr>
              <a:buNone/>
            </a:pPr>
            <a:endParaRPr lang="en-GB" dirty="0" smtClean="0"/>
          </a:p>
          <a:p>
            <a:pPr>
              <a:buNone/>
            </a:pPr>
            <a:endParaRPr lang="en-GB" dirty="0" smtClean="0"/>
          </a:p>
          <a:p>
            <a:pPr>
              <a:buNone/>
            </a:pPr>
            <a:r>
              <a:rPr lang="en-GB" dirty="0" smtClean="0"/>
              <a:t>	The disciples “went out, and preached that men should repent. And they cast out many devils, and </a:t>
            </a:r>
            <a:r>
              <a:rPr lang="en-GB" b="1" dirty="0" smtClean="0"/>
              <a:t>anointed with oil many that were sick, and healed them</a:t>
            </a:r>
            <a:r>
              <a:rPr lang="en-GB" dirty="0" smtClean="0"/>
              <a:t>.” Mark 6:12-13</a:t>
            </a:r>
            <a:endParaRPr lang="en-GB"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widow at </a:t>
            </a:r>
            <a:r>
              <a:rPr lang="en-GB" dirty="0" err="1" smtClean="0"/>
              <a:t>Zarephath</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sz="3100" dirty="0" smtClean="0"/>
              <a:t>	“draw nigh to God and he will draw nigh to you”</a:t>
            </a:r>
          </a:p>
          <a:p>
            <a:pPr algn="r">
              <a:buNone/>
            </a:pPr>
            <a:r>
              <a:rPr lang="en-GB" sz="3100" dirty="0" smtClean="0"/>
              <a:t>James 4:8</a:t>
            </a:r>
          </a:p>
          <a:p>
            <a:pPr>
              <a:buNone/>
            </a:pPr>
            <a:endParaRPr lang="en-GB" sz="3100" dirty="0" smtClean="0"/>
          </a:p>
          <a:p>
            <a:pPr>
              <a:buNone/>
            </a:pPr>
            <a:r>
              <a:rPr lang="en-GB" sz="3100" b="1" dirty="0" smtClean="0"/>
              <a:t>What could save the woman’s spiritual life?</a:t>
            </a:r>
          </a:p>
          <a:p>
            <a:pPr>
              <a:buNone/>
            </a:pPr>
            <a:endParaRPr lang="en-GB" sz="3100" dirty="0" smtClean="0"/>
          </a:p>
          <a:p>
            <a:pPr>
              <a:buNone/>
            </a:pPr>
            <a:r>
              <a:rPr lang="en-GB" sz="3100" b="1" dirty="0" smtClean="0"/>
              <a:t>The oil?</a:t>
            </a:r>
            <a:r>
              <a:rPr lang="en-GB" sz="3100" dirty="0" smtClean="0"/>
              <a:t> NO 	“the cruise of oil will not fail </a:t>
            </a:r>
            <a:r>
              <a:rPr lang="en-GB" sz="3100" u="sng" dirty="0" smtClean="0"/>
              <a:t>until</a:t>
            </a:r>
            <a:r>
              <a:rPr lang="en-GB" sz="3100" dirty="0" smtClean="0"/>
              <a:t> 			the LORD </a:t>
            </a:r>
            <a:r>
              <a:rPr lang="en-GB" sz="3100" dirty="0" err="1" smtClean="0"/>
              <a:t>sendeth</a:t>
            </a:r>
            <a:r>
              <a:rPr lang="en-GB" sz="3100" dirty="0" smtClean="0"/>
              <a:t> rain”</a:t>
            </a:r>
          </a:p>
          <a:p>
            <a:pPr>
              <a:buNone/>
            </a:pPr>
            <a:r>
              <a:rPr lang="en-GB" sz="3100" dirty="0" smtClean="0"/>
              <a:t>	</a:t>
            </a:r>
          </a:p>
          <a:p>
            <a:pPr>
              <a:buNone/>
            </a:pPr>
            <a:r>
              <a:rPr lang="en-GB" sz="3100" b="1" dirty="0" smtClean="0"/>
              <a:t>The word? </a:t>
            </a:r>
            <a:r>
              <a:rPr lang="en-GB" sz="3100" dirty="0" smtClean="0"/>
              <a:t>YES	“the word of Yahweh in thy mouth 			is truth”</a:t>
            </a:r>
            <a:endParaRPr lang="en-GB" sz="3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5 wise virgins</a:t>
            </a:r>
            <a:endParaRPr lang="en-GB" dirty="0"/>
          </a:p>
        </p:txBody>
      </p:sp>
      <p:sp>
        <p:nvSpPr>
          <p:cNvPr id="3" name="Content Placeholder 2"/>
          <p:cNvSpPr>
            <a:spLocks noGrp="1"/>
          </p:cNvSpPr>
          <p:nvPr>
            <p:ph idx="1"/>
          </p:nvPr>
        </p:nvSpPr>
        <p:spPr>
          <a:xfrm>
            <a:off x="-214346" y="1600203"/>
            <a:ext cx="4857784" cy="4525963"/>
          </a:xfrm>
        </p:spPr>
        <p:txBody>
          <a:bodyPr/>
          <a:lstStyle/>
          <a:p>
            <a:pPr>
              <a:buNone/>
            </a:pPr>
            <a:r>
              <a:rPr lang="en-GB" dirty="0" smtClean="0"/>
              <a:t>	“the bridegroom came, and they that were ready went in with him to the marriage.” </a:t>
            </a:r>
            <a:r>
              <a:rPr lang="en-GB" dirty="0" smtClean="0"/>
              <a:t>Matthew 25:10</a:t>
            </a:r>
            <a:endParaRPr lang="en-GB" dirty="0" smtClean="0"/>
          </a:p>
          <a:p>
            <a:pPr algn="r">
              <a:buNone/>
            </a:pPr>
            <a:endParaRPr lang="en-GB" dirty="0" smtClean="0"/>
          </a:p>
          <a:p>
            <a:pPr>
              <a:buNone/>
            </a:pPr>
            <a:r>
              <a:rPr lang="en-GB" dirty="0" smtClean="0"/>
              <a:t>	We need to have oil (the word) to be ready!</a:t>
            </a:r>
          </a:p>
          <a:p>
            <a:pPr>
              <a:buNone/>
            </a:pPr>
            <a:endParaRPr lang="en-GB" dirty="0" smtClean="0"/>
          </a:p>
          <a:p>
            <a:pPr>
              <a:buNone/>
            </a:pPr>
            <a:endParaRPr lang="en-GB" dirty="0"/>
          </a:p>
        </p:txBody>
      </p:sp>
      <p:pic>
        <p:nvPicPr>
          <p:cNvPr id="201730" name="Picture 2" descr="http://www.rapturechrist.com/tv2j.jpg"/>
          <p:cNvPicPr>
            <a:picLocks noChangeAspect="1" noChangeArrowheads="1"/>
          </p:cNvPicPr>
          <p:nvPr/>
        </p:nvPicPr>
        <p:blipFill>
          <a:blip r:embed="rId3" cstate="print"/>
          <a:srcRect/>
          <a:stretch>
            <a:fillRect/>
          </a:stretch>
        </p:blipFill>
        <p:spPr bwMode="auto">
          <a:xfrm>
            <a:off x="4643438" y="2145"/>
            <a:ext cx="4500562" cy="6855856"/>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Being Sick</a:t>
            </a:r>
            <a:endParaRPr lang="en-GB" dirty="0">
              <a:solidFill>
                <a:schemeClr val="bg1"/>
              </a:solidFill>
            </a:endParaRPr>
          </a:p>
        </p:txBody>
      </p:sp>
      <p:sp>
        <p:nvSpPr>
          <p:cNvPr id="4" name="Text Placeholder 3"/>
          <p:cNvSpPr>
            <a:spLocks noGrp="1"/>
          </p:cNvSpPr>
          <p:nvPr>
            <p:ph type="body" idx="1"/>
          </p:nvPr>
        </p:nvSpPr>
        <p:spPr>
          <a:xfrm>
            <a:off x="387796" y="2089374"/>
            <a:ext cx="4040188" cy="639762"/>
          </a:xfrm>
        </p:spPr>
        <p:txBody>
          <a:bodyPr/>
          <a:lstStyle/>
          <a:p>
            <a:r>
              <a:rPr lang="en-GB" dirty="0" smtClean="0">
                <a:solidFill>
                  <a:schemeClr val="bg1"/>
                </a:solidFill>
              </a:rPr>
              <a:t>Naturally – we need medicine</a:t>
            </a:r>
            <a:endParaRPr lang="en-GB" dirty="0">
              <a:solidFill>
                <a:schemeClr val="bg1"/>
              </a:solidFill>
            </a:endParaRPr>
          </a:p>
        </p:txBody>
      </p:sp>
      <p:sp>
        <p:nvSpPr>
          <p:cNvPr id="6" name="Text Placeholder 5"/>
          <p:cNvSpPr>
            <a:spLocks noGrp="1"/>
          </p:cNvSpPr>
          <p:nvPr>
            <p:ph type="body" sz="quarter" idx="3"/>
          </p:nvPr>
        </p:nvSpPr>
        <p:spPr>
          <a:xfrm>
            <a:off x="3995936" y="1196752"/>
            <a:ext cx="5040560" cy="639762"/>
          </a:xfrm>
        </p:spPr>
        <p:txBody>
          <a:bodyPr>
            <a:noAutofit/>
          </a:bodyPr>
          <a:lstStyle/>
          <a:p>
            <a:r>
              <a:rPr lang="en-GB" dirty="0" smtClean="0">
                <a:solidFill>
                  <a:schemeClr val="bg1"/>
                </a:solidFill>
              </a:rPr>
              <a:t>	Spiritually – we need the word</a:t>
            </a:r>
            <a:endParaRPr lang="en-GB" dirty="0">
              <a:solidFill>
                <a:schemeClr val="bg1"/>
              </a:solidFill>
            </a:endParaRPr>
          </a:p>
        </p:txBody>
      </p:sp>
      <p:pic>
        <p:nvPicPr>
          <p:cNvPr id="132098" name="Picture 2" descr="http://www.parade.com/export/sites/default/images/-v2/healthystyle/2009/0201/healthystyle-spotlight-sick-hospitals.jpg"/>
          <p:cNvPicPr>
            <a:picLocks noChangeAspect="1" noChangeArrowheads="1"/>
          </p:cNvPicPr>
          <p:nvPr/>
        </p:nvPicPr>
        <p:blipFill>
          <a:blip r:embed="rId3" cstate="print"/>
          <a:srcRect/>
          <a:stretch>
            <a:fillRect/>
          </a:stretch>
        </p:blipFill>
        <p:spPr bwMode="auto">
          <a:xfrm>
            <a:off x="0" y="2703562"/>
            <a:ext cx="4334612" cy="3372960"/>
          </a:xfrm>
          <a:prstGeom prst="rect">
            <a:avLst/>
          </a:prstGeom>
          <a:noFill/>
        </p:spPr>
      </p:pic>
      <p:pic>
        <p:nvPicPr>
          <p:cNvPr id="132100" name="Picture 4" descr="http://wwwdelivery.superstock.com/WI/223/1555/PreviewComp/SuperStock_1555R-304582.jpg"/>
          <p:cNvPicPr>
            <a:picLocks noChangeAspect="1" noChangeArrowheads="1"/>
          </p:cNvPicPr>
          <p:nvPr/>
        </p:nvPicPr>
        <p:blipFill>
          <a:blip r:embed="rId4" cstate="print"/>
          <a:srcRect/>
          <a:stretch>
            <a:fillRect/>
          </a:stretch>
        </p:blipFill>
        <p:spPr bwMode="auto">
          <a:xfrm>
            <a:off x="4334612" y="1916832"/>
            <a:ext cx="4809388" cy="7092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2100"/>
                                        </p:tgtEl>
                                        <p:attrNameLst>
                                          <p:attrName>style.visibility</p:attrName>
                                        </p:attrNameLst>
                                      </p:cBhvr>
                                      <p:to>
                                        <p:strVal val="visible"/>
                                      </p:to>
                                    </p:set>
                                    <p:animEffect transition="in" filter="fade">
                                      <p:cBhvr>
                                        <p:cTn id="10" dur="2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Elijah a man </a:t>
            </a:r>
            <a:r>
              <a:rPr lang="en-GB" smtClean="0"/>
              <a:t>of prayer and action</a:t>
            </a:r>
            <a:endParaRPr lang="en-GB" dirty="0"/>
          </a:p>
        </p:txBody>
      </p:sp>
      <p:sp>
        <p:nvSpPr>
          <p:cNvPr id="3" name="Content Placeholder 2"/>
          <p:cNvSpPr>
            <a:spLocks noGrp="1"/>
          </p:cNvSpPr>
          <p:nvPr>
            <p:ph idx="1"/>
          </p:nvPr>
        </p:nvSpPr>
        <p:spPr>
          <a:xfrm>
            <a:off x="142844" y="1600203"/>
            <a:ext cx="4572032" cy="4525963"/>
          </a:xfrm>
        </p:spPr>
        <p:txBody>
          <a:bodyPr>
            <a:normAutofit fontScale="92500" lnSpcReduction="10000"/>
          </a:bodyPr>
          <a:lstStyle/>
          <a:p>
            <a:pPr>
              <a:buNone/>
            </a:pPr>
            <a:r>
              <a:rPr lang="en-GB" dirty="0" smtClean="0"/>
              <a:t>	“pure religion and undefiled before God and the Father is this: </a:t>
            </a:r>
            <a:r>
              <a:rPr lang="en-GB" b="1" dirty="0" smtClean="0"/>
              <a:t>to visit the fatherless and the widow </a:t>
            </a:r>
            <a:r>
              <a:rPr lang="en-GB" dirty="0" smtClean="0"/>
              <a:t>in their affliction.”</a:t>
            </a:r>
          </a:p>
          <a:p>
            <a:pPr algn="r">
              <a:buNone/>
            </a:pPr>
            <a:r>
              <a:rPr lang="en-GB" dirty="0" smtClean="0"/>
              <a:t>James 1:27</a:t>
            </a:r>
          </a:p>
          <a:p>
            <a:pPr algn="r">
              <a:buNone/>
            </a:pPr>
            <a:endParaRPr lang="en-GB" dirty="0" smtClean="0"/>
          </a:p>
          <a:p>
            <a:r>
              <a:rPr lang="en-GB" dirty="0" smtClean="0"/>
              <a:t>In 1 Kings 17 James visited the widow and her son (the fatherless)</a:t>
            </a:r>
            <a:endParaRPr lang="en-GB" dirty="0"/>
          </a:p>
        </p:txBody>
      </p:sp>
      <p:pic>
        <p:nvPicPr>
          <p:cNvPr id="141314" name="Picture 2" descr="http://lavistachurchofchrist.org/Pictures/Divided%20Kingdom%20Artwork/images/widow_shares_her_last_cake_with_elisha.jpg"/>
          <p:cNvPicPr>
            <a:picLocks noChangeAspect="1" noChangeArrowheads="1"/>
          </p:cNvPicPr>
          <p:nvPr/>
        </p:nvPicPr>
        <p:blipFill>
          <a:blip r:embed="rId3" cstate="print"/>
          <a:srcRect/>
          <a:stretch>
            <a:fillRect/>
          </a:stretch>
        </p:blipFill>
        <p:spPr bwMode="auto">
          <a:xfrm>
            <a:off x="4910168" y="1643050"/>
            <a:ext cx="4019550" cy="500066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widow and fatherless</a:t>
            </a:r>
            <a:endParaRPr lang="en-GB" dirty="0"/>
          </a:p>
        </p:txBody>
      </p:sp>
      <p:sp>
        <p:nvSpPr>
          <p:cNvPr id="3" name="Content Placeholder 2"/>
          <p:cNvSpPr>
            <a:spLocks noGrp="1"/>
          </p:cNvSpPr>
          <p:nvPr>
            <p:ph idx="1"/>
          </p:nvPr>
        </p:nvSpPr>
        <p:spPr>
          <a:xfrm>
            <a:off x="457200" y="1600203"/>
            <a:ext cx="8229600" cy="4829193"/>
          </a:xfrm>
        </p:spPr>
        <p:txBody>
          <a:bodyPr>
            <a:normAutofit lnSpcReduction="10000"/>
          </a:bodyPr>
          <a:lstStyle/>
          <a:p>
            <a:pPr>
              <a:buNone/>
            </a:pPr>
            <a:r>
              <a:rPr lang="en-GB" b="1" dirty="0" smtClean="0"/>
              <a:t>Spiritually</a:t>
            </a:r>
          </a:p>
          <a:p>
            <a:pPr>
              <a:buNone/>
            </a:pPr>
            <a:endParaRPr lang="en-GB" dirty="0" smtClean="0"/>
          </a:p>
          <a:p>
            <a:pPr>
              <a:buNone/>
            </a:pPr>
            <a:r>
              <a:rPr lang="en-GB" dirty="0" smtClean="0"/>
              <a:t>	</a:t>
            </a:r>
            <a:r>
              <a:rPr lang="en-GB" b="1" dirty="0" smtClean="0"/>
              <a:t>Fatherless</a:t>
            </a:r>
            <a:r>
              <a:rPr lang="en-GB" dirty="0" smtClean="0"/>
              <a:t> 	without God “our Father which 			art in heaven” </a:t>
            </a:r>
          </a:p>
          <a:p>
            <a:pPr>
              <a:buNone/>
            </a:pPr>
            <a:r>
              <a:rPr lang="en-GB" dirty="0" smtClean="0"/>
              <a:t>				</a:t>
            </a:r>
            <a:r>
              <a:rPr lang="en-GB" dirty="0" smtClean="0"/>
              <a:t>Matthew 6:9</a:t>
            </a:r>
            <a:endParaRPr lang="en-GB" dirty="0" smtClean="0"/>
          </a:p>
          <a:p>
            <a:pPr>
              <a:buNone/>
            </a:pPr>
            <a:endParaRPr lang="en-GB" dirty="0" smtClean="0"/>
          </a:p>
          <a:p>
            <a:pPr>
              <a:buNone/>
            </a:pPr>
            <a:r>
              <a:rPr lang="en-GB" dirty="0" smtClean="0"/>
              <a:t>	</a:t>
            </a:r>
            <a:r>
              <a:rPr lang="en-GB" b="1" dirty="0" smtClean="0"/>
              <a:t>Widow</a:t>
            </a:r>
            <a:r>
              <a:rPr lang="en-GB" dirty="0" smtClean="0"/>
              <a:t>		without Christ “I have espoused 			you to one husband...Christ” </a:t>
            </a:r>
          </a:p>
          <a:p>
            <a:pPr>
              <a:buNone/>
            </a:pPr>
            <a:r>
              <a:rPr lang="en-GB" dirty="0" smtClean="0"/>
              <a:t>				</a:t>
            </a:r>
            <a:r>
              <a:rPr lang="en-GB" dirty="0" smtClean="0"/>
              <a:t>2 </a:t>
            </a:r>
            <a:r>
              <a:rPr lang="en-GB" dirty="0" smtClean="0"/>
              <a:t>Corinthians </a:t>
            </a:r>
            <a:r>
              <a:rPr lang="en-GB" dirty="0" smtClean="0"/>
              <a:t>11:2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71407" y="1600200"/>
            <a:ext cx="8858312" cy="5043510"/>
          </a:xfrm>
        </p:spPr>
        <p:txBody>
          <a:bodyPr>
            <a:normAutofit/>
          </a:bodyPr>
          <a:lstStyle/>
          <a:p>
            <a:pPr>
              <a:buNone/>
            </a:pPr>
            <a:r>
              <a:rPr lang="en-GB" dirty="0"/>
              <a:t>	</a:t>
            </a:r>
            <a:r>
              <a:rPr lang="en-GB" dirty="0" smtClean="0"/>
              <a:t>“... when they had called the apostles, and beaten them, they commanded that they should not speak in the name of Jesus, and let them go. And they departed from the presence of the council, </a:t>
            </a:r>
            <a:r>
              <a:rPr lang="en-GB" b="1" dirty="0" smtClean="0"/>
              <a:t>rejoicing</a:t>
            </a:r>
            <a:r>
              <a:rPr lang="en-GB" dirty="0" smtClean="0"/>
              <a:t> </a:t>
            </a:r>
            <a:r>
              <a:rPr lang="en-GB" b="1" i="1" dirty="0" smtClean="0"/>
              <a:t>[stem of James 1:2]</a:t>
            </a:r>
            <a:r>
              <a:rPr lang="en-GB" dirty="0" smtClean="0"/>
              <a:t> that they were counted worthy to suffer shame for his name. And daily in the temple, and in every house, they ceased not to teach and preach Jesus Christ.” </a:t>
            </a:r>
          </a:p>
          <a:p>
            <a:pPr>
              <a:buNone/>
            </a:pPr>
            <a:r>
              <a:rPr lang="en-GB" dirty="0"/>
              <a:t>	</a:t>
            </a:r>
            <a:r>
              <a:rPr lang="en-GB" dirty="0" smtClean="0"/>
              <a:t>Acts 5:40-42</a:t>
            </a:r>
          </a:p>
          <a:p>
            <a:pPr>
              <a:buNone/>
            </a:pPr>
            <a:endParaRPr lang="en-GB" dirty="0" smtClean="0">
              <a:solidFill>
                <a:srgbClr val="C00000"/>
              </a:solidFill>
            </a:endParaRPr>
          </a:p>
          <a:p>
            <a:endParaRPr lang="en-GB" dirty="0"/>
          </a:p>
        </p:txBody>
      </p:sp>
      <p:sp>
        <p:nvSpPr>
          <p:cNvPr id="4" name="Title 3"/>
          <p:cNvSpPr>
            <a:spLocks noGrp="1"/>
          </p:cNvSpPr>
          <p:nvPr>
            <p:ph type="title"/>
          </p:nvPr>
        </p:nvSpPr>
        <p:spPr/>
        <p:txBody>
          <a:bodyPr/>
          <a:lstStyle/>
          <a:p>
            <a:r>
              <a:rPr lang="en-GB" dirty="0" smtClean="0"/>
              <a:t>Rejoicing in trials</a:t>
            </a:r>
            <a:endParaRPr lang="en-GB"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sinners are </a:t>
            </a:r>
            <a:r>
              <a:rPr lang="en-GB" b="1" dirty="0" smtClean="0"/>
              <a:t>sick</a:t>
            </a:r>
            <a:r>
              <a:rPr lang="en-GB" dirty="0" smtClean="0"/>
              <a:t> people</a:t>
            </a:r>
            <a:endParaRPr lang="en-GB" dirty="0"/>
          </a:p>
        </p:txBody>
      </p:sp>
      <p:sp>
        <p:nvSpPr>
          <p:cNvPr id="3" name="Content Placeholder 2"/>
          <p:cNvSpPr>
            <a:spLocks noGrp="1"/>
          </p:cNvSpPr>
          <p:nvPr>
            <p:ph idx="1"/>
          </p:nvPr>
        </p:nvSpPr>
        <p:spPr/>
        <p:txBody>
          <a:bodyPr/>
          <a:lstStyle/>
          <a:p>
            <a:pPr>
              <a:buNone/>
            </a:pPr>
            <a:r>
              <a:rPr lang="en-GB" dirty="0" smtClean="0"/>
              <a:t>	“They that be whole need not a physician, but they that are </a:t>
            </a:r>
            <a:r>
              <a:rPr lang="en-GB" b="1" dirty="0" smtClean="0"/>
              <a:t>sick</a:t>
            </a:r>
            <a:r>
              <a:rPr lang="en-GB" dirty="0" smtClean="0"/>
              <a:t>... I am not come to call the righteous, but </a:t>
            </a:r>
            <a:r>
              <a:rPr lang="en-GB" b="1" dirty="0" smtClean="0"/>
              <a:t>sinners</a:t>
            </a:r>
            <a:r>
              <a:rPr lang="en-GB" dirty="0" smtClean="0"/>
              <a:t> to repentance” </a:t>
            </a:r>
          </a:p>
          <a:p>
            <a:pPr algn="r">
              <a:buNone/>
            </a:pPr>
            <a:r>
              <a:rPr lang="en-GB" dirty="0" smtClean="0"/>
              <a:t>Matthew  9:12-13</a:t>
            </a:r>
          </a:p>
          <a:p>
            <a:pPr algn="r">
              <a:buNone/>
            </a:pPr>
            <a:endParaRPr lang="en-GB" dirty="0" smtClean="0"/>
          </a:p>
          <a:p>
            <a:pPr>
              <a:buNone/>
            </a:pPr>
            <a:r>
              <a:rPr lang="en-GB" dirty="0" smtClean="0"/>
              <a:t>	The Lord Jesus Christ’s work was about giving everlasting life – the forgiveness of sins!</a:t>
            </a:r>
          </a:p>
          <a:p>
            <a:pPr algn="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48484" name="Picture 4"/>
          <p:cNvPicPr>
            <a:picLocks noChangeAspect="1" noChangeArrowheads="1"/>
          </p:cNvPicPr>
          <p:nvPr/>
        </p:nvPicPr>
        <p:blipFill>
          <a:blip r:embed="rId2" cstate="print"/>
          <a:srcRect r="27863" b="7672"/>
          <a:stretch>
            <a:fillRect/>
          </a:stretch>
        </p:blipFill>
        <p:spPr bwMode="auto">
          <a:xfrm>
            <a:off x="-180528" y="59432"/>
            <a:ext cx="9385895" cy="6753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9221"/>
            <a:ext cx="8229600" cy="6110139"/>
          </a:xfrm>
        </p:spPr>
        <p:txBody>
          <a:bodyPr>
            <a:normAutofit fontScale="92500" lnSpcReduction="10000"/>
          </a:bodyPr>
          <a:lstStyle/>
          <a:p>
            <a:pPr marL="0" indent="0">
              <a:buNone/>
            </a:pPr>
            <a:r>
              <a:rPr lang="en-GB" dirty="0" smtClean="0"/>
              <a:t>“</a:t>
            </a:r>
            <a:r>
              <a:rPr lang="en-GB" b="1" dirty="0" smtClean="0"/>
              <a:t>Remember ye the law of Moses </a:t>
            </a:r>
            <a:r>
              <a:rPr lang="en-GB" dirty="0" smtClean="0"/>
              <a:t>my servant, which I commanded unto him in </a:t>
            </a:r>
            <a:r>
              <a:rPr lang="en-GB" dirty="0" err="1" smtClean="0"/>
              <a:t>Horeb</a:t>
            </a:r>
            <a:r>
              <a:rPr lang="en-GB" dirty="0" smtClean="0"/>
              <a:t> for all Israel, </a:t>
            </a:r>
            <a:r>
              <a:rPr lang="en-GB" i="1" dirty="0" smtClean="0"/>
              <a:t>with the statutes and judgments. </a:t>
            </a:r>
            <a:r>
              <a:rPr lang="en-GB" dirty="0" smtClean="0"/>
              <a:t>Behold, I will send you Elijah the prophet before the coming of the great and dreadful day of the LORD: And </a:t>
            </a:r>
            <a:r>
              <a:rPr lang="en-GB" b="1" dirty="0" smtClean="0"/>
              <a:t>he shall turn the heart of the fathers to the children, and the heart of the children to their fathers</a:t>
            </a:r>
            <a:r>
              <a:rPr lang="en-GB" dirty="0" smtClean="0"/>
              <a:t>, lest I come and smite the earth with a curse.” </a:t>
            </a:r>
            <a:r>
              <a:rPr lang="en-GB" dirty="0" smtClean="0"/>
              <a:t>Malachi 4:4-6</a:t>
            </a:r>
            <a:endParaRPr lang="en-GB" dirty="0" smtClean="0"/>
          </a:p>
          <a:p>
            <a:pPr marL="0" indent="0" algn="r">
              <a:buNone/>
            </a:pPr>
            <a:endParaRPr lang="en-GB" dirty="0" smtClean="0"/>
          </a:p>
          <a:p>
            <a:pPr marL="0" indent="0">
              <a:buNone/>
            </a:pPr>
            <a:r>
              <a:rPr lang="en-GB" dirty="0" smtClean="0"/>
              <a:t>“he shall go before him in the spirit and power of Elias, </a:t>
            </a:r>
            <a:r>
              <a:rPr lang="en-GB" b="1" dirty="0" smtClean="0"/>
              <a:t>to </a:t>
            </a:r>
            <a:r>
              <a:rPr lang="en-GB" b="1" u="sng" dirty="0" smtClean="0"/>
              <a:t>turn</a:t>
            </a:r>
            <a:r>
              <a:rPr lang="en-GB" b="1" dirty="0" smtClean="0"/>
              <a:t> the hearts of the fathers to the children, and the disobedient to the wisdom of the just</a:t>
            </a:r>
            <a:r>
              <a:rPr lang="en-GB" dirty="0" smtClean="0"/>
              <a:t>; to make ready a people prepared for the Lord.” </a:t>
            </a:r>
            <a:r>
              <a:rPr lang="en-GB" dirty="0" smtClean="0"/>
              <a:t>Luke 1:17</a:t>
            </a:r>
            <a:endParaRPr lang="en-GB" dirty="0" smtClean="0"/>
          </a:p>
          <a:p>
            <a:pPr algn="r">
              <a:buNone/>
            </a:pPr>
            <a:endParaRPr lang="en-GB" dirty="0" smtClean="0"/>
          </a:p>
          <a:p>
            <a:pPr algn="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6626" name="Chart 7"/>
          <p:cNvPicPr>
            <a:picLocks noChangeArrowheads="1"/>
          </p:cNvPicPr>
          <p:nvPr/>
        </p:nvPicPr>
        <p:blipFill rotWithShape="1">
          <a:blip r:embed="rId2">
            <a:extLst>
              <a:ext uri="{28A0092B-C50C-407E-A947-70E740481C1C}">
                <a14:useLocalDpi xmlns:a14="http://schemas.microsoft.com/office/drawing/2010/main" val="0"/>
              </a:ext>
            </a:extLst>
          </a:blip>
          <a:srcRect l="4520" t="3096" r="950" b="6626"/>
          <a:stretch/>
        </p:blipFill>
        <p:spPr bwMode="auto">
          <a:xfrm>
            <a:off x="28687" y="116632"/>
            <a:ext cx="8781826" cy="511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580112" y="476672"/>
            <a:ext cx="3960440" cy="954107"/>
          </a:xfrm>
          <a:prstGeom prst="rect">
            <a:avLst/>
          </a:prstGeom>
          <a:noFill/>
        </p:spPr>
        <p:txBody>
          <a:bodyPr wrap="square" rtlCol="0">
            <a:spAutoFit/>
          </a:bodyPr>
          <a:lstStyle/>
          <a:p>
            <a:r>
              <a:rPr lang="en-GB" sz="2800" b="1" dirty="0" smtClean="0"/>
              <a:t>Jesus’ focus was on preaching the word</a:t>
            </a:r>
            <a:endParaRPr lang="en-GB" sz="2800" b="1" dirty="0"/>
          </a:p>
        </p:txBody>
      </p:sp>
      <p:sp>
        <p:nvSpPr>
          <p:cNvPr id="5" name="TextBox 4"/>
          <p:cNvSpPr txBox="1"/>
          <p:nvPr/>
        </p:nvSpPr>
        <p:spPr>
          <a:xfrm>
            <a:off x="323528" y="5445224"/>
            <a:ext cx="8640960" cy="1154162"/>
          </a:xfrm>
          <a:prstGeom prst="rect">
            <a:avLst/>
          </a:prstGeom>
          <a:noFill/>
        </p:spPr>
        <p:txBody>
          <a:bodyPr wrap="square" rtlCol="0">
            <a:spAutoFit/>
          </a:bodyPr>
          <a:lstStyle/>
          <a:p>
            <a:r>
              <a:rPr lang="en-GB" sz="2300" dirty="0" smtClean="0"/>
              <a:t>In Jesus ministry many came to him, and he never ignored them. But his focus </a:t>
            </a:r>
            <a:r>
              <a:rPr lang="en-GB" sz="2300" dirty="0"/>
              <a:t>give people the gospel </a:t>
            </a:r>
            <a:r>
              <a:rPr lang="en-GB" sz="2300" dirty="0" smtClean="0"/>
              <a:t>message [the word] which </a:t>
            </a:r>
            <a:r>
              <a:rPr lang="en-GB" sz="2300" dirty="0"/>
              <a:t>can save people forever</a:t>
            </a:r>
            <a:r>
              <a:rPr lang="en-GB" sz="2300" dirty="0" smtClean="0"/>
              <a:t>!  He did not try to solve the social issues in the world.</a:t>
            </a:r>
            <a:endParaRPr lang="en-GB" sz="2300" dirty="0"/>
          </a:p>
        </p:txBody>
      </p:sp>
    </p:spTree>
    <p:extLst>
      <p:ext uri="{BB962C8B-B14F-4D97-AF65-F5344CB8AC3E}">
        <p14:creationId xmlns:p14="http://schemas.microsoft.com/office/powerpoint/2010/main" val="234893683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214298"/>
            <a:ext cx="8229600" cy="1143000"/>
          </a:xfrm>
        </p:spPr>
        <p:txBody>
          <a:bodyPr>
            <a:normAutofit fontScale="90000"/>
          </a:bodyPr>
          <a:lstStyle/>
          <a:p>
            <a:pPr algn="l"/>
            <a:r>
              <a:rPr lang="en-GB" dirty="0" smtClean="0"/>
              <a:t/>
            </a:r>
            <a:br>
              <a:rPr lang="en-GB" dirty="0" smtClean="0"/>
            </a:br>
            <a:r>
              <a:rPr lang="en-GB" dirty="0" smtClean="0"/>
              <a:t>	Jesus – the</a:t>
            </a:r>
            <a:br>
              <a:rPr lang="en-GB" dirty="0" smtClean="0"/>
            </a:br>
            <a:r>
              <a:rPr lang="en-GB" dirty="0" smtClean="0"/>
              <a:t>	“righteous man”</a:t>
            </a:r>
            <a:endParaRPr lang="en-GB" dirty="0"/>
          </a:p>
        </p:txBody>
      </p:sp>
      <p:sp>
        <p:nvSpPr>
          <p:cNvPr id="3" name="Content Placeholder 2"/>
          <p:cNvSpPr>
            <a:spLocks noGrp="1"/>
          </p:cNvSpPr>
          <p:nvPr>
            <p:ph idx="1"/>
          </p:nvPr>
        </p:nvSpPr>
        <p:spPr>
          <a:xfrm>
            <a:off x="57176" y="1916832"/>
            <a:ext cx="8229600" cy="4752247"/>
          </a:xfrm>
        </p:spPr>
        <p:txBody>
          <a:bodyPr>
            <a:normAutofit fontScale="92500" lnSpcReduction="10000"/>
          </a:bodyPr>
          <a:lstStyle/>
          <a:p>
            <a:r>
              <a:rPr lang="en-GB" dirty="0" smtClean="0"/>
              <a:t>“Father, forgive them; for                                         they know not what they do”</a:t>
            </a:r>
          </a:p>
          <a:p>
            <a:endParaRPr lang="en-GB" sz="1100" dirty="0" smtClean="0"/>
          </a:p>
          <a:p>
            <a:r>
              <a:rPr lang="en-GB" dirty="0" smtClean="0"/>
              <a:t>“Verily I say unto thee today, </a:t>
            </a:r>
            <a:r>
              <a:rPr lang="en-GB" dirty="0" err="1" smtClean="0"/>
              <a:t>shalt</a:t>
            </a:r>
            <a:r>
              <a:rPr lang="en-GB" dirty="0" smtClean="0"/>
              <a:t> thou be with me in paradise”</a:t>
            </a:r>
          </a:p>
          <a:p>
            <a:endParaRPr lang="en-GB" sz="1100" dirty="0" smtClean="0"/>
          </a:p>
          <a:p>
            <a:r>
              <a:rPr lang="en-GB" dirty="0" smtClean="0"/>
              <a:t>“Father, into thy hands I commend my spirit”</a:t>
            </a:r>
          </a:p>
          <a:p>
            <a:pPr>
              <a:buNone/>
            </a:pPr>
            <a:endParaRPr lang="en-GB" dirty="0" smtClean="0"/>
          </a:p>
          <a:p>
            <a:pPr>
              <a:buNone/>
            </a:pPr>
            <a:r>
              <a:rPr lang="en-GB" dirty="0" smtClean="0"/>
              <a:t>	“when the centurion saw what was done, he glorified God, saying, Certainly this was a </a:t>
            </a:r>
            <a:r>
              <a:rPr lang="en-GB" b="1" dirty="0" smtClean="0"/>
              <a:t>righteous man</a:t>
            </a:r>
            <a:r>
              <a:rPr lang="en-GB" dirty="0" smtClean="0"/>
              <a:t>” (Luke 23:47)</a:t>
            </a:r>
            <a:endParaRPr lang="en-GB" dirty="0"/>
          </a:p>
        </p:txBody>
      </p:sp>
      <p:pic>
        <p:nvPicPr>
          <p:cNvPr id="135170" name="Picture 2" descr="http://www.graceforlife.com/uploaded_images/jesus_on_the_cross.jpg"/>
          <p:cNvPicPr>
            <a:picLocks noChangeAspect="1" noChangeArrowheads="1"/>
          </p:cNvPicPr>
          <p:nvPr/>
        </p:nvPicPr>
        <p:blipFill>
          <a:blip r:embed="rId3" cstate="print">
            <a:lum bright="20000"/>
          </a:blip>
          <a:srcRect/>
          <a:stretch>
            <a:fillRect/>
          </a:stretch>
        </p:blipFill>
        <p:spPr bwMode="auto">
          <a:xfrm>
            <a:off x="5143504" y="142852"/>
            <a:ext cx="38100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James 5:16</a:t>
            </a:r>
            <a:endParaRPr lang="en-GB" dirty="0"/>
          </a:p>
        </p:txBody>
      </p:sp>
      <p:sp>
        <p:nvSpPr>
          <p:cNvPr id="3" name="Content Placeholder 2"/>
          <p:cNvSpPr>
            <a:spLocks noGrp="1"/>
          </p:cNvSpPr>
          <p:nvPr>
            <p:ph idx="1"/>
          </p:nvPr>
        </p:nvSpPr>
        <p:spPr/>
        <p:txBody>
          <a:bodyPr>
            <a:normAutofit/>
          </a:bodyPr>
          <a:lstStyle/>
          <a:p>
            <a:pPr>
              <a:buNone/>
            </a:pPr>
            <a:r>
              <a:rPr lang="en-GB" dirty="0" smtClean="0"/>
              <a:t>	“the effectual fervent prayer of a righteous man </a:t>
            </a:r>
            <a:r>
              <a:rPr lang="en-GB" dirty="0" err="1" smtClean="0"/>
              <a:t>availeth</a:t>
            </a:r>
            <a:r>
              <a:rPr lang="en-GB" dirty="0" smtClean="0"/>
              <a:t> much”</a:t>
            </a:r>
          </a:p>
          <a:p>
            <a:pPr algn="r">
              <a:buNone/>
            </a:pPr>
            <a:endParaRPr lang="en-GB" dirty="0" smtClean="0"/>
          </a:p>
          <a:p>
            <a:pPr>
              <a:buNone/>
            </a:pPr>
            <a:r>
              <a:rPr lang="en-GB" dirty="0" smtClean="0"/>
              <a:t>	“Neither pray I for these alone, but for them also which shall believe on me through their word” (John 17:20)</a:t>
            </a:r>
          </a:p>
          <a:p>
            <a:pPr algn="r">
              <a:buNone/>
            </a:pPr>
            <a:endParaRPr lang="en-GB" dirty="0" smtClean="0"/>
          </a:p>
          <a:p>
            <a:pPr>
              <a:buNone/>
            </a:pPr>
            <a:r>
              <a:rPr lang="en-GB" dirty="0" smtClean="0"/>
              <a:t>	Jesus ‘the righteous man’ prayed for us!</a:t>
            </a:r>
            <a:endParaRPr lang="en-GB"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a:xfrm>
            <a:off x="457200" y="1600203"/>
            <a:ext cx="8435280" cy="4525963"/>
          </a:xfrm>
        </p:spPr>
        <p:txBody>
          <a:bodyPr>
            <a:normAutofit/>
          </a:bodyPr>
          <a:lstStyle/>
          <a:p>
            <a:pPr lvl="0"/>
            <a:r>
              <a:rPr lang="en-GB" dirty="0" smtClean="0"/>
              <a:t>To live one day at a time – seek first the kingdom</a:t>
            </a:r>
          </a:p>
          <a:p>
            <a:pPr lvl="0"/>
            <a:r>
              <a:rPr lang="en-GB" dirty="0" smtClean="0"/>
              <a:t>To endure trials, let them humble us</a:t>
            </a:r>
          </a:p>
          <a:p>
            <a:pPr lvl="0"/>
            <a:r>
              <a:rPr lang="en-GB" dirty="0" smtClean="0"/>
              <a:t>To be consistent in life – single minded!</a:t>
            </a:r>
          </a:p>
          <a:p>
            <a:r>
              <a:rPr lang="en-GB" dirty="0" smtClean="0"/>
              <a:t>Help people in need</a:t>
            </a:r>
          </a:p>
          <a:p>
            <a:pPr lvl="1"/>
            <a:r>
              <a:rPr lang="en-GB" dirty="0" smtClean="0"/>
              <a:t>Practically, get them medicine</a:t>
            </a:r>
          </a:p>
          <a:p>
            <a:pPr lvl="1"/>
            <a:r>
              <a:rPr lang="en-GB" dirty="0" smtClean="0"/>
              <a:t>Spiritually, show them the word of God</a:t>
            </a:r>
          </a:p>
          <a:p>
            <a:pPr>
              <a:buNone/>
            </a:pPr>
            <a:endParaRPr lang="en-GB" dirty="0" smtClean="0"/>
          </a:p>
          <a:p>
            <a:endParaRPr lang="en-GB" dirty="0" smtClean="0"/>
          </a:p>
        </p:txBody>
      </p:sp>
      <p:sp>
        <p:nvSpPr>
          <p:cNvPr id="4" name="Rectangle 3"/>
          <p:cNvSpPr/>
          <p:nvPr/>
        </p:nvSpPr>
        <p:spPr>
          <a:xfrm>
            <a:off x="1115616" y="5589240"/>
            <a:ext cx="6929975" cy="92333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91440" tIns="45720" rIns="91440" bIns="45720">
            <a:spAutoFit/>
          </a:bodyPr>
          <a:lstStyle/>
          <a:p>
            <a:pPr algn="ctr"/>
            <a:r>
              <a:rPr lang="en-GB" sz="5400" b="1" cap="none" spc="0" dirty="0" smtClean="0">
                <a:ln w="17780" cmpd="sng">
                  <a:solidFill>
                    <a:srgbClr val="FFFFFF"/>
                  </a:solidFill>
                  <a:prstDash val="solid"/>
                  <a:miter lim="800000"/>
                </a:ln>
                <a:solidFill>
                  <a:srgbClr val="7030A0"/>
                </a:solidFill>
                <a:effectLst>
                  <a:glow rad="228600">
                    <a:schemeClr val="accent1">
                      <a:satMod val="175000"/>
                      <a:alpha val="40000"/>
                    </a:schemeClr>
                  </a:glow>
                  <a:outerShdw blurRad="50800" algn="tl" rotWithShape="0">
                    <a:srgbClr val="000000"/>
                  </a:outerShdw>
                </a:effectLst>
              </a:rPr>
              <a:t>The word is able to SOS</a:t>
            </a:r>
            <a:endParaRPr lang="en-GB" sz="5400" b="1" cap="none" spc="0" dirty="0">
              <a:ln w="17780" cmpd="sng">
                <a:solidFill>
                  <a:srgbClr val="FFFFFF"/>
                </a:solidFill>
                <a:prstDash val="solid"/>
                <a:miter lim="800000"/>
              </a:ln>
              <a:solidFill>
                <a:srgbClr val="7030A0"/>
              </a:solidFill>
              <a:effectLst>
                <a:glow rad="228600">
                  <a:schemeClr val="accent1">
                    <a:satMod val="175000"/>
                    <a:alpha val="40000"/>
                  </a:schemeClr>
                </a:glow>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by="(-#ppt_w*2)" calcmode="lin" valueType="num">
                                      <p:cBhvr rctx="PPT">
                                        <p:cTn id="27" dur="1000" autoRev="1" fill="hold">
                                          <p:stCondLst>
                                            <p:cond delay="0"/>
                                          </p:stCondLst>
                                        </p:cTn>
                                        <p:tgtEl>
                                          <p:spTgt spid="4"/>
                                        </p:tgtEl>
                                        <p:attrNameLst>
                                          <p:attrName>ppt_w</p:attrName>
                                        </p:attrNameLst>
                                      </p:cBhvr>
                                    </p:anim>
                                    <p:anim by="(#ppt_w*0.50)" calcmode="lin" valueType="num">
                                      <p:cBhvr>
                                        <p:cTn id="28" dur="1000" decel="50000" autoRev="1" fill="hold">
                                          <p:stCondLst>
                                            <p:cond delay="0"/>
                                          </p:stCondLst>
                                        </p:cTn>
                                        <p:tgtEl>
                                          <p:spTgt spid="4"/>
                                        </p:tgtEl>
                                        <p:attrNameLst>
                                          <p:attrName>ppt_x</p:attrName>
                                        </p:attrNameLst>
                                      </p:cBhvr>
                                    </p:anim>
                                    <p:anim from="(-#ppt_h/2)" to="(#ppt_y)" calcmode="lin" valueType="num">
                                      <p:cBhvr>
                                        <p:cTn id="29" dur="2000" fill="hold">
                                          <p:stCondLst>
                                            <p:cond delay="0"/>
                                          </p:stCondLst>
                                        </p:cTn>
                                        <p:tgtEl>
                                          <p:spTgt spid="4"/>
                                        </p:tgtEl>
                                        <p:attrNameLst>
                                          <p:attrName>ppt_y</p:attrName>
                                        </p:attrNameLst>
                                      </p:cBhvr>
                                    </p:anim>
                                    <p:animRot by="21600000">
                                      <p:cBhvr>
                                        <p:cTn id="30" dur="2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of James</a:t>
            </a:r>
            <a:endParaRPr lang="en-GB" dirty="0"/>
          </a:p>
        </p:txBody>
      </p:sp>
      <p:sp>
        <p:nvSpPr>
          <p:cNvPr id="3" name="Content Placeholder 2"/>
          <p:cNvSpPr>
            <a:spLocks noGrp="1"/>
          </p:cNvSpPr>
          <p:nvPr>
            <p:ph idx="1"/>
          </p:nvPr>
        </p:nvSpPr>
        <p:spPr>
          <a:xfrm>
            <a:off x="457200" y="1600203"/>
            <a:ext cx="8229600" cy="5069157"/>
          </a:xfrm>
        </p:spPr>
        <p:txBody>
          <a:bodyPr>
            <a:normAutofit lnSpcReduction="10000"/>
          </a:bodyPr>
          <a:lstStyle/>
          <a:p>
            <a:r>
              <a:rPr lang="en-GB" dirty="0" err="1" smtClean="0"/>
              <a:t>Ch</a:t>
            </a:r>
            <a:r>
              <a:rPr lang="en-GB" dirty="0" smtClean="0"/>
              <a:t> 1 – Endure trials, take responsibility for sin, hear and do the word</a:t>
            </a:r>
          </a:p>
          <a:p>
            <a:r>
              <a:rPr lang="en-GB" dirty="0" err="1" smtClean="0"/>
              <a:t>Ch</a:t>
            </a:r>
            <a:r>
              <a:rPr lang="en-GB" dirty="0" smtClean="0"/>
              <a:t> 2 – Live your faith, don’t respect persons (Abraham and Rahab)</a:t>
            </a:r>
          </a:p>
          <a:p>
            <a:r>
              <a:rPr lang="en-GB" dirty="0" err="1" smtClean="0"/>
              <a:t>Ch</a:t>
            </a:r>
            <a:r>
              <a:rPr lang="en-GB" dirty="0" smtClean="0"/>
              <a:t> 3 – Be consistent, like the Lord Jesus – the perfect man – use the wisdom from above</a:t>
            </a:r>
          </a:p>
          <a:p>
            <a:r>
              <a:rPr lang="en-GB" dirty="0" err="1" smtClean="0"/>
              <a:t>Ch</a:t>
            </a:r>
            <a:r>
              <a:rPr lang="en-GB" dirty="0" smtClean="0"/>
              <a:t> 4 – Keep looking to Jesus, he helps us to draw nigh to God, use our time now!</a:t>
            </a:r>
          </a:p>
          <a:p>
            <a:r>
              <a:rPr lang="en-GB" dirty="0" err="1" smtClean="0"/>
              <a:t>Ch</a:t>
            </a:r>
            <a:r>
              <a:rPr lang="en-GB" dirty="0" smtClean="0"/>
              <a:t> 5 – Be patient – practically help people – remember WORD alone saves eternally</a:t>
            </a:r>
            <a:endParaRPr lang="en-GB" dirty="0"/>
          </a:p>
        </p:txBody>
      </p:sp>
    </p:spTree>
    <p:extLst>
      <p:ext uri="{BB962C8B-B14F-4D97-AF65-F5344CB8AC3E}">
        <p14:creationId xmlns:p14="http://schemas.microsoft.com/office/powerpoint/2010/main" val="23657220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417123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Our Faith Progresses</a:t>
            </a:r>
            <a:endParaRPr lang="en-GB" dirty="0"/>
          </a:p>
        </p:txBody>
      </p:sp>
      <p:sp>
        <p:nvSpPr>
          <p:cNvPr id="6" name="Content Placeholder 5"/>
          <p:cNvSpPr>
            <a:spLocks noGrp="1"/>
          </p:cNvSpPr>
          <p:nvPr>
            <p:ph idx="1"/>
          </p:nvPr>
        </p:nvSpPr>
        <p:spPr/>
        <p:txBody>
          <a:bodyPr/>
          <a:lstStyle/>
          <a:p>
            <a:pPr lvl="0"/>
            <a:r>
              <a:rPr lang="en-GB" dirty="0" smtClean="0"/>
              <a:t>God’s word comes true</a:t>
            </a:r>
          </a:p>
          <a:p>
            <a:pPr lvl="0"/>
            <a:r>
              <a:rPr lang="en-GB" dirty="0" smtClean="0"/>
              <a:t>God’s love for us</a:t>
            </a:r>
          </a:p>
          <a:p>
            <a:pPr lvl="0"/>
            <a:r>
              <a:rPr lang="en-GB" dirty="0" smtClean="0"/>
              <a:t>God works in our lives</a:t>
            </a:r>
          </a:p>
          <a:p>
            <a:pPr lvl="0"/>
            <a:r>
              <a:rPr lang="en-GB" dirty="0" smtClean="0"/>
              <a:t>God is in control</a:t>
            </a:r>
          </a:p>
          <a:p>
            <a:pPr lvl="0"/>
            <a:r>
              <a:rPr lang="en-GB" dirty="0" smtClean="0"/>
              <a:t>Perspective </a:t>
            </a:r>
          </a:p>
          <a:p>
            <a:pPr lvl="0"/>
            <a:r>
              <a:rPr lang="en-GB" dirty="0" smtClean="0"/>
              <a:t>Purpose</a:t>
            </a:r>
          </a:p>
          <a:p>
            <a:pPr lvl="0"/>
            <a:r>
              <a:rPr lang="en-GB" dirty="0" smtClean="0"/>
              <a:t>Able to deal with problems</a:t>
            </a:r>
          </a:p>
          <a:p>
            <a:endParaRPr lang="en-GB" dirty="0"/>
          </a:p>
        </p:txBody>
      </p:sp>
    </p:spTree>
    <p:extLst>
      <p:ext uri="{BB962C8B-B14F-4D97-AF65-F5344CB8AC3E}">
        <p14:creationId xmlns:p14="http://schemas.microsoft.com/office/powerpoint/2010/main" val="30760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11559" y="1600200"/>
            <a:ext cx="7992889" cy="5043510"/>
          </a:xfrm>
        </p:spPr>
        <p:txBody>
          <a:bodyPr>
            <a:normAutofit/>
          </a:bodyPr>
          <a:lstStyle/>
          <a:p>
            <a:pPr marL="0" indent="0">
              <a:buNone/>
            </a:pPr>
            <a:r>
              <a:rPr lang="en-GB" dirty="0" smtClean="0"/>
              <a:t>Paul wrote regarding the Macedonian </a:t>
            </a:r>
            <a:r>
              <a:rPr lang="en-GB" dirty="0" err="1" smtClean="0"/>
              <a:t>ecclesias</a:t>
            </a:r>
            <a:r>
              <a:rPr lang="en-GB" dirty="0" smtClean="0"/>
              <a:t>:</a:t>
            </a:r>
            <a:r>
              <a:rPr lang="en-GB" dirty="0"/>
              <a:t>	</a:t>
            </a:r>
            <a:endParaRPr lang="en-GB" dirty="0" smtClean="0"/>
          </a:p>
          <a:p>
            <a:pPr marL="0" indent="0">
              <a:buNone/>
            </a:pPr>
            <a:endParaRPr lang="en-GB" sz="1400" dirty="0"/>
          </a:p>
          <a:p>
            <a:pPr marL="0" indent="0">
              <a:buNone/>
            </a:pPr>
            <a:r>
              <a:rPr lang="en-GB" dirty="0" smtClean="0"/>
              <a:t>“in </a:t>
            </a:r>
            <a:r>
              <a:rPr lang="en-GB" dirty="0"/>
              <a:t>a great trial of affliction the abundance of their </a:t>
            </a:r>
            <a:r>
              <a:rPr lang="en-GB" b="1" dirty="0"/>
              <a:t>joy</a:t>
            </a:r>
            <a:r>
              <a:rPr lang="en-GB" dirty="0"/>
              <a:t> </a:t>
            </a:r>
            <a:r>
              <a:rPr lang="en-GB" dirty="0" smtClean="0"/>
              <a:t>and </a:t>
            </a:r>
            <a:r>
              <a:rPr lang="en-GB" dirty="0"/>
              <a:t>their deep poverty abounded unto the riches of their liberality</a:t>
            </a:r>
            <a:r>
              <a:rPr lang="en-GB" dirty="0" smtClean="0"/>
              <a:t>.”  </a:t>
            </a:r>
          </a:p>
          <a:p>
            <a:pPr marL="0" indent="0">
              <a:buNone/>
            </a:pPr>
            <a:r>
              <a:rPr lang="en-GB" dirty="0" smtClean="0"/>
              <a:t>2 Corinthians 8:2</a:t>
            </a:r>
          </a:p>
          <a:p>
            <a:pPr marL="0" indent="0">
              <a:buNone/>
            </a:pPr>
            <a:endParaRPr lang="en-GB" dirty="0" smtClean="0">
              <a:solidFill>
                <a:srgbClr val="C00000"/>
              </a:solidFill>
            </a:endParaRPr>
          </a:p>
          <a:p>
            <a:pPr marL="0" indent="0"/>
            <a:endParaRPr lang="en-GB" dirty="0"/>
          </a:p>
        </p:txBody>
      </p:sp>
      <p:sp>
        <p:nvSpPr>
          <p:cNvPr id="4" name="Title 3"/>
          <p:cNvSpPr>
            <a:spLocks noGrp="1"/>
          </p:cNvSpPr>
          <p:nvPr>
            <p:ph type="title"/>
          </p:nvPr>
        </p:nvSpPr>
        <p:spPr/>
        <p:txBody>
          <a:bodyPr/>
          <a:lstStyle/>
          <a:p>
            <a:r>
              <a:rPr lang="en-GB" dirty="0" smtClean="0"/>
              <a:t>Rejoicing in trials</a:t>
            </a:r>
            <a:endParaRPr lang="en-GB" dirty="0"/>
          </a:p>
        </p:txBody>
      </p:sp>
    </p:spTree>
    <p:extLst>
      <p:ext uri="{BB962C8B-B14F-4D97-AF65-F5344CB8AC3E}">
        <p14:creationId xmlns:p14="http://schemas.microsoft.com/office/powerpoint/2010/main" val="3921392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Trials can do us good!</a:t>
            </a:r>
            <a:endParaRPr lang="en-GB" dirty="0"/>
          </a:p>
        </p:txBody>
      </p:sp>
      <p:sp>
        <p:nvSpPr>
          <p:cNvPr id="5" name="Content Placeholder 4"/>
          <p:cNvSpPr>
            <a:spLocks noGrp="1"/>
          </p:cNvSpPr>
          <p:nvPr>
            <p:ph sz="half" idx="1"/>
          </p:nvPr>
        </p:nvSpPr>
        <p:spPr>
          <a:xfrm>
            <a:off x="457200" y="1600203"/>
            <a:ext cx="4038600" cy="4853133"/>
          </a:xfrm>
        </p:spPr>
        <p:txBody>
          <a:bodyPr>
            <a:normAutofit/>
          </a:bodyPr>
          <a:lstStyle/>
          <a:p>
            <a:pPr>
              <a:buNone/>
            </a:pPr>
            <a:r>
              <a:rPr lang="en-GB" dirty="0" smtClean="0"/>
              <a:t>	“Now no chastening for the present </a:t>
            </a:r>
            <a:r>
              <a:rPr lang="en-GB" dirty="0" err="1" smtClean="0"/>
              <a:t>seemeth</a:t>
            </a:r>
            <a:r>
              <a:rPr lang="en-GB" dirty="0" smtClean="0"/>
              <a:t> to be </a:t>
            </a:r>
            <a:r>
              <a:rPr lang="en-GB" b="1" dirty="0" smtClean="0"/>
              <a:t>joyous</a:t>
            </a:r>
            <a:r>
              <a:rPr lang="en-GB" dirty="0" smtClean="0"/>
              <a:t>, but grievous: </a:t>
            </a:r>
          </a:p>
          <a:p>
            <a:pPr>
              <a:buNone/>
            </a:pPr>
            <a:r>
              <a:rPr lang="en-GB" dirty="0" smtClean="0"/>
              <a:t>	nevertheless afterward it </a:t>
            </a:r>
            <a:r>
              <a:rPr lang="en-GB" dirty="0" err="1" smtClean="0"/>
              <a:t>yieldeth</a:t>
            </a:r>
            <a:r>
              <a:rPr lang="en-GB" dirty="0" smtClean="0"/>
              <a:t> the </a:t>
            </a:r>
            <a:r>
              <a:rPr lang="en-GB" b="1" dirty="0" smtClean="0"/>
              <a:t>peaceable</a:t>
            </a:r>
            <a:r>
              <a:rPr lang="en-GB" dirty="0" smtClean="0"/>
              <a:t> </a:t>
            </a:r>
            <a:r>
              <a:rPr lang="en-GB" b="1" dirty="0" smtClean="0"/>
              <a:t>fruit</a:t>
            </a:r>
            <a:r>
              <a:rPr lang="en-GB" dirty="0" smtClean="0"/>
              <a:t> of </a:t>
            </a:r>
            <a:r>
              <a:rPr lang="en-GB" b="1" dirty="0" smtClean="0"/>
              <a:t>righteousness</a:t>
            </a:r>
            <a:r>
              <a:rPr lang="en-GB" dirty="0" smtClean="0"/>
              <a:t> unto them which are exercised thereby.”</a:t>
            </a:r>
          </a:p>
          <a:p>
            <a:pPr algn="r">
              <a:buNone/>
            </a:pPr>
            <a:r>
              <a:rPr lang="en-GB" dirty="0" smtClean="0"/>
              <a:t>Hebrews 12:11</a:t>
            </a:r>
          </a:p>
        </p:txBody>
      </p:sp>
      <p:sp>
        <p:nvSpPr>
          <p:cNvPr id="6" name="Content Placeholder 5"/>
          <p:cNvSpPr>
            <a:spLocks noGrp="1"/>
          </p:cNvSpPr>
          <p:nvPr>
            <p:ph sz="half" idx="2"/>
          </p:nvPr>
        </p:nvSpPr>
        <p:spPr/>
        <p:txBody>
          <a:bodyPr>
            <a:normAutofit/>
          </a:bodyPr>
          <a:lstStyle/>
          <a:p>
            <a:pPr>
              <a:buNone/>
            </a:pPr>
            <a:r>
              <a:rPr lang="en-GB" dirty="0" smtClean="0"/>
              <a:t>	“My brethren, count it all </a:t>
            </a:r>
            <a:r>
              <a:rPr lang="en-GB" b="1" dirty="0" smtClean="0"/>
              <a:t>joy</a:t>
            </a:r>
            <a:r>
              <a:rPr lang="en-GB" dirty="0" smtClean="0"/>
              <a:t> when ye fall into divers temptations”</a:t>
            </a:r>
          </a:p>
          <a:p>
            <a:pPr algn="r">
              <a:buNone/>
            </a:pPr>
            <a:r>
              <a:rPr lang="en-GB" dirty="0" smtClean="0"/>
              <a:t>James 1:2</a:t>
            </a:r>
          </a:p>
          <a:p>
            <a:pPr>
              <a:buNone/>
            </a:pPr>
            <a:r>
              <a:rPr lang="en-GB" dirty="0" smtClean="0"/>
              <a:t>	“the </a:t>
            </a:r>
            <a:r>
              <a:rPr lang="en-GB" b="1" dirty="0" smtClean="0"/>
              <a:t>fruit</a:t>
            </a:r>
            <a:r>
              <a:rPr lang="en-GB" dirty="0" smtClean="0"/>
              <a:t> of </a:t>
            </a:r>
            <a:r>
              <a:rPr lang="en-GB" b="1" dirty="0" smtClean="0"/>
              <a:t>righteousness</a:t>
            </a:r>
            <a:r>
              <a:rPr lang="en-GB" dirty="0" smtClean="0"/>
              <a:t> is sown in </a:t>
            </a:r>
            <a:r>
              <a:rPr lang="en-GB" b="1" dirty="0" smtClean="0"/>
              <a:t>peace</a:t>
            </a:r>
            <a:r>
              <a:rPr lang="en-GB" dirty="0" smtClean="0"/>
              <a:t> of them that make </a:t>
            </a:r>
            <a:r>
              <a:rPr lang="en-GB" b="1" dirty="0" smtClean="0"/>
              <a:t>peace</a:t>
            </a:r>
            <a:r>
              <a:rPr lang="en-GB" dirty="0" smtClean="0"/>
              <a:t>”</a:t>
            </a:r>
          </a:p>
          <a:p>
            <a:pPr algn="r">
              <a:buNone/>
            </a:pPr>
            <a:r>
              <a:rPr lang="en-GB" dirty="0" smtClean="0"/>
              <a:t>James 3:18</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 of wisdom</a:t>
            </a:r>
            <a:endParaRPr lang="en-GB" dirty="0"/>
          </a:p>
        </p:txBody>
      </p:sp>
      <p:sp>
        <p:nvSpPr>
          <p:cNvPr id="11" name="Content Placeholder 10"/>
          <p:cNvSpPr>
            <a:spLocks noGrp="1"/>
          </p:cNvSpPr>
          <p:nvPr>
            <p:ph idx="1"/>
          </p:nvPr>
        </p:nvSpPr>
        <p:spPr>
          <a:xfrm>
            <a:off x="71407" y="1600200"/>
            <a:ext cx="8858312" cy="5043510"/>
          </a:xfrm>
        </p:spPr>
        <p:txBody>
          <a:bodyPr>
            <a:normAutofit/>
          </a:bodyPr>
          <a:lstStyle/>
          <a:p>
            <a:pPr>
              <a:buNone/>
            </a:pPr>
            <a:r>
              <a:rPr lang="en-GB" dirty="0"/>
              <a:t>	</a:t>
            </a:r>
            <a:r>
              <a:rPr lang="en-GB" dirty="0" smtClean="0"/>
              <a:t> “The wise </a:t>
            </a:r>
            <a:r>
              <a:rPr lang="en-GB" i="1" dirty="0" smtClean="0"/>
              <a:t>men</a:t>
            </a:r>
            <a:r>
              <a:rPr lang="en-GB" dirty="0" smtClean="0"/>
              <a:t> are ashamed, they are dismayed and taken: lo, </a:t>
            </a:r>
            <a:r>
              <a:rPr lang="en-GB" b="1" dirty="0" smtClean="0"/>
              <a:t>they have rejected the word of the LORD</a:t>
            </a:r>
            <a:r>
              <a:rPr lang="en-GB" dirty="0" smtClean="0"/>
              <a:t>; and what wisdom </a:t>
            </a:r>
            <a:r>
              <a:rPr lang="en-GB" i="1" dirty="0" smtClean="0"/>
              <a:t>is</a:t>
            </a:r>
            <a:r>
              <a:rPr lang="en-GB" dirty="0" smtClean="0"/>
              <a:t> in them?”        Jeremiah 8:9</a:t>
            </a:r>
          </a:p>
          <a:p>
            <a:pPr>
              <a:buNone/>
            </a:pPr>
            <a:endParaRPr lang="en-GB" dirty="0" smtClean="0">
              <a:solidFill>
                <a:srgbClr val="C00000"/>
              </a:solidFill>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p:txBody>
          <a:bodyPr>
            <a:normAutofit/>
          </a:bodyPr>
          <a:lstStyle/>
          <a:p>
            <a:r>
              <a:rPr lang="en-GB" dirty="0" smtClean="0"/>
              <a:t>Embed in our lives the </a:t>
            </a:r>
            <a:r>
              <a:rPr lang="en-GB" b="1" dirty="0" smtClean="0"/>
              <a:t>fruit of the spirit</a:t>
            </a:r>
          </a:p>
          <a:p>
            <a:r>
              <a:rPr lang="en-GB" b="1" dirty="0" smtClean="0"/>
              <a:t>Stay on the good ground</a:t>
            </a:r>
          </a:p>
          <a:p>
            <a:pPr lvl="1"/>
            <a:r>
              <a:rPr lang="en-GB" dirty="0" smtClean="0"/>
              <a:t>The good ground is where the seed/word can have a chance</a:t>
            </a:r>
          </a:p>
          <a:p>
            <a:r>
              <a:rPr lang="en-GB" dirty="0" smtClean="0"/>
              <a:t>God can </a:t>
            </a:r>
            <a:r>
              <a:rPr lang="en-GB" b="1" dirty="0" smtClean="0"/>
              <a:t>bring us through the trials </a:t>
            </a:r>
            <a:r>
              <a:rPr lang="en-GB" dirty="0" smtClean="0"/>
              <a:t>of life </a:t>
            </a:r>
          </a:p>
          <a:p>
            <a:r>
              <a:rPr lang="en-GB" dirty="0" smtClean="0"/>
              <a:t>We are responsible for our sins</a:t>
            </a:r>
          </a:p>
          <a:p>
            <a:r>
              <a:rPr lang="en-GB" b="1" dirty="0" smtClean="0"/>
              <a:t>Help is on offer </a:t>
            </a:r>
            <a:r>
              <a:rPr lang="en-GB" dirty="0" smtClean="0"/>
              <a:t>for us – in the word</a:t>
            </a:r>
          </a:p>
          <a:p>
            <a:pPr lvl="1"/>
            <a:r>
              <a:rPr lang="en-GB" dirty="0" smtClean="0"/>
              <a:t>The Word is able to </a:t>
            </a:r>
            <a:r>
              <a:rPr lang="en-GB" b="1" dirty="0" smtClean="0"/>
              <a:t>s</a:t>
            </a:r>
            <a:r>
              <a:rPr lang="en-GB" dirty="0" smtClean="0"/>
              <a:t>ave </a:t>
            </a:r>
            <a:r>
              <a:rPr lang="en-GB" b="1" dirty="0" smtClean="0"/>
              <a:t>o</a:t>
            </a:r>
            <a:r>
              <a:rPr lang="en-GB" dirty="0" smtClean="0"/>
              <a:t>ur </a:t>
            </a:r>
            <a:r>
              <a:rPr lang="en-GB" b="1" dirty="0" smtClean="0"/>
              <a:t>s</a:t>
            </a:r>
            <a:r>
              <a:rPr lang="en-GB" dirty="0" smtClean="0"/>
              <a:t>ouls (SOS)</a:t>
            </a:r>
          </a:p>
          <a:p>
            <a:endParaRPr lang="en-GB" dirty="0"/>
          </a:p>
        </p:txBody>
      </p:sp>
    </p:spTree>
    <p:extLst>
      <p:ext uri="{BB962C8B-B14F-4D97-AF65-F5344CB8AC3E}">
        <p14:creationId xmlns:p14="http://schemas.microsoft.com/office/powerpoint/2010/main" val="31380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“The Implanted Word”</a:t>
            </a:r>
            <a:endParaRPr lang="en-GB" dirty="0"/>
          </a:p>
        </p:txBody>
      </p:sp>
      <p:sp>
        <p:nvSpPr>
          <p:cNvPr id="4" name="Subtitle 3"/>
          <p:cNvSpPr>
            <a:spLocks noGrp="1"/>
          </p:cNvSpPr>
          <p:nvPr>
            <p:ph type="subTitle" idx="1"/>
          </p:nvPr>
        </p:nvSpPr>
        <p:spPr/>
        <p:txBody>
          <a:bodyPr/>
          <a:lstStyle/>
          <a:p>
            <a:r>
              <a:rPr lang="en-GB" dirty="0" smtClean="0"/>
              <a:t>Reading: James 1</a:t>
            </a:r>
            <a:endParaRPr lang="en-GB" dirty="0"/>
          </a:p>
        </p:txBody>
      </p:sp>
    </p:spTree>
    <p:extLst>
      <p:ext uri="{BB962C8B-B14F-4D97-AF65-F5344CB8AC3E}">
        <p14:creationId xmlns:p14="http://schemas.microsoft.com/office/powerpoint/2010/main" val="1656979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Patience</a:t>
            </a:r>
            <a:endParaRPr lang="en-GB" dirty="0"/>
          </a:p>
        </p:txBody>
      </p:sp>
      <p:sp>
        <p:nvSpPr>
          <p:cNvPr id="3" name="Content Placeholder 2"/>
          <p:cNvSpPr>
            <a:spLocks noGrp="1"/>
          </p:cNvSpPr>
          <p:nvPr>
            <p:ph idx="1"/>
          </p:nvPr>
        </p:nvSpPr>
        <p:spPr/>
        <p:txBody>
          <a:bodyPr/>
          <a:lstStyle/>
          <a:p>
            <a:pPr marL="0" indent="0">
              <a:buNone/>
            </a:pPr>
            <a:r>
              <a:rPr lang="en-GB" dirty="0" smtClean="0"/>
              <a:t>Jesus said…“that </a:t>
            </a:r>
            <a:r>
              <a:rPr lang="en-GB" dirty="0"/>
              <a:t>on the good ground are they, which in an honest and good heart, having heard the word, keep </a:t>
            </a:r>
            <a:r>
              <a:rPr lang="en-GB" i="1" dirty="0"/>
              <a:t>it</a:t>
            </a:r>
            <a:r>
              <a:rPr lang="en-GB" dirty="0"/>
              <a:t>, and bring forth fruit with </a:t>
            </a:r>
            <a:r>
              <a:rPr lang="en-GB" b="1" dirty="0"/>
              <a:t>patience</a:t>
            </a:r>
            <a:r>
              <a:rPr lang="en-GB" dirty="0" smtClean="0"/>
              <a:t>” Luke 8:15</a:t>
            </a:r>
          </a:p>
          <a:p>
            <a:endParaRPr lang="en-GB" dirty="0" smtClean="0"/>
          </a:p>
          <a:p>
            <a:pPr marL="0" indent="0">
              <a:buNone/>
            </a:pPr>
            <a:r>
              <a:rPr lang="en-GB" dirty="0" smtClean="0"/>
              <a:t>James’ letter exhorts us…</a:t>
            </a:r>
          </a:p>
          <a:p>
            <a:r>
              <a:rPr lang="en-GB" dirty="0" smtClean="0"/>
              <a:t>The trying of our faith develops our </a:t>
            </a:r>
            <a:r>
              <a:rPr lang="en-GB" b="1" dirty="0" smtClean="0"/>
              <a:t>patience</a:t>
            </a:r>
            <a:endParaRPr lang="en-GB" b="1" dirty="0"/>
          </a:p>
          <a:p>
            <a:pPr marL="0" indent="0">
              <a:buNone/>
            </a:pPr>
            <a:endParaRPr lang="en-GB" dirty="0"/>
          </a:p>
        </p:txBody>
      </p:sp>
    </p:spTree>
    <p:extLst>
      <p:ext uri="{BB962C8B-B14F-4D97-AF65-F5344CB8AC3E}">
        <p14:creationId xmlns:p14="http://schemas.microsoft.com/office/powerpoint/2010/main" val="89500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James?</a:t>
            </a:r>
            <a:endParaRPr lang="en-GB" dirty="0"/>
          </a:p>
        </p:txBody>
      </p:sp>
      <p:sp>
        <p:nvSpPr>
          <p:cNvPr id="3" name="Content Placeholder 2"/>
          <p:cNvSpPr>
            <a:spLocks noGrp="1"/>
          </p:cNvSpPr>
          <p:nvPr>
            <p:ph idx="1"/>
          </p:nvPr>
        </p:nvSpPr>
        <p:spPr/>
        <p:txBody>
          <a:bodyPr/>
          <a:lstStyle/>
          <a:p>
            <a:pPr lvl="0"/>
            <a:r>
              <a:rPr lang="en-GB" dirty="0"/>
              <a:t>James, </a:t>
            </a:r>
            <a:r>
              <a:rPr lang="en-GB" b="1" dirty="0"/>
              <a:t>the son of Zebedee</a:t>
            </a:r>
            <a:r>
              <a:rPr lang="en-GB" dirty="0"/>
              <a:t>, brother of John, one of the 12 (Matthew 4:21)</a:t>
            </a:r>
          </a:p>
          <a:p>
            <a:pPr lvl="0"/>
            <a:r>
              <a:rPr lang="en-GB" dirty="0"/>
              <a:t>James the less, </a:t>
            </a:r>
            <a:r>
              <a:rPr lang="en-GB" b="1" dirty="0"/>
              <a:t>the son of </a:t>
            </a:r>
            <a:r>
              <a:rPr lang="en-GB" b="1" dirty="0" err="1"/>
              <a:t>Alphaeus</a:t>
            </a:r>
            <a:r>
              <a:rPr lang="en-GB" dirty="0"/>
              <a:t>, one of the 12 (Mark 15:40)</a:t>
            </a:r>
          </a:p>
          <a:p>
            <a:pPr lvl="0"/>
            <a:r>
              <a:rPr lang="en-GB" dirty="0"/>
              <a:t>James, </a:t>
            </a:r>
            <a:r>
              <a:rPr lang="en-GB" b="1" dirty="0"/>
              <a:t>the Lord’s </a:t>
            </a:r>
            <a:r>
              <a:rPr lang="en-GB" b="1" dirty="0" smtClean="0"/>
              <a:t>half brother </a:t>
            </a:r>
            <a:r>
              <a:rPr lang="en-GB" dirty="0"/>
              <a:t>(Matthew 13:55)</a:t>
            </a:r>
          </a:p>
          <a:p>
            <a:endParaRPr lang="en-GB" dirty="0"/>
          </a:p>
        </p:txBody>
      </p:sp>
    </p:spTree>
    <p:extLst>
      <p:ext uri="{BB962C8B-B14F-4D97-AF65-F5344CB8AC3E}">
        <p14:creationId xmlns:p14="http://schemas.microsoft.com/office/powerpoint/2010/main" val="312893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“For </a:t>
            </a:r>
            <a:r>
              <a:rPr lang="en-GB" b="1" dirty="0"/>
              <a:t>the </a:t>
            </a:r>
            <a:r>
              <a:rPr lang="en-GB" b="1" cap="small" dirty="0"/>
              <a:t>Lord</a:t>
            </a:r>
            <a:r>
              <a:rPr lang="en-GB" b="1" dirty="0"/>
              <a:t> giveth wisdom</a:t>
            </a:r>
            <a:r>
              <a:rPr lang="en-GB" dirty="0"/>
              <a:t>: </a:t>
            </a:r>
            <a:endParaRPr lang="en-GB" dirty="0" smtClean="0"/>
          </a:p>
          <a:p>
            <a:pPr marL="0" indent="0">
              <a:buNone/>
            </a:pPr>
            <a:r>
              <a:rPr lang="en-GB" dirty="0" smtClean="0"/>
              <a:t>out </a:t>
            </a:r>
            <a:r>
              <a:rPr lang="en-GB" dirty="0"/>
              <a:t>of his mouth cometh knowledge and </a:t>
            </a:r>
            <a:r>
              <a:rPr lang="en-GB" dirty="0" smtClean="0"/>
              <a:t>understanding. </a:t>
            </a:r>
          </a:p>
          <a:p>
            <a:pPr marL="0" indent="0">
              <a:buNone/>
            </a:pPr>
            <a:r>
              <a:rPr lang="en-GB" b="1" dirty="0" smtClean="0"/>
              <a:t>He </a:t>
            </a:r>
            <a:r>
              <a:rPr lang="en-GB" b="1" dirty="0" err="1"/>
              <a:t>layeth</a:t>
            </a:r>
            <a:r>
              <a:rPr lang="en-GB" b="1" dirty="0"/>
              <a:t> up sound wisdom</a:t>
            </a:r>
            <a:r>
              <a:rPr lang="en-GB" dirty="0"/>
              <a:t> for the righteous</a:t>
            </a:r>
            <a:r>
              <a:rPr lang="en-GB"/>
              <a:t>: </a:t>
            </a:r>
            <a:endParaRPr lang="en-GB" smtClean="0"/>
          </a:p>
          <a:p>
            <a:pPr marL="0" indent="0">
              <a:buNone/>
            </a:pPr>
            <a:r>
              <a:rPr lang="en-GB" smtClean="0"/>
              <a:t>he </a:t>
            </a:r>
            <a:r>
              <a:rPr lang="en-GB" dirty="0"/>
              <a:t>is a buckler to them that walk </a:t>
            </a:r>
            <a:r>
              <a:rPr lang="en-GB" b="1" dirty="0">
                <a:solidFill>
                  <a:srgbClr val="0070C0"/>
                </a:solidFill>
              </a:rPr>
              <a:t>uprightly</a:t>
            </a:r>
            <a:r>
              <a:rPr lang="en-GB" dirty="0" smtClean="0"/>
              <a:t>.” </a:t>
            </a:r>
          </a:p>
          <a:p>
            <a:pPr marL="0" indent="0">
              <a:buNone/>
            </a:pPr>
            <a:r>
              <a:rPr lang="en-GB" dirty="0" smtClean="0"/>
              <a:t>Proverbs 2:6-7</a:t>
            </a:r>
          </a:p>
          <a:p>
            <a:pPr marL="0" indent="0">
              <a:buNone/>
            </a:pPr>
            <a:endParaRPr lang="en-GB" dirty="0" smtClean="0"/>
          </a:p>
          <a:p>
            <a:pPr marL="0" indent="0">
              <a:buNone/>
            </a:pPr>
            <a:r>
              <a:rPr lang="en-GB" b="1" dirty="0" smtClean="0">
                <a:solidFill>
                  <a:srgbClr val="0070C0"/>
                </a:solidFill>
              </a:rPr>
              <a:t>Uprightly = with integrity</a:t>
            </a:r>
            <a:endParaRPr lang="en-GB" b="1" dirty="0">
              <a:solidFill>
                <a:srgbClr val="0070C0"/>
              </a:solidFill>
            </a:endParaRPr>
          </a:p>
        </p:txBody>
      </p:sp>
    </p:spTree>
    <p:extLst>
      <p:ext uri="{BB962C8B-B14F-4D97-AF65-F5344CB8AC3E}">
        <p14:creationId xmlns:p14="http://schemas.microsoft.com/office/powerpoint/2010/main" val="3600439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a:t>
            </a:r>
            <a:r>
              <a:rPr lang="en-GB" b="1" dirty="0"/>
              <a:t>the</a:t>
            </a:r>
            <a:r>
              <a:rPr lang="en-GB" dirty="0"/>
              <a:t> </a:t>
            </a:r>
            <a:r>
              <a:rPr lang="en-GB" b="1" dirty="0"/>
              <a:t>wicked are like the troubled sea</a:t>
            </a:r>
            <a:r>
              <a:rPr lang="en-GB" dirty="0"/>
              <a:t>, when it cannot rest, whose waters cast up mire and dirt</a:t>
            </a:r>
            <a:r>
              <a:rPr lang="en-GB" dirty="0" smtClean="0"/>
              <a:t>.” Isaiah 57:20</a:t>
            </a:r>
          </a:p>
          <a:p>
            <a:pPr marL="0" indent="0">
              <a:buNone/>
            </a:pPr>
            <a:endParaRPr lang="en-GB" dirty="0"/>
          </a:p>
          <a:p>
            <a:pPr marL="0" indent="0">
              <a:buNone/>
            </a:pPr>
            <a:r>
              <a:rPr lang="en-GB" dirty="0" smtClean="0"/>
              <a:t>“I </a:t>
            </a:r>
            <a:r>
              <a:rPr lang="en-GB" dirty="0"/>
              <a:t>will cause many </a:t>
            </a:r>
            <a:r>
              <a:rPr lang="en-GB" b="1" dirty="0"/>
              <a:t>nations</a:t>
            </a:r>
            <a:r>
              <a:rPr lang="en-GB" dirty="0"/>
              <a:t> to come up against thee, </a:t>
            </a:r>
            <a:r>
              <a:rPr lang="en-GB" b="1" dirty="0"/>
              <a:t>as the sea </a:t>
            </a:r>
            <a:r>
              <a:rPr lang="en-GB" b="1" dirty="0" err="1"/>
              <a:t>causeth</a:t>
            </a:r>
            <a:r>
              <a:rPr lang="en-GB" b="1" dirty="0"/>
              <a:t> his waves </a:t>
            </a:r>
            <a:r>
              <a:rPr lang="en-GB" dirty="0"/>
              <a:t>to come up</a:t>
            </a:r>
            <a:r>
              <a:rPr lang="en-GB" dirty="0" smtClean="0"/>
              <a:t>” Ezekiel 26:3</a:t>
            </a:r>
            <a:endParaRPr lang="en-GB" dirty="0"/>
          </a:p>
        </p:txBody>
      </p:sp>
    </p:spTree>
    <p:extLst>
      <p:ext uri="{BB962C8B-B14F-4D97-AF65-F5344CB8AC3E}">
        <p14:creationId xmlns:p14="http://schemas.microsoft.com/office/powerpoint/2010/main" val="35735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7"/>
            <a:ext cx="8229600" cy="5793510"/>
          </a:xfrm>
        </p:spPr>
        <p:txBody>
          <a:bodyPr>
            <a:normAutofit fontScale="92500"/>
          </a:bodyPr>
          <a:lstStyle/>
          <a:p>
            <a:pPr marL="0" indent="0">
              <a:buNone/>
            </a:pPr>
            <a:r>
              <a:rPr lang="en-GB" dirty="0" smtClean="0"/>
              <a:t>“</a:t>
            </a:r>
            <a:r>
              <a:rPr lang="en-GB" b="1" dirty="0" smtClean="0"/>
              <a:t>Every </a:t>
            </a:r>
            <a:r>
              <a:rPr lang="en-GB" b="1" dirty="0"/>
              <a:t>valley shall be exalted</a:t>
            </a:r>
            <a:r>
              <a:rPr lang="en-GB" dirty="0"/>
              <a:t>, and </a:t>
            </a:r>
            <a:r>
              <a:rPr lang="en-GB" b="1" dirty="0"/>
              <a:t>every mountain and hill shall be made low</a:t>
            </a:r>
            <a:r>
              <a:rPr lang="en-GB" dirty="0"/>
              <a:t>: and the crooked shall be made straight, and the rough places </a:t>
            </a:r>
            <a:r>
              <a:rPr lang="en-GB" dirty="0" smtClean="0"/>
              <a:t>plain…</a:t>
            </a:r>
            <a:r>
              <a:rPr lang="en-GB" dirty="0"/>
              <a:t>The </a:t>
            </a:r>
            <a:r>
              <a:rPr lang="en-GB" b="1" dirty="0"/>
              <a:t>grass </a:t>
            </a:r>
            <a:r>
              <a:rPr lang="en-GB" b="1" dirty="0" err="1"/>
              <a:t>withereth</a:t>
            </a:r>
            <a:r>
              <a:rPr lang="en-GB" b="1" dirty="0"/>
              <a:t>, the flower </a:t>
            </a:r>
            <a:r>
              <a:rPr lang="en-GB" b="1" dirty="0" err="1"/>
              <a:t>fadeth</a:t>
            </a:r>
            <a:r>
              <a:rPr lang="en-GB" dirty="0"/>
              <a:t>: but the word of our God shall stand for ever</a:t>
            </a:r>
            <a:r>
              <a:rPr lang="en-GB" dirty="0" smtClean="0"/>
              <a:t>.” (Isaiah 40:4,8)</a:t>
            </a:r>
          </a:p>
          <a:p>
            <a:pPr marL="0" indent="0">
              <a:buNone/>
            </a:pPr>
            <a:endParaRPr lang="en-GB" dirty="0"/>
          </a:p>
          <a:p>
            <a:pPr marL="0" indent="0">
              <a:buNone/>
            </a:pPr>
            <a:r>
              <a:rPr lang="en-GB" dirty="0" smtClean="0"/>
              <a:t>“</a:t>
            </a:r>
            <a:r>
              <a:rPr lang="en-GB" dirty="0"/>
              <a:t>Let </a:t>
            </a:r>
            <a:r>
              <a:rPr lang="en-GB" b="1" dirty="0"/>
              <a:t>the brother of low degree rejoice in that he is exalted</a:t>
            </a:r>
            <a:r>
              <a:rPr lang="en-GB" dirty="0" smtClean="0"/>
              <a:t>: </a:t>
            </a:r>
            <a:r>
              <a:rPr lang="en-GB" dirty="0"/>
              <a:t>But </a:t>
            </a:r>
            <a:r>
              <a:rPr lang="en-GB" b="1" dirty="0"/>
              <a:t>the rich, in that he is made low</a:t>
            </a:r>
            <a:r>
              <a:rPr lang="en-GB" dirty="0"/>
              <a:t>: because as the flower of the grass he shall pass away</a:t>
            </a:r>
            <a:r>
              <a:rPr lang="en-GB" dirty="0" smtClean="0"/>
              <a:t>. F</a:t>
            </a:r>
            <a:r>
              <a:rPr lang="en-GB" dirty="0"/>
              <a:t>or the sun is no sooner risen with a burning heat, but it </a:t>
            </a:r>
            <a:r>
              <a:rPr lang="en-GB" b="1" dirty="0" err="1"/>
              <a:t>withereth</a:t>
            </a:r>
            <a:r>
              <a:rPr lang="en-GB" b="1" dirty="0"/>
              <a:t> the grass, and the flower thereof </a:t>
            </a:r>
            <a:r>
              <a:rPr lang="en-GB" b="1" dirty="0" err="1"/>
              <a:t>falleth</a:t>
            </a:r>
            <a:r>
              <a:rPr lang="en-GB" dirty="0" smtClean="0"/>
              <a:t>” (James 1:9-11)</a:t>
            </a:r>
            <a:endParaRPr lang="en-GB" dirty="0"/>
          </a:p>
        </p:txBody>
      </p:sp>
    </p:spTree>
    <p:extLst>
      <p:ext uri="{BB962C8B-B14F-4D97-AF65-F5344CB8AC3E}">
        <p14:creationId xmlns:p14="http://schemas.microsoft.com/office/powerpoint/2010/main" val="4093043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ig bang explo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202" y="447055"/>
            <a:ext cx="3538935" cy="1990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lecu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2562" y="456394"/>
            <a:ext cx="2971965" cy="19813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volu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890" y="462014"/>
            <a:ext cx="1979558" cy="19756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01668" y="2463279"/>
            <a:ext cx="6402780" cy="461665"/>
          </a:xfrm>
          <a:prstGeom prst="rect">
            <a:avLst/>
          </a:prstGeom>
          <a:noFill/>
        </p:spPr>
        <p:txBody>
          <a:bodyPr wrap="square" rtlCol="0">
            <a:spAutoFit/>
          </a:bodyPr>
          <a:lstStyle/>
          <a:p>
            <a:r>
              <a:rPr lang="en-GB" sz="2400" dirty="0"/>
              <a:t>b</a:t>
            </a:r>
            <a:r>
              <a:rPr lang="en-GB" sz="2400" dirty="0" smtClean="0"/>
              <a:t>ig bang – chemical changes – biological changes</a:t>
            </a:r>
            <a:endParaRPr lang="en-GB" sz="2400" dirty="0"/>
          </a:p>
        </p:txBody>
      </p:sp>
      <p:sp>
        <p:nvSpPr>
          <p:cNvPr id="5" name="TextBox 4"/>
          <p:cNvSpPr txBox="1"/>
          <p:nvPr/>
        </p:nvSpPr>
        <p:spPr>
          <a:xfrm>
            <a:off x="1259632" y="3039343"/>
            <a:ext cx="7344816" cy="461665"/>
          </a:xfrm>
          <a:prstGeom prst="rect">
            <a:avLst/>
          </a:prstGeom>
          <a:noFill/>
        </p:spPr>
        <p:txBody>
          <a:bodyPr wrap="square" rtlCol="0">
            <a:spAutoFit/>
          </a:bodyPr>
          <a:lstStyle/>
          <a:p>
            <a:r>
              <a:rPr lang="en-GB" sz="2400" b="1" dirty="0" smtClean="0"/>
              <a:t>No explanation for a beginning – no purpose – no hope!</a:t>
            </a:r>
            <a:endParaRPr lang="en-GB" sz="2400" b="1" dirty="0"/>
          </a:p>
        </p:txBody>
      </p:sp>
      <p:sp>
        <p:nvSpPr>
          <p:cNvPr id="6" name="AutoShape 20" descr="Image result for values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2" descr="Image result for values educ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63822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marL="0" indent="0">
              <a:buNone/>
            </a:pPr>
            <a:r>
              <a:rPr lang="en-GB" dirty="0" smtClean="0"/>
              <a:t>“</a:t>
            </a:r>
            <a:r>
              <a:rPr lang="en-GB" dirty="0"/>
              <a:t>But understand this, that </a:t>
            </a:r>
            <a:r>
              <a:rPr lang="en-GB" b="1" dirty="0"/>
              <a:t>in the last days there will come times of difficulty</a:t>
            </a:r>
            <a:r>
              <a:rPr lang="en-GB" dirty="0"/>
              <a:t>. </a:t>
            </a:r>
            <a:r>
              <a:rPr lang="en-GB" dirty="0" smtClean="0"/>
              <a:t>For </a:t>
            </a:r>
            <a:r>
              <a:rPr lang="en-GB" dirty="0"/>
              <a:t>people will be lovers of self, lovers </a:t>
            </a:r>
            <a:r>
              <a:rPr lang="en-GB" dirty="0" smtClean="0"/>
              <a:t>of money, proud, arrogant, abusive</a:t>
            </a:r>
            <a:r>
              <a:rPr lang="en-GB" dirty="0"/>
              <a:t>, disobedient to their parents, ungrateful, unholy</a:t>
            </a:r>
            <a:r>
              <a:rPr lang="en-GB" dirty="0" smtClean="0"/>
              <a:t>,</a:t>
            </a:r>
            <a:r>
              <a:rPr lang="en-GB" b="1" baseline="30000" dirty="0"/>
              <a:t> </a:t>
            </a:r>
            <a:r>
              <a:rPr lang="en-GB" dirty="0"/>
              <a:t>heartless, unappeasable, slanderous, without self-control, brutal, not loving good, </a:t>
            </a:r>
            <a:r>
              <a:rPr lang="en-GB" dirty="0" smtClean="0"/>
              <a:t>treacherous</a:t>
            </a:r>
            <a:r>
              <a:rPr lang="en-GB" dirty="0"/>
              <a:t>, reckless, swollen with conceit, lovers of pleasure rather than lovers of God</a:t>
            </a:r>
            <a:r>
              <a:rPr lang="en-GB" dirty="0" smtClean="0"/>
              <a:t>” (2 Timothy 3:1-4)</a:t>
            </a:r>
            <a:endParaRPr lang="en-GB" dirty="0"/>
          </a:p>
        </p:txBody>
      </p:sp>
    </p:spTree>
    <p:extLst>
      <p:ext uri="{BB962C8B-B14F-4D97-AF65-F5344CB8AC3E}">
        <p14:creationId xmlns:p14="http://schemas.microsoft.com/office/powerpoint/2010/main" val="4088865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Image result for values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182" y="4493082"/>
            <a:ext cx="3380330" cy="137813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values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581128"/>
            <a:ext cx="2952329" cy="92260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values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3" y="5579356"/>
            <a:ext cx="3076435" cy="127864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values 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81128"/>
            <a:ext cx="1434652" cy="1366039"/>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values educ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8928" y="5663312"/>
            <a:ext cx="3201789" cy="1006048"/>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Image result for values educ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4958" y="4581128"/>
            <a:ext cx="1713970" cy="92260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Image result for values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2" descr="Image result for values educ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4" name="Picture 24" descr="Image result for values educ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7824" y="5881508"/>
            <a:ext cx="2921104" cy="7158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Education </a:t>
            </a:r>
            <a:endParaRPr lang="en-GB" dirty="0"/>
          </a:p>
        </p:txBody>
      </p:sp>
      <p:sp>
        <p:nvSpPr>
          <p:cNvPr id="3" name="Content Placeholder 2"/>
          <p:cNvSpPr>
            <a:spLocks noGrp="1"/>
          </p:cNvSpPr>
          <p:nvPr>
            <p:ph idx="1"/>
          </p:nvPr>
        </p:nvSpPr>
        <p:spPr>
          <a:xfrm>
            <a:off x="457200" y="1484784"/>
            <a:ext cx="8229600" cy="4525963"/>
          </a:xfrm>
        </p:spPr>
        <p:txBody>
          <a:bodyPr/>
          <a:lstStyle/>
          <a:p>
            <a:pPr marL="0" indent="0">
              <a:buNone/>
            </a:pPr>
            <a:r>
              <a:rPr lang="en-GB" b="1" dirty="0" smtClean="0"/>
              <a:t>No authority</a:t>
            </a:r>
          </a:p>
          <a:p>
            <a:pPr marL="0" indent="0">
              <a:buNone/>
            </a:pPr>
            <a:r>
              <a:rPr lang="en-GB" dirty="0" smtClean="0"/>
              <a:t>“Post-truth society” </a:t>
            </a:r>
            <a:r>
              <a:rPr lang="en-GB" sz="2400" dirty="0" smtClean="0"/>
              <a:t>(Professor Donaldson)</a:t>
            </a:r>
          </a:p>
          <a:p>
            <a:pPr marL="0" indent="0">
              <a:buNone/>
            </a:pPr>
            <a:r>
              <a:rPr lang="en-GB" b="1" dirty="0" smtClean="0"/>
              <a:t>There is no truth – you choose </a:t>
            </a:r>
          </a:p>
          <a:p>
            <a:pPr marL="0" indent="0">
              <a:buNone/>
            </a:pPr>
            <a:r>
              <a:rPr lang="en-GB" sz="2800" dirty="0" smtClean="0"/>
              <a:t>“t</a:t>
            </a:r>
            <a:r>
              <a:rPr lang="en-GB" sz="2800" dirty="0"/>
              <a:t>here was no king in Israel, but every man did that which was right in his own eyes</a:t>
            </a:r>
            <a:r>
              <a:rPr lang="en-GB" sz="2800" dirty="0" smtClean="0"/>
              <a:t>.” (Judges 17:6)</a:t>
            </a:r>
            <a:endParaRPr lang="en-GB" sz="2800" dirty="0"/>
          </a:p>
        </p:txBody>
      </p:sp>
    </p:spTree>
    <p:extLst>
      <p:ext uri="{BB962C8B-B14F-4D97-AF65-F5344CB8AC3E}">
        <p14:creationId xmlns:p14="http://schemas.microsoft.com/office/powerpoint/2010/main" val="21950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8" name="Picture 4" descr="Image result for rock in a 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0"/>
            <a:ext cx="122182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36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r>
            <a:r>
              <a:rPr lang="en-GB" b="1" dirty="0" smtClean="0"/>
              <a:t>Do not err</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b="1" dirty="0" smtClean="0"/>
              <a:t>Be </a:t>
            </a:r>
            <a:r>
              <a:rPr lang="en-GB" b="1" dirty="0"/>
              <a:t>not</a:t>
            </a:r>
            <a:r>
              <a:rPr lang="en-GB" dirty="0"/>
              <a:t> </a:t>
            </a:r>
            <a:r>
              <a:rPr lang="en-GB" b="1" dirty="0"/>
              <a:t>deceived</a:t>
            </a:r>
            <a:r>
              <a:rPr lang="en-GB" dirty="0"/>
              <a:t>; God is not mocked: for whatsoever a man </a:t>
            </a:r>
            <a:r>
              <a:rPr lang="en-GB" dirty="0" err="1"/>
              <a:t>soweth</a:t>
            </a:r>
            <a:r>
              <a:rPr lang="en-GB" dirty="0"/>
              <a:t>, that shall he also reap</a:t>
            </a:r>
            <a:r>
              <a:rPr lang="en-GB" dirty="0" smtClean="0"/>
              <a:t>.” (Galatians 6:7)</a:t>
            </a:r>
            <a:endParaRPr lang="en-GB" dirty="0"/>
          </a:p>
        </p:txBody>
      </p:sp>
    </p:spTree>
    <p:extLst>
      <p:ext uri="{BB962C8B-B14F-4D97-AF65-F5344CB8AC3E}">
        <p14:creationId xmlns:p14="http://schemas.microsoft.com/office/powerpoint/2010/main" val="2559393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a:t>
            </a:r>
            <a:r>
              <a:rPr lang="en-GB" b="1" dirty="0" smtClean="0"/>
              <a:t>tried</a:t>
            </a:r>
            <a:r>
              <a:rPr lang="en-GB" dirty="0" smtClean="0"/>
              <a:t> by God</a:t>
            </a:r>
            <a:endParaRPr lang="en-GB" dirty="0"/>
          </a:p>
        </p:txBody>
      </p:sp>
      <p:sp>
        <p:nvSpPr>
          <p:cNvPr id="3" name="Content Placeholder 2"/>
          <p:cNvSpPr>
            <a:spLocks noGrp="1"/>
          </p:cNvSpPr>
          <p:nvPr>
            <p:ph idx="1"/>
          </p:nvPr>
        </p:nvSpPr>
        <p:spPr>
          <a:xfrm>
            <a:off x="539552" y="1556792"/>
            <a:ext cx="8229600" cy="4853133"/>
          </a:xfrm>
        </p:spPr>
        <p:txBody>
          <a:bodyPr>
            <a:normAutofit fontScale="92500" lnSpcReduction="20000"/>
          </a:bodyPr>
          <a:lstStyle/>
          <a:p>
            <a:pPr marL="0" indent="0">
              <a:buNone/>
            </a:pPr>
            <a:r>
              <a:rPr lang="en-GB" dirty="0" smtClean="0"/>
              <a:t>“Let no man say when he is </a:t>
            </a:r>
            <a:r>
              <a:rPr lang="en-GB" b="1" dirty="0" smtClean="0"/>
              <a:t>tempted</a:t>
            </a:r>
            <a:r>
              <a:rPr lang="en-GB" dirty="0" smtClean="0"/>
              <a:t> I am </a:t>
            </a:r>
            <a:r>
              <a:rPr lang="en-GB" b="1" dirty="0" smtClean="0"/>
              <a:t>tempted</a:t>
            </a:r>
            <a:r>
              <a:rPr lang="en-GB" dirty="0" smtClean="0"/>
              <a:t> of God” (James 1:13)</a:t>
            </a:r>
          </a:p>
          <a:p>
            <a:pPr marL="0" indent="0" algn="r">
              <a:buNone/>
            </a:pPr>
            <a:endParaRPr lang="en-GB" sz="1200" dirty="0" smtClean="0"/>
          </a:p>
          <a:p>
            <a:pPr marL="0" indent="0">
              <a:buNone/>
            </a:pPr>
            <a:r>
              <a:rPr lang="en-GB" dirty="0" smtClean="0"/>
              <a:t>“By faith, Abraham when he was </a:t>
            </a:r>
            <a:r>
              <a:rPr lang="en-GB" b="1" dirty="0" smtClean="0"/>
              <a:t>tried</a:t>
            </a:r>
            <a:r>
              <a:rPr lang="en-GB" dirty="0" smtClean="0"/>
              <a:t> offered up Isaac” (Hebrews 11:17)</a:t>
            </a:r>
          </a:p>
          <a:p>
            <a:pPr marL="0" indent="0">
              <a:buNone/>
            </a:pPr>
            <a:endParaRPr lang="en-GB" sz="1200" dirty="0" smtClean="0"/>
          </a:p>
          <a:p>
            <a:pPr marL="0" indent="0">
              <a:buNone/>
            </a:pPr>
            <a:r>
              <a:rPr lang="en-GB" dirty="0" smtClean="0"/>
              <a:t>cf. “God did </a:t>
            </a:r>
            <a:r>
              <a:rPr lang="en-GB" b="1" dirty="0" smtClean="0"/>
              <a:t>tempt</a:t>
            </a:r>
            <a:r>
              <a:rPr lang="en-GB" dirty="0" smtClean="0"/>
              <a:t> Abraham” (Genesis 22:1)</a:t>
            </a:r>
          </a:p>
          <a:p>
            <a:pPr marL="0" indent="0">
              <a:buNone/>
            </a:pPr>
            <a:endParaRPr lang="en-GB" dirty="0"/>
          </a:p>
          <a:p>
            <a:pPr marL="0" indent="0">
              <a:buNone/>
            </a:pPr>
            <a:r>
              <a:rPr lang="en-GB" dirty="0" smtClean="0"/>
              <a:t>“By </a:t>
            </a:r>
            <a:r>
              <a:rPr lang="en-GB" dirty="0"/>
              <a:t>myself have I sworn, </a:t>
            </a:r>
            <a:r>
              <a:rPr lang="en-GB" dirty="0" err="1"/>
              <a:t>saith</a:t>
            </a:r>
            <a:r>
              <a:rPr lang="en-GB" dirty="0"/>
              <a:t> the LORD, for </a:t>
            </a:r>
            <a:r>
              <a:rPr lang="en-GB" b="1" dirty="0"/>
              <a:t>because thou hast done this thing</a:t>
            </a:r>
            <a:r>
              <a:rPr lang="en-GB" dirty="0"/>
              <a:t>, and hast not withheld thy son, thine only </a:t>
            </a:r>
            <a:r>
              <a:rPr lang="en-GB" i="1" dirty="0"/>
              <a:t>son</a:t>
            </a:r>
            <a:r>
              <a:rPr lang="en-GB" dirty="0" smtClean="0"/>
              <a:t>: </a:t>
            </a:r>
            <a:r>
              <a:rPr lang="en-GB" dirty="0"/>
              <a:t>That in blessing I will bless </a:t>
            </a:r>
            <a:r>
              <a:rPr lang="en-GB" dirty="0" smtClean="0"/>
              <a:t>thee…” (Genesis 22:16-17)</a:t>
            </a:r>
          </a:p>
        </p:txBody>
      </p:sp>
    </p:spTree>
    <p:extLst>
      <p:ext uri="{BB962C8B-B14F-4D97-AF65-F5344CB8AC3E}">
        <p14:creationId xmlns:p14="http://schemas.microsoft.com/office/powerpoint/2010/main" val="80274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Contrast God and Man</a:t>
            </a:r>
            <a:endParaRPr lang="en-GB" dirty="0"/>
          </a:p>
        </p:txBody>
      </p:sp>
      <p:sp>
        <p:nvSpPr>
          <p:cNvPr id="5" name="Content Placeholder 4"/>
          <p:cNvSpPr>
            <a:spLocks noGrp="1"/>
          </p:cNvSpPr>
          <p:nvPr>
            <p:ph sz="half" idx="1"/>
          </p:nvPr>
        </p:nvSpPr>
        <p:spPr>
          <a:xfrm>
            <a:off x="457200" y="1600203"/>
            <a:ext cx="3826768" cy="4525963"/>
          </a:xfrm>
          <a:ln>
            <a:solidFill>
              <a:schemeClr val="tx1"/>
            </a:solidFill>
          </a:ln>
        </p:spPr>
        <p:txBody>
          <a:bodyPr>
            <a:normAutofit/>
          </a:bodyPr>
          <a:lstStyle/>
          <a:p>
            <a:pPr>
              <a:buNone/>
            </a:pPr>
            <a:r>
              <a:rPr lang="en-GB" sz="3200" b="1" dirty="0" smtClean="0"/>
              <a:t>Man’s</a:t>
            </a:r>
            <a:r>
              <a:rPr lang="en-GB" sz="3200" dirty="0" smtClean="0"/>
              <a:t> sin...</a:t>
            </a:r>
          </a:p>
          <a:p>
            <a:pPr>
              <a:buNone/>
            </a:pPr>
            <a:endParaRPr lang="en-GB" sz="3200" dirty="0" smtClean="0"/>
          </a:p>
          <a:p>
            <a:pPr>
              <a:buNone/>
            </a:pPr>
            <a:r>
              <a:rPr lang="en-GB" sz="3200" dirty="0" smtClean="0"/>
              <a:t>...</a:t>
            </a:r>
            <a:r>
              <a:rPr lang="en-GB" sz="3200" dirty="0" err="1" smtClean="0"/>
              <a:t>bringeth</a:t>
            </a:r>
            <a:r>
              <a:rPr lang="en-GB" sz="3200" dirty="0" smtClean="0"/>
              <a:t> forth...</a:t>
            </a:r>
          </a:p>
          <a:p>
            <a:pPr>
              <a:buNone/>
            </a:pPr>
            <a:r>
              <a:rPr lang="en-GB" sz="3200" dirty="0" smtClean="0">
                <a:solidFill>
                  <a:srgbClr val="FF0000"/>
                </a:solidFill>
              </a:rPr>
              <a:t>(G616 - </a:t>
            </a:r>
            <a:r>
              <a:rPr lang="en-GB" sz="3200" dirty="0" err="1" smtClean="0">
                <a:solidFill>
                  <a:srgbClr val="FF0000"/>
                </a:solidFill>
              </a:rPr>
              <a:t>apokueo</a:t>
            </a:r>
            <a:r>
              <a:rPr lang="en-GB" sz="3200" dirty="0" smtClean="0">
                <a:solidFill>
                  <a:srgbClr val="FF0000"/>
                </a:solidFill>
              </a:rPr>
              <a:t>̄)</a:t>
            </a:r>
          </a:p>
          <a:p>
            <a:pPr>
              <a:buNone/>
            </a:pPr>
            <a:endParaRPr lang="en-GB" sz="1200" dirty="0" smtClean="0"/>
          </a:p>
          <a:p>
            <a:pPr>
              <a:buNone/>
            </a:pPr>
            <a:r>
              <a:rPr lang="en-GB" sz="3200" dirty="0" smtClean="0"/>
              <a:t>...</a:t>
            </a:r>
            <a:r>
              <a:rPr lang="en-GB" sz="3200" b="1" dirty="0" smtClean="0"/>
              <a:t>death</a:t>
            </a:r>
            <a:r>
              <a:rPr lang="en-GB" sz="3200" dirty="0" smtClean="0"/>
              <a:t>!</a:t>
            </a:r>
            <a:endParaRPr lang="en-GB" sz="3200" dirty="0"/>
          </a:p>
        </p:txBody>
      </p:sp>
      <p:sp>
        <p:nvSpPr>
          <p:cNvPr id="6" name="Content Placeholder 5"/>
          <p:cNvSpPr>
            <a:spLocks noGrp="1"/>
          </p:cNvSpPr>
          <p:nvPr>
            <p:ph sz="half" idx="2"/>
          </p:nvPr>
        </p:nvSpPr>
        <p:spPr>
          <a:xfrm>
            <a:off x="4788024" y="1600203"/>
            <a:ext cx="3898776" cy="4525963"/>
          </a:xfrm>
          <a:ln>
            <a:solidFill>
              <a:schemeClr val="tx1"/>
            </a:solidFill>
          </a:ln>
        </p:spPr>
        <p:txBody>
          <a:bodyPr>
            <a:noAutofit/>
          </a:bodyPr>
          <a:lstStyle/>
          <a:p>
            <a:pPr>
              <a:buNone/>
            </a:pPr>
            <a:r>
              <a:rPr lang="en-GB" sz="3200" b="1" dirty="0" smtClean="0"/>
              <a:t>God’s</a:t>
            </a:r>
            <a:r>
              <a:rPr lang="en-GB" sz="3200" dirty="0" smtClean="0"/>
              <a:t> will...</a:t>
            </a:r>
          </a:p>
          <a:p>
            <a:pPr>
              <a:buNone/>
            </a:pPr>
            <a:endParaRPr lang="en-GB" sz="3200" dirty="0" smtClean="0"/>
          </a:p>
          <a:p>
            <a:pPr>
              <a:buNone/>
            </a:pPr>
            <a:r>
              <a:rPr lang="en-GB" sz="3200" dirty="0" smtClean="0"/>
              <a:t>...begat us...</a:t>
            </a:r>
          </a:p>
          <a:p>
            <a:pPr>
              <a:buNone/>
            </a:pPr>
            <a:r>
              <a:rPr lang="en-GB" sz="3200" dirty="0" smtClean="0">
                <a:solidFill>
                  <a:srgbClr val="FF0000"/>
                </a:solidFill>
              </a:rPr>
              <a:t>(G616 - </a:t>
            </a:r>
            <a:r>
              <a:rPr lang="en-GB" sz="3200" dirty="0" err="1" smtClean="0">
                <a:solidFill>
                  <a:srgbClr val="FF0000"/>
                </a:solidFill>
              </a:rPr>
              <a:t>apokueo</a:t>
            </a:r>
            <a:r>
              <a:rPr lang="en-GB" sz="3200" dirty="0" smtClean="0">
                <a:solidFill>
                  <a:srgbClr val="FF0000"/>
                </a:solidFill>
              </a:rPr>
              <a:t>̄)</a:t>
            </a:r>
          </a:p>
          <a:p>
            <a:pPr>
              <a:buNone/>
            </a:pPr>
            <a:endParaRPr lang="en-GB" sz="1200" dirty="0" smtClean="0"/>
          </a:p>
          <a:p>
            <a:pPr>
              <a:buNone/>
            </a:pPr>
            <a:r>
              <a:rPr lang="en-GB" sz="3200" dirty="0" smtClean="0"/>
              <a:t>...through his word...</a:t>
            </a:r>
          </a:p>
          <a:p>
            <a:pPr>
              <a:buNone/>
            </a:pPr>
            <a:endParaRPr lang="en-GB" sz="1600" dirty="0" smtClean="0"/>
          </a:p>
          <a:p>
            <a:pPr>
              <a:buNone/>
            </a:pPr>
            <a:r>
              <a:rPr lang="en-GB" sz="3200" dirty="0" smtClean="0"/>
              <a:t>...to be </a:t>
            </a:r>
            <a:r>
              <a:rPr lang="en-GB" sz="3200" b="1" dirty="0" smtClean="0"/>
              <a:t>alive</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Acts 15 - James</a:t>
            </a:r>
            <a:endParaRPr lang="en-GB" dirty="0"/>
          </a:p>
        </p:txBody>
      </p:sp>
      <p:sp>
        <p:nvSpPr>
          <p:cNvPr id="4" name="Content Placeholder 3"/>
          <p:cNvSpPr>
            <a:spLocks noGrp="1"/>
          </p:cNvSpPr>
          <p:nvPr>
            <p:ph sz="half" idx="1"/>
          </p:nvPr>
        </p:nvSpPr>
        <p:spPr>
          <a:xfrm>
            <a:off x="285721" y="1600203"/>
            <a:ext cx="4500595" cy="4525963"/>
          </a:xfrm>
        </p:spPr>
        <p:txBody>
          <a:bodyPr>
            <a:normAutofit fontScale="92500"/>
          </a:bodyPr>
          <a:lstStyle/>
          <a:p>
            <a:pPr>
              <a:buNone/>
            </a:pPr>
            <a:r>
              <a:rPr lang="en-GB" dirty="0" smtClean="0"/>
              <a:t>	15:23 ... </a:t>
            </a:r>
            <a:r>
              <a:rPr lang="en-GB" b="1" dirty="0" smtClean="0"/>
              <a:t>greeting unto the brethren</a:t>
            </a:r>
            <a:r>
              <a:rPr lang="en-GB" dirty="0" smtClean="0"/>
              <a:t> which are of the Gentiles...</a:t>
            </a:r>
          </a:p>
          <a:p>
            <a:pPr>
              <a:buNone/>
            </a:pPr>
            <a:endParaRPr lang="en-GB" dirty="0" smtClean="0"/>
          </a:p>
          <a:p>
            <a:pPr>
              <a:buNone/>
            </a:pPr>
            <a:r>
              <a:rPr lang="en-GB" dirty="0" smtClean="0"/>
              <a:t>	15:13 ...</a:t>
            </a:r>
            <a:r>
              <a:rPr lang="en-GB" b="1" dirty="0" smtClean="0"/>
              <a:t>brethren, hearken</a:t>
            </a:r>
            <a:r>
              <a:rPr lang="en-GB" dirty="0" smtClean="0"/>
              <a:t> unto me...</a:t>
            </a:r>
          </a:p>
          <a:p>
            <a:pPr>
              <a:buNone/>
            </a:pPr>
            <a:endParaRPr lang="en-GB" dirty="0" smtClean="0"/>
          </a:p>
          <a:p>
            <a:pPr>
              <a:buNone/>
            </a:pPr>
            <a:r>
              <a:rPr lang="en-GB" dirty="0" smtClean="0"/>
              <a:t>	James listens to others and then is last to speak</a:t>
            </a:r>
            <a:endParaRPr lang="en-GB" dirty="0"/>
          </a:p>
        </p:txBody>
      </p:sp>
      <p:sp>
        <p:nvSpPr>
          <p:cNvPr id="5" name="Content Placeholder 4"/>
          <p:cNvSpPr>
            <a:spLocks noGrp="1"/>
          </p:cNvSpPr>
          <p:nvPr>
            <p:ph sz="half" idx="2"/>
          </p:nvPr>
        </p:nvSpPr>
        <p:spPr>
          <a:xfrm>
            <a:off x="4500563" y="1600203"/>
            <a:ext cx="4429156" cy="4525963"/>
          </a:xfrm>
        </p:spPr>
        <p:txBody>
          <a:bodyPr>
            <a:normAutofit fontScale="92500"/>
          </a:bodyPr>
          <a:lstStyle/>
          <a:p>
            <a:pPr>
              <a:buNone/>
            </a:pPr>
            <a:r>
              <a:rPr lang="en-GB" dirty="0" smtClean="0"/>
              <a:t>	1:1 ... to the twelve tribes which are scattered abroad, </a:t>
            </a:r>
            <a:r>
              <a:rPr lang="en-GB" b="1" dirty="0" smtClean="0"/>
              <a:t>greeting My brethren</a:t>
            </a:r>
            <a:r>
              <a:rPr lang="en-GB" dirty="0" smtClean="0"/>
              <a:t>...</a:t>
            </a:r>
          </a:p>
          <a:p>
            <a:pPr>
              <a:buNone/>
            </a:pPr>
            <a:r>
              <a:rPr lang="en-GB" dirty="0" smtClean="0"/>
              <a:t>	</a:t>
            </a:r>
          </a:p>
          <a:p>
            <a:pPr>
              <a:buNone/>
            </a:pPr>
            <a:r>
              <a:rPr lang="en-GB" dirty="0" smtClean="0"/>
              <a:t>	2:5 ... </a:t>
            </a:r>
            <a:r>
              <a:rPr lang="en-GB" b="1" dirty="0" smtClean="0"/>
              <a:t>hearken my beloved brethren</a:t>
            </a:r>
            <a:r>
              <a:rPr lang="en-GB" dirty="0" smtClean="0"/>
              <a:t>...</a:t>
            </a:r>
          </a:p>
          <a:p>
            <a:pPr>
              <a:buNone/>
            </a:pPr>
            <a:endParaRPr lang="en-GB" b="1" dirty="0" smtClean="0"/>
          </a:p>
          <a:p>
            <a:pPr>
              <a:buNone/>
            </a:pPr>
            <a:r>
              <a:rPr lang="en-GB" b="1" dirty="0" smtClean="0"/>
              <a:t>	</a:t>
            </a:r>
            <a:r>
              <a:rPr lang="en-GB" dirty="0" smtClean="0"/>
              <a:t>1:19 ... let every man be swift to hear, slow to speak...</a:t>
            </a:r>
            <a:endParaRPr lang="en-GB" b="1" dirty="0"/>
          </a:p>
        </p:txBody>
      </p:sp>
      <p:sp>
        <p:nvSpPr>
          <p:cNvPr id="3" name="TextBox 2"/>
          <p:cNvSpPr txBox="1"/>
          <p:nvPr/>
        </p:nvSpPr>
        <p:spPr>
          <a:xfrm>
            <a:off x="683568" y="5804702"/>
            <a:ext cx="8064896" cy="892552"/>
          </a:xfrm>
          <a:prstGeom prst="rect">
            <a:avLst/>
          </a:prstGeom>
          <a:noFill/>
        </p:spPr>
        <p:txBody>
          <a:bodyPr wrap="square" rtlCol="0">
            <a:spAutoFit/>
          </a:bodyPr>
          <a:lstStyle/>
          <a:p>
            <a:r>
              <a:rPr lang="en-GB" sz="2600" dirty="0" smtClean="0">
                <a:solidFill>
                  <a:srgbClr val="002060"/>
                </a:solidFill>
              </a:rPr>
              <a:t>“</a:t>
            </a:r>
            <a:r>
              <a:rPr lang="en-GB" sz="2600" b="1" dirty="0" smtClean="0">
                <a:solidFill>
                  <a:srgbClr val="002060"/>
                </a:solidFill>
              </a:rPr>
              <a:t>he [Jesus] </a:t>
            </a:r>
            <a:r>
              <a:rPr lang="en-GB" sz="2600" b="1" dirty="0">
                <a:solidFill>
                  <a:srgbClr val="002060"/>
                </a:solidFill>
              </a:rPr>
              <a:t>was seen of James</a:t>
            </a:r>
            <a:r>
              <a:rPr lang="en-GB" sz="2600" dirty="0">
                <a:solidFill>
                  <a:srgbClr val="002060"/>
                </a:solidFill>
              </a:rPr>
              <a:t>; then of all the apostles</a:t>
            </a:r>
            <a:r>
              <a:rPr lang="en-GB" sz="2600" dirty="0" smtClean="0">
                <a:solidFill>
                  <a:srgbClr val="002060"/>
                </a:solidFill>
              </a:rPr>
              <a:t>.”      1 Corinthians 15:7</a:t>
            </a:r>
            <a:endParaRPr lang="en-GB" sz="2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500"/>
                                        <p:tgtEl>
                                          <p:spTgt spid="4">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63882"/>
            <a:ext cx="8229600" cy="4929414"/>
          </a:xfrm>
        </p:spPr>
        <p:txBody>
          <a:bodyPr/>
          <a:lstStyle/>
          <a:p>
            <a:pPr marL="0" indent="0">
              <a:buNone/>
            </a:pPr>
            <a:r>
              <a:rPr lang="en-GB" dirty="0" smtClean="0"/>
              <a:t>“we should be a kind of </a:t>
            </a:r>
            <a:r>
              <a:rPr lang="en-GB" b="1" dirty="0" err="1" smtClean="0">
                <a:solidFill>
                  <a:srgbClr val="00B050"/>
                </a:solidFill>
              </a:rPr>
              <a:t>firstfruits</a:t>
            </a:r>
            <a:r>
              <a:rPr lang="en-GB" dirty="0" smtClean="0"/>
              <a:t>” James 1:18</a:t>
            </a:r>
          </a:p>
          <a:p>
            <a:pPr marL="0" indent="0">
              <a:buNone/>
            </a:pPr>
            <a:endParaRPr lang="en-GB" dirty="0"/>
          </a:p>
          <a:p>
            <a:pPr marL="0" indent="0">
              <a:buNone/>
            </a:pPr>
            <a:r>
              <a:rPr lang="en-GB" dirty="0" smtClean="0"/>
              <a:t>“</a:t>
            </a:r>
            <a:r>
              <a:rPr lang="en-GB" dirty="0"/>
              <a:t>ourselves also, which have the </a:t>
            </a:r>
            <a:r>
              <a:rPr lang="en-GB" b="1" dirty="0" err="1">
                <a:solidFill>
                  <a:srgbClr val="00B050"/>
                </a:solidFill>
              </a:rPr>
              <a:t>firstfruits</a:t>
            </a:r>
            <a:r>
              <a:rPr lang="en-GB" dirty="0"/>
              <a:t> of </a:t>
            </a:r>
            <a:r>
              <a:rPr lang="en-GB" b="1" dirty="0">
                <a:solidFill>
                  <a:srgbClr val="0070C0"/>
                </a:solidFill>
              </a:rPr>
              <a:t>the Spirit</a:t>
            </a:r>
            <a:r>
              <a:rPr lang="en-GB" dirty="0" smtClean="0"/>
              <a:t>” Romans 8:23</a:t>
            </a:r>
          </a:p>
          <a:p>
            <a:pPr marL="0" indent="0">
              <a:buNone/>
            </a:pPr>
            <a:endParaRPr lang="en-GB" dirty="0" smtClean="0"/>
          </a:p>
          <a:p>
            <a:pPr marL="0" indent="0">
              <a:buNone/>
            </a:pPr>
            <a:r>
              <a:rPr lang="en-GB" b="1" dirty="0">
                <a:solidFill>
                  <a:srgbClr val="0070C0"/>
                </a:solidFill>
              </a:rPr>
              <a:t>t</a:t>
            </a:r>
            <a:r>
              <a:rPr lang="en-GB" b="1" dirty="0" smtClean="0">
                <a:solidFill>
                  <a:srgbClr val="0070C0"/>
                </a:solidFill>
              </a:rPr>
              <a:t>he spirit</a:t>
            </a:r>
            <a:r>
              <a:rPr lang="en-GB" dirty="0" smtClean="0"/>
              <a:t> = the mind of God/Christ, shown to us in “the word of truth”</a:t>
            </a:r>
            <a:endParaRPr lang="en-GB" dirty="0"/>
          </a:p>
        </p:txBody>
      </p:sp>
    </p:spTree>
    <p:extLst>
      <p:ext uri="{BB962C8B-B14F-4D97-AF65-F5344CB8AC3E}">
        <p14:creationId xmlns:p14="http://schemas.microsoft.com/office/powerpoint/2010/main" val="1296134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Implanted word</a:t>
            </a:r>
            <a:endParaRPr lang="en-GB" dirty="0"/>
          </a:p>
        </p:txBody>
      </p:sp>
      <p:sp>
        <p:nvSpPr>
          <p:cNvPr id="3" name="Content Placeholder 2"/>
          <p:cNvSpPr>
            <a:spLocks noGrp="1"/>
          </p:cNvSpPr>
          <p:nvPr>
            <p:ph idx="1"/>
          </p:nvPr>
        </p:nvSpPr>
        <p:spPr/>
        <p:txBody>
          <a:bodyPr/>
          <a:lstStyle/>
          <a:p>
            <a:pPr marL="0" indent="0">
              <a:buNone/>
            </a:pPr>
            <a:r>
              <a:rPr lang="en-GB" dirty="0" smtClean="0"/>
              <a:t>Engrafted/Implanted - </a:t>
            </a:r>
            <a:r>
              <a:rPr lang="en-GB" b="1" dirty="0"/>
              <a:t>G1721 - </a:t>
            </a:r>
            <a:r>
              <a:rPr lang="en-GB" b="1" i="1" dirty="0" err="1"/>
              <a:t>emphytos</a:t>
            </a:r>
            <a:endParaRPr lang="en-GB" b="1" dirty="0"/>
          </a:p>
          <a:p>
            <a:r>
              <a:rPr lang="en-GB" sz="2800" dirty="0" smtClean="0"/>
              <a:t>From </a:t>
            </a:r>
            <a:r>
              <a:rPr lang="en-GB" sz="2800" b="1" dirty="0" smtClean="0"/>
              <a:t>G1722</a:t>
            </a:r>
            <a:r>
              <a:rPr lang="en-GB" sz="2800" dirty="0" smtClean="0"/>
              <a:t> – </a:t>
            </a:r>
            <a:r>
              <a:rPr lang="en-GB" sz="2800" b="1" i="1" dirty="0" err="1" smtClean="0"/>
              <a:t>en</a:t>
            </a:r>
            <a:r>
              <a:rPr lang="en-GB" sz="2800" dirty="0" smtClean="0"/>
              <a:t> and</a:t>
            </a:r>
            <a:r>
              <a:rPr lang="en-GB" sz="2800" dirty="0"/>
              <a:t> </a:t>
            </a:r>
            <a:r>
              <a:rPr lang="en-GB" sz="2800" dirty="0" smtClean="0"/>
              <a:t>a derivative of </a:t>
            </a:r>
            <a:r>
              <a:rPr lang="en-GB" sz="2800" b="1" dirty="0">
                <a:solidFill>
                  <a:srgbClr val="0070C0"/>
                </a:solidFill>
              </a:rPr>
              <a:t>G5453 - </a:t>
            </a:r>
            <a:r>
              <a:rPr lang="en-GB" sz="2800" b="1" i="1" dirty="0" err="1" smtClean="0">
                <a:solidFill>
                  <a:srgbClr val="0070C0"/>
                </a:solidFill>
              </a:rPr>
              <a:t>phyō</a:t>
            </a:r>
            <a:endParaRPr lang="en-GB" sz="2800" dirty="0" smtClean="0">
              <a:solidFill>
                <a:srgbClr val="0070C0"/>
              </a:solidFill>
            </a:endParaRPr>
          </a:p>
          <a:p>
            <a:r>
              <a:rPr lang="en-GB" sz="2800" dirty="0" smtClean="0"/>
              <a:t>“some </a:t>
            </a:r>
            <a:r>
              <a:rPr lang="en-GB" sz="2800" dirty="0"/>
              <a:t>fell upon a rock; and as soon as it was </a:t>
            </a:r>
            <a:r>
              <a:rPr lang="en-GB" sz="2800" b="1" dirty="0">
                <a:solidFill>
                  <a:srgbClr val="0070C0"/>
                </a:solidFill>
              </a:rPr>
              <a:t>sprung up</a:t>
            </a:r>
            <a:r>
              <a:rPr lang="en-GB" sz="2800" dirty="0"/>
              <a:t>, it withered </a:t>
            </a:r>
            <a:r>
              <a:rPr lang="en-GB" sz="2800" dirty="0" smtClean="0"/>
              <a:t>away” Luke 8:6</a:t>
            </a:r>
          </a:p>
          <a:p>
            <a:r>
              <a:rPr lang="en-GB" sz="2800" dirty="0" smtClean="0"/>
              <a:t>“other </a:t>
            </a:r>
            <a:r>
              <a:rPr lang="en-GB" sz="2800" dirty="0"/>
              <a:t>fell on good ground, and </a:t>
            </a:r>
            <a:r>
              <a:rPr lang="en-GB" sz="2800" b="1" dirty="0">
                <a:solidFill>
                  <a:srgbClr val="0070C0"/>
                </a:solidFill>
              </a:rPr>
              <a:t>sprang up</a:t>
            </a:r>
            <a:r>
              <a:rPr lang="en-GB" sz="2800" dirty="0"/>
              <a:t>, and bare fruit an hundredfold. And when he had said these things, he cried, He that hath ears to hear, let him hear</a:t>
            </a:r>
            <a:r>
              <a:rPr lang="en-GB" sz="2800" dirty="0" smtClean="0"/>
              <a:t>.” Luke 8:8</a:t>
            </a:r>
            <a:endParaRPr lang="en-GB" sz="2800" dirty="0"/>
          </a:p>
        </p:txBody>
      </p:sp>
    </p:spTree>
    <p:extLst>
      <p:ext uri="{BB962C8B-B14F-4D97-AF65-F5344CB8AC3E}">
        <p14:creationId xmlns:p14="http://schemas.microsoft.com/office/powerpoint/2010/main" val="232829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7089597"/>
              </p:ext>
            </p:extLst>
          </p:nvPr>
        </p:nvGraphicFramePr>
        <p:xfrm>
          <a:off x="179512" y="332656"/>
          <a:ext cx="4320480" cy="5976264"/>
        </p:xfrm>
        <a:graphic>
          <a:graphicData uri="http://schemas.openxmlformats.org/drawingml/2006/table">
            <a:tbl>
              <a:tblPr firstRow="1" firstCol="1" bandRow="1">
                <a:tableStyleId>{BC89EF96-8CEA-46FF-86C4-4CE0E7609802}</a:tableStyleId>
              </a:tblPr>
              <a:tblGrid>
                <a:gridCol w="936104"/>
                <a:gridCol w="2139056"/>
                <a:gridCol w="1245320"/>
              </a:tblGrid>
              <a:tr h="576000">
                <a:tc>
                  <a:txBody>
                    <a:bodyPr/>
                    <a:lstStyle/>
                    <a:p>
                      <a:pPr algn="l">
                        <a:lnSpc>
                          <a:spcPts val="1335"/>
                        </a:lnSpc>
                        <a:spcAft>
                          <a:spcPts val="0"/>
                        </a:spcAft>
                      </a:pPr>
                      <a:r>
                        <a:rPr lang="en-GB" sz="1800" kern="1200" dirty="0">
                          <a:effectLst/>
                        </a:rPr>
                        <a:t>Chapter </a:t>
                      </a:r>
                      <a:r>
                        <a:rPr lang="en-GB" sz="1800" kern="1200" dirty="0" smtClean="0">
                          <a:effectLst/>
                        </a:rPr>
                        <a:t>1:</a:t>
                      </a:r>
                      <a:endParaRPr lang="en-GB" sz="1800" dirty="0">
                        <a:effectLst/>
                        <a:latin typeface="Calibri"/>
                        <a:ea typeface="Calibri"/>
                        <a:cs typeface="Times New Roman"/>
                      </a:endParaRPr>
                    </a:p>
                  </a:txBody>
                  <a:tcPr marL="68580" marR="68580" marT="0" marB="0" anchor="ctr">
                    <a:solidFill>
                      <a:srgbClr val="FFFF00"/>
                    </a:solidFill>
                  </a:tcPr>
                </a:tc>
                <a:tc>
                  <a:txBody>
                    <a:bodyPr/>
                    <a:lstStyle/>
                    <a:p>
                      <a:pPr algn="l">
                        <a:lnSpc>
                          <a:spcPts val="1335"/>
                        </a:lnSpc>
                        <a:spcAft>
                          <a:spcPts val="0"/>
                        </a:spcAft>
                      </a:pPr>
                      <a:r>
                        <a:rPr lang="en-GB" sz="1800" kern="1200" dirty="0">
                          <a:effectLst/>
                        </a:rPr>
                        <a:t>Theme</a:t>
                      </a:r>
                      <a:endParaRPr lang="en-GB" sz="1800" dirty="0">
                        <a:effectLst/>
                        <a:latin typeface="Calibri"/>
                        <a:ea typeface="Calibri"/>
                        <a:cs typeface="Times New Roman"/>
                      </a:endParaRPr>
                    </a:p>
                  </a:txBody>
                  <a:tcPr marL="68580" marR="68580" marT="0" marB="0" anchor="ctr">
                    <a:solidFill>
                      <a:srgbClr val="FFFF00"/>
                    </a:solidFill>
                  </a:tcPr>
                </a:tc>
                <a:tc>
                  <a:txBody>
                    <a:bodyPr/>
                    <a:lstStyle/>
                    <a:p>
                      <a:pPr algn="l">
                        <a:lnSpc>
                          <a:spcPts val="1335"/>
                        </a:lnSpc>
                        <a:spcAft>
                          <a:spcPts val="0"/>
                        </a:spcAft>
                      </a:pPr>
                      <a:r>
                        <a:rPr lang="en-GB" sz="1800" kern="1200" dirty="0">
                          <a:effectLst/>
                        </a:rPr>
                        <a:t>Other refs in James</a:t>
                      </a:r>
                      <a:endParaRPr lang="en-GB" sz="1800" dirty="0">
                        <a:effectLst/>
                        <a:latin typeface="Calibri"/>
                        <a:ea typeface="Calibri"/>
                        <a:cs typeface="Times New Roman"/>
                      </a:endParaRPr>
                    </a:p>
                  </a:txBody>
                  <a:tcPr marL="68580" marR="68580" marT="0" marB="0" anchor="ctr">
                    <a:solidFill>
                      <a:srgbClr val="FFFF00"/>
                    </a:solidFill>
                  </a:tcPr>
                </a:tc>
              </a:tr>
              <a:tr h="360000">
                <a:tc>
                  <a:txBody>
                    <a:bodyPr/>
                    <a:lstStyle/>
                    <a:p>
                      <a:pPr algn="l">
                        <a:lnSpc>
                          <a:spcPts val="1335"/>
                        </a:lnSpc>
                        <a:spcAft>
                          <a:spcPts val="0"/>
                        </a:spcAft>
                      </a:pPr>
                      <a:r>
                        <a:rPr lang="en-GB" sz="1800" kern="1200">
                          <a:effectLst/>
                        </a:rPr>
                        <a:t>2</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Joy</a:t>
                      </a:r>
                      <a:endParaRPr lang="en-GB" sz="1800" dirty="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4:9</a:t>
                      </a:r>
                      <a:endParaRPr lang="en-GB" sz="1800">
                        <a:effectLst/>
                        <a:latin typeface="Calibri"/>
                        <a:ea typeface="Calibri"/>
                        <a:cs typeface="Times New Roman"/>
                      </a:endParaRPr>
                    </a:p>
                  </a:txBody>
                  <a:tcPr marL="68580" marR="68580" marT="0" marB="0" anchor="ctr"/>
                </a:tc>
              </a:tr>
              <a:tr h="360000">
                <a:tc>
                  <a:txBody>
                    <a:bodyPr/>
                    <a:lstStyle/>
                    <a:p>
                      <a:pPr algn="l">
                        <a:lnSpc>
                          <a:spcPts val="1335"/>
                        </a:lnSpc>
                        <a:spcAft>
                          <a:spcPts val="0"/>
                        </a:spcAft>
                      </a:pPr>
                      <a:r>
                        <a:rPr lang="en-GB" sz="1800" kern="1200" dirty="0">
                          <a:effectLst/>
                        </a:rPr>
                        <a:t>2</a:t>
                      </a:r>
                      <a:endParaRPr lang="en-GB" sz="1800" dirty="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Temptation</a:t>
                      </a:r>
                      <a:endParaRPr lang="en-GB" sz="1800" dirty="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1:12-, 4:7</a:t>
                      </a:r>
                      <a:endParaRPr lang="en-GB" sz="1800">
                        <a:effectLst/>
                        <a:latin typeface="Calibri"/>
                        <a:ea typeface="Calibri"/>
                        <a:cs typeface="Times New Roman"/>
                      </a:endParaRPr>
                    </a:p>
                  </a:txBody>
                  <a:tcPr marL="68580" marR="68580" marT="0" marB="0" anchor="ctr"/>
                </a:tc>
              </a:tr>
              <a:tr h="360000">
                <a:tc>
                  <a:txBody>
                    <a:bodyPr/>
                    <a:lstStyle/>
                    <a:p>
                      <a:pPr algn="l">
                        <a:lnSpc>
                          <a:spcPts val="1335"/>
                        </a:lnSpc>
                        <a:spcAft>
                          <a:spcPts val="0"/>
                        </a:spcAft>
                      </a:pPr>
                      <a:r>
                        <a:rPr lang="en-GB" sz="1800" kern="1200">
                          <a:effectLst/>
                        </a:rPr>
                        <a:t>3</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Patience/endurance</a:t>
                      </a:r>
                      <a:endParaRPr lang="en-GB" sz="1800" dirty="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5:7-11</a:t>
                      </a:r>
                      <a:endParaRPr lang="en-GB" sz="1800">
                        <a:effectLst/>
                        <a:latin typeface="Calibri"/>
                        <a:ea typeface="Calibri"/>
                        <a:cs typeface="Times New Roman"/>
                      </a:endParaRPr>
                    </a:p>
                  </a:txBody>
                  <a:tcPr marL="68580" marR="68580" marT="0" marB="0" anchor="ctr"/>
                </a:tc>
              </a:tr>
              <a:tr h="360000">
                <a:tc>
                  <a:txBody>
                    <a:bodyPr/>
                    <a:lstStyle/>
                    <a:p>
                      <a:pPr algn="l">
                        <a:lnSpc>
                          <a:spcPts val="1335"/>
                        </a:lnSpc>
                        <a:spcAft>
                          <a:spcPts val="0"/>
                        </a:spcAft>
                      </a:pPr>
                      <a:r>
                        <a:rPr lang="en-GB" sz="1800" kern="1200">
                          <a:effectLst/>
                        </a:rPr>
                        <a:t>4</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Work</a:t>
                      </a:r>
                      <a:endParaRPr lang="en-GB" sz="1800" dirty="0">
                        <a:effectLst/>
                        <a:latin typeface="Calibri"/>
                        <a:ea typeface="Calibri"/>
                        <a:cs typeface="Times New Roman"/>
                      </a:endParaRPr>
                    </a:p>
                  </a:txBody>
                  <a:tcPr marL="68580" marR="68580" marT="0" marB="0" anchor="ctr"/>
                </a:tc>
                <a:tc>
                  <a:txBody>
                    <a:bodyPr/>
                    <a:lstStyle/>
                    <a:p>
                      <a:pPr algn="l"/>
                      <a:endParaRPr lang="en-GB" sz="1800">
                        <a:effectLst/>
                        <a:latin typeface="Calibri"/>
                      </a:endParaRPr>
                    </a:p>
                  </a:txBody>
                  <a:tcPr marL="68580" marR="68580" marT="0" marB="0" anchor="ctr"/>
                </a:tc>
              </a:tr>
              <a:tr h="360264">
                <a:tc>
                  <a:txBody>
                    <a:bodyPr/>
                    <a:lstStyle/>
                    <a:p>
                      <a:pPr algn="l">
                        <a:lnSpc>
                          <a:spcPts val="1335"/>
                        </a:lnSpc>
                        <a:spcAft>
                          <a:spcPts val="0"/>
                        </a:spcAft>
                      </a:pPr>
                      <a:r>
                        <a:rPr lang="en-GB" sz="1800" kern="1200">
                          <a:effectLst/>
                        </a:rPr>
                        <a:t>5</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Wisdom</a:t>
                      </a:r>
                      <a:endParaRPr lang="en-GB" sz="1800" dirty="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6</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Faith</a:t>
                      </a:r>
                      <a:endParaRPr lang="en-GB" sz="1800" dirty="0">
                        <a:effectLst/>
                        <a:latin typeface="Calibri"/>
                        <a:ea typeface="Calibri"/>
                        <a:cs typeface="Times New Roman"/>
                      </a:endParaRPr>
                    </a:p>
                  </a:txBody>
                  <a:tcPr marL="68580" marR="68580" marT="0" marB="0" anchor="ctr"/>
                </a:tc>
                <a:tc>
                  <a:txBody>
                    <a:bodyPr/>
                    <a:lstStyle/>
                    <a:p>
                      <a:pPr algn="l"/>
                      <a:endParaRPr lang="en-GB" sz="180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5-6</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dirty="0">
                          <a:effectLst/>
                        </a:rPr>
                        <a:t>Ask</a:t>
                      </a:r>
                      <a:endParaRPr lang="en-GB" sz="1800" dirty="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6</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Wavering</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7</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Receive </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8</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Double minded</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9</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Brother/brethren </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9</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Low degree</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9</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Rejoice</a:t>
                      </a:r>
                      <a:endParaRPr lang="en-GB" sz="1800">
                        <a:effectLst/>
                        <a:latin typeface="Calibri"/>
                        <a:ea typeface="Calibri"/>
                        <a:cs typeface="Times New Roman"/>
                      </a:endParaRPr>
                    </a:p>
                  </a:txBody>
                  <a:tcPr marL="68580" marR="68580" marT="0" marB="0" anchor="ctr"/>
                </a:tc>
                <a:tc>
                  <a:txBody>
                    <a:bodyPr/>
                    <a:lstStyle/>
                    <a:p>
                      <a:pPr algn="l"/>
                      <a:endParaRPr lang="en-GB" sz="1800" dirty="0">
                        <a:effectLst/>
                        <a:latin typeface="Calibri"/>
                      </a:endParaRPr>
                    </a:p>
                  </a:txBody>
                  <a:tcPr marL="68580" marR="68580" marT="0" marB="0" anchor="ctr"/>
                </a:tc>
              </a:tr>
              <a:tr h="360000">
                <a:tc>
                  <a:txBody>
                    <a:bodyPr/>
                    <a:lstStyle/>
                    <a:p>
                      <a:pPr algn="l">
                        <a:lnSpc>
                          <a:spcPts val="1335"/>
                        </a:lnSpc>
                        <a:spcAft>
                          <a:spcPts val="0"/>
                        </a:spcAft>
                      </a:pPr>
                      <a:r>
                        <a:rPr lang="en-GB" sz="1800" kern="1200">
                          <a:effectLst/>
                        </a:rPr>
                        <a:t>9</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Exalted</a:t>
                      </a:r>
                      <a:endParaRPr lang="en-GB" sz="180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nchor="ctr"/>
                </a:tc>
              </a:tr>
              <a:tr h="360000">
                <a:tc>
                  <a:txBody>
                    <a:bodyPr/>
                    <a:lstStyle/>
                    <a:p>
                      <a:pPr algn="l">
                        <a:lnSpc>
                          <a:spcPts val="1335"/>
                        </a:lnSpc>
                        <a:spcAft>
                          <a:spcPts val="0"/>
                        </a:spcAft>
                      </a:pPr>
                      <a:r>
                        <a:rPr lang="en-GB" sz="1800" kern="1200">
                          <a:effectLst/>
                        </a:rPr>
                        <a:t>10-11</a:t>
                      </a:r>
                      <a:endParaRPr lang="en-GB" sz="1800">
                        <a:effectLst/>
                        <a:latin typeface="Calibri"/>
                        <a:ea typeface="Calibri"/>
                        <a:cs typeface="Times New Roman"/>
                      </a:endParaRPr>
                    </a:p>
                  </a:txBody>
                  <a:tcPr marL="68580" marR="68580" marT="0" marB="0" anchor="ctr"/>
                </a:tc>
                <a:tc>
                  <a:txBody>
                    <a:bodyPr/>
                    <a:lstStyle/>
                    <a:p>
                      <a:pPr algn="l">
                        <a:lnSpc>
                          <a:spcPts val="1335"/>
                        </a:lnSpc>
                        <a:spcAft>
                          <a:spcPts val="0"/>
                        </a:spcAft>
                      </a:pPr>
                      <a:r>
                        <a:rPr lang="en-GB" sz="1800" kern="1200">
                          <a:effectLst/>
                        </a:rPr>
                        <a:t>Rich</a:t>
                      </a:r>
                      <a:endParaRPr lang="en-GB" sz="1800">
                        <a:effectLst/>
                        <a:latin typeface="Calibri"/>
                        <a:ea typeface="Calibri"/>
                        <a:cs typeface="Times New Roman"/>
                      </a:endParaRPr>
                    </a:p>
                  </a:txBody>
                  <a:tcPr marL="68580" marR="68580" marT="0" marB="0" anchor="ctr"/>
                </a:tc>
                <a:tc>
                  <a:txBody>
                    <a:bodyPr/>
                    <a:lstStyle/>
                    <a:p>
                      <a:pPr algn="l">
                        <a:lnSpc>
                          <a:spcPct val="115000"/>
                        </a:lnSpc>
                        <a:spcAft>
                          <a:spcPts val="0"/>
                        </a:spcAft>
                      </a:pPr>
                      <a:r>
                        <a:rPr lang="en-GB" sz="1800" dirty="0">
                          <a:effectLst/>
                        </a:rPr>
                        <a:t> </a:t>
                      </a:r>
                      <a:endParaRPr lang="en-GB" sz="1800" dirty="0">
                        <a:effectLst/>
                        <a:latin typeface="Calibri"/>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46515635"/>
              </p:ext>
            </p:extLst>
          </p:nvPr>
        </p:nvGraphicFramePr>
        <p:xfrm>
          <a:off x="4716016" y="332656"/>
          <a:ext cx="4104457" cy="6120000"/>
        </p:xfrm>
        <a:graphic>
          <a:graphicData uri="http://schemas.openxmlformats.org/drawingml/2006/table">
            <a:tbl>
              <a:tblPr firstRow="1" firstCol="1" bandRow="1">
                <a:tableStyleId>{BC89EF96-8CEA-46FF-86C4-4CE0E7609802}</a:tableStyleId>
              </a:tblPr>
              <a:tblGrid>
                <a:gridCol w="791591"/>
                <a:gridCol w="2129812"/>
                <a:gridCol w="1183054"/>
              </a:tblGrid>
              <a:tr h="360000">
                <a:tc>
                  <a:txBody>
                    <a:bodyPr/>
                    <a:lstStyle/>
                    <a:p>
                      <a:pPr>
                        <a:lnSpc>
                          <a:spcPts val="1335"/>
                        </a:lnSpc>
                        <a:spcAft>
                          <a:spcPts val="0"/>
                        </a:spcAft>
                      </a:pPr>
                      <a:r>
                        <a:rPr lang="en-GB" sz="1800" kern="1200" dirty="0">
                          <a:effectLst/>
                        </a:rPr>
                        <a:t>17</a:t>
                      </a:r>
                      <a:endParaRPr lang="en-GB" sz="1800" dirty="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b="0" kern="1200" dirty="0">
                          <a:effectLst/>
                        </a:rPr>
                        <a:t>God doesn’t change </a:t>
                      </a:r>
                      <a:endParaRPr lang="en-GB" sz="1800" b="0" dirty="0">
                        <a:effectLst/>
                        <a:latin typeface="Calibri"/>
                        <a:ea typeface="Calibri"/>
                        <a:cs typeface="Times New Roman"/>
                      </a:endParaRPr>
                    </a:p>
                  </a:txBody>
                  <a:tcPr marL="68580" marR="68580" marT="0" marB="0" anchor="ctr"/>
                </a:tc>
                <a:tc>
                  <a:txBody>
                    <a:bodyPr/>
                    <a:lstStyle/>
                    <a:p>
                      <a:endParaRPr lang="en-GB" sz="1800" dirty="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18</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Truth</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18</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Fruit</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19</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Hear</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19</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Speak</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20</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dirty="0">
                          <a:effectLst/>
                        </a:rPr>
                        <a:t>Wrath of man</a:t>
                      </a:r>
                      <a:endParaRPr lang="en-GB" sz="1800" dirty="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20</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Righteousness</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21</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dirty="0">
                          <a:effectLst/>
                        </a:rPr>
                        <a:t>Meekness</a:t>
                      </a:r>
                      <a:endParaRPr lang="en-GB" sz="1800" dirty="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21</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Able to save</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21</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Save souls</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22</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tabLst>
                          <a:tab pos="1657350" algn="l"/>
                        </a:tabLst>
                      </a:pPr>
                      <a:r>
                        <a:rPr lang="en-GB" sz="1800" kern="1200" dirty="0">
                          <a:effectLst/>
                        </a:rPr>
                        <a:t>Doer	</a:t>
                      </a:r>
                      <a:endParaRPr lang="en-GB" sz="1800" dirty="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23</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Mirror</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25</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Law</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26</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Tongue</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26</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Bridle</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27</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Fatherless, widow</a:t>
                      </a:r>
                      <a:endParaRPr lang="en-GB" sz="1800">
                        <a:effectLst/>
                        <a:latin typeface="Calibri"/>
                        <a:ea typeface="Calibri"/>
                        <a:cs typeface="Times New Roman"/>
                      </a:endParaRPr>
                    </a:p>
                  </a:txBody>
                  <a:tcPr marL="68580" marR="68580" marT="0" marB="0" anchor="ctr"/>
                </a:tc>
                <a:tc>
                  <a:txBody>
                    <a:bodyPr/>
                    <a:lstStyle/>
                    <a:p>
                      <a:endParaRPr lang="en-GB" sz="1800">
                        <a:effectLst/>
                        <a:latin typeface="Calibri"/>
                      </a:endParaRPr>
                    </a:p>
                  </a:txBody>
                  <a:tcPr marL="68580" marR="68580" marT="0" marB="0" anchor="ctr"/>
                </a:tc>
              </a:tr>
              <a:tr h="360000">
                <a:tc>
                  <a:txBody>
                    <a:bodyPr/>
                    <a:lstStyle/>
                    <a:p>
                      <a:pPr>
                        <a:lnSpc>
                          <a:spcPts val="1335"/>
                        </a:lnSpc>
                        <a:spcAft>
                          <a:spcPts val="0"/>
                        </a:spcAft>
                      </a:pPr>
                      <a:r>
                        <a:rPr lang="en-GB" sz="1800" kern="1200">
                          <a:effectLst/>
                        </a:rPr>
                        <a:t>27</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a:effectLst/>
                        </a:rPr>
                        <a:t>World</a:t>
                      </a:r>
                      <a:endParaRPr lang="en-GB" sz="1800">
                        <a:effectLst/>
                        <a:latin typeface="Calibri"/>
                        <a:ea typeface="Calibri"/>
                        <a:cs typeface="Times New Roman"/>
                      </a:endParaRPr>
                    </a:p>
                  </a:txBody>
                  <a:tcPr marL="68580" marR="68580" marT="0" marB="0" anchor="ctr"/>
                </a:tc>
                <a:tc>
                  <a:txBody>
                    <a:bodyPr/>
                    <a:lstStyle/>
                    <a:p>
                      <a:pPr>
                        <a:lnSpc>
                          <a:spcPts val="1335"/>
                        </a:lnSpc>
                        <a:spcAft>
                          <a:spcPts val="0"/>
                        </a:spcAft>
                      </a:pPr>
                      <a:r>
                        <a:rPr lang="en-GB" sz="1800" kern="1200" dirty="0">
                          <a:effectLst/>
                        </a:rPr>
                        <a:t>4:4</a:t>
                      </a:r>
                      <a:endParaRPr lang="en-GB" sz="1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91585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looks in the mirror</a:t>
            </a:r>
            <a:endParaRPr lang="en-GB" dirty="0"/>
          </a:p>
        </p:txBody>
      </p:sp>
      <p:sp>
        <p:nvSpPr>
          <p:cNvPr id="3" name="Content Placeholder 2"/>
          <p:cNvSpPr>
            <a:spLocks noGrp="1"/>
          </p:cNvSpPr>
          <p:nvPr>
            <p:ph idx="1"/>
          </p:nvPr>
        </p:nvSpPr>
        <p:spPr/>
        <p:txBody>
          <a:bodyPr/>
          <a:lstStyle/>
          <a:p>
            <a:r>
              <a:rPr lang="en-GB" b="1" dirty="0" smtClean="0"/>
              <a:t>1</a:t>
            </a:r>
            <a:r>
              <a:rPr lang="en-GB" b="1" baseline="30000" dirty="0" smtClean="0"/>
              <a:t>st</a:t>
            </a:r>
            <a:r>
              <a:rPr lang="en-GB" b="1" dirty="0" smtClean="0"/>
              <a:t> man looks intently (</a:t>
            </a:r>
            <a:r>
              <a:rPr lang="en-GB" b="1" dirty="0" err="1" smtClean="0"/>
              <a:t>katanoeo</a:t>
            </a:r>
            <a:r>
              <a:rPr lang="en-GB" b="1" dirty="0" smtClean="0"/>
              <a:t>)</a:t>
            </a:r>
          </a:p>
          <a:p>
            <a:pPr lvl="1"/>
            <a:r>
              <a:rPr lang="en-GB" sz="2900" dirty="0" smtClean="0"/>
              <a:t>Sees his face: the </a:t>
            </a:r>
            <a:r>
              <a:rPr lang="en-GB" sz="2900" b="1" dirty="0" smtClean="0"/>
              <a:t>whole person/personality</a:t>
            </a:r>
          </a:p>
          <a:p>
            <a:pPr lvl="1"/>
            <a:r>
              <a:rPr lang="en-GB" sz="2900" dirty="0" smtClean="0"/>
              <a:t>Squirms, </a:t>
            </a:r>
            <a:r>
              <a:rPr lang="en-GB" sz="2900" b="1" dirty="0" smtClean="0"/>
              <a:t>sees the problem</a:t>
            </a:r>
          </a:p>
          <a:p>
            <a:pPr lvl="1"/>
            <a:r>
              <a:rPr lang="en-GB" sz="2900" dirty="0" smtClean="0"/>
              <a:t>Gets some ‘pleasure’ from seeing the problem: believes God is right to condemn sin</a:t>
            </a:r>
          </a:p>
          <a:p>
            <a:pPr lvl="1"/>
            <a:r>
              <a:rPr lang="en-GB" sz="2900" dirty="0" smtClean="0"/>
              <a:t>Does nothing, forgets until next week!</a:t>
            </a:r>
            <a:endParaRPr lang="en-GB" sz="2900" dirty="0"/>
          </a:p>
        </p:txBody>
      </p:sp>
    </p:spTree>
    <p:extLst>
      <p:ext uri="{BB962C8B-B14F-4D97-AF65-F5344CB8AC3E}">
        <p14:creationId xmlns:p14="http://schemas.microsoft.com/office/powerpoint/2010/main" val="186202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looks in the mirror</a:t>
            </a:r>
            <a:endParaRPr lang="en-GB" dirty="0"/>
          </a:p>
        </p:txBody>
      </p:sp>
      <p:sp>
        <p:nvSpPr>
          <p:cNvPr id="3" name="Content Placeholder 2"/>
          <p:cNvSpPr>
            <a:spLocks noGrp="1"/>
          </p:cNvSpPr>
          <p:nvPr>
            <p:ph idx="1"/>
          </p:nvPr>
        </p:nvSpPr>
        <p:spPr>
          <a:xfrm>
            <a:off x="395536" y="1600203"/>
            <a:ext cx="8352928" cy="4525963"/>
          </a:xfrm>
        </p:spPr>
        <p:txBody>
          <a:bodyPr>
            <a:normAutofit/>
          </a:bodyPr>
          <a:lstStyle/>
          <a:p>
            <a:r>
              <a:rPr lang="en-GB" b="1" dirty="0" smtClean="0"/>
              <a:t>2</a:t>
            </a:r>
            <a:r>
              <a:rPr lang="en-GB" b="1" baseline="30000" dirty="0" smtClean="0"/>
              <a:t>nd</a:t>
            </a:r>
            <a:r>
              <a:rPr lang="en-GB" b="1" dirty="0" smtClean="0"/>
              <a:t> man bends down to look (</a:t>
            </a:r>
            <a:r>
              <a:rPr lang="en-GB" b="1" dirty="0" err="1" smtClean="0"/>
              <a:t>parakupto</a:t>
            </a:r>
            <a:r>
              <a:rPr lang="en-GB" b="1" dirty="0" smtClean="0"/>
              <a:t>)</a:t>
            </a:r>
          </a:p>
          <a:p>
            <a:pPr lvl="1"/>
            <a:r>
              <a:rPr lang="en-GB" dirty="0" smtClean="0"/>
              <a:t>Wants to </a:t>
            </a:r>
            <a:r>
              <a:rPr lang="en-GB" b="1" dirty="0" smtClean="0"/>
              <a:t>look deeply </a:t>
            </a:r>
            <a:r>
              <a:rPr lang="en-GB" dirty="0" smtClean="0"/>
              <a:t>– </a:t>
            </a:r>
            <a:r>
              <a:rPr lang="en-GB" dirty="0"/>
              <a:t>Luke 24:12, </a:t>
            </a:r>
            <a:r>
              <a:rPr lang="en-GB" dirty="0" smtClean="0"/>
              <a:t>John 20:5, 11, 1 Peter 1:12 – searching for answers</a:t>
            </a:r>
          </a:p>
          <a:p>
            <a:pPr lvl="1"/>
            <a:r>
              <a:rPr lang="en-GB" dirty="0" smtClean="0"/>
              <a:t>“continues therein”: he </a:t>
            </a:r>
            <a:r>
              <a:rPr lang="en-GB" b="1" dirty="0" smtClean="0"/>
              <a:t>remains beside the word</a:t>
            </a:r>
          </a:p>
          <a:p>
            <a:pPr lvl="1"/>
            <a:r>
              <a:rPr lang="en-GB" dirty="0" smtClean="0"/>
              <a:t>Sees the </a:t>
            </a:r>
            <a:r>
              <a:rPr lang="en-GB" b="1" dirty="0" smtClean="0"/>
              <a:t>liberating</a:t>
            </a:r>
            <a:r>
              <a:rPr lang="en-GB" dirty="0" smtClean="0"/>
              <a:t> work of the Lord Jesus Christ, is </a:t>
            </a:r>
            <a:r>
              <a:rPr lang="en-GB" b="1" dirty="0" smtClean="0"/>
              <a:t>humble</a:t>
            </a:r>
            <a:r>
              <a:rPr lang="en-GB" dirty="0" smtClean="0"/>
              <a:t> enough to be moved so that he </a:t>
            </a:r>
            <a:r>
              <a:rPr lang="en-GB" b="1" dirty="0" smtClean="0"/>
              <a:t>doesn’t forget</a:t>
            </a:r>
            <a:r>
              <a:rPr lang="en-GB" dirty="0" smtClean="0"/>
              <a:t>…</a:t>
            </a:r>
          </a:p>
          <a:p>
            <a:pPr lvl="1"/>
            <a:r>
              <a:rPr lang="en-GB" dirty="0" smtClean="0"/>
              <a:t>Wants to be associated with the Lord, do </a:t>
            </a:r>
            <a:r>
              <a:rPr lang="en-GB" b="1" dirty="0" smtClean="0"/>
              <a:t>becomes a doer </a:t>
            </a:r>
            <a:r>
              <a:rPr lang="en-GB" dirty="0" smtClean="0"/>
              <a:t>of the word – and is </a:t>
            </a:r>
            <a:r>
              <a:rPr lang="en-GB" b="1" dirty="0" smtClean="0"/>
              <a:t>happy</a:t>
            </a:r>
            <a:r>
              <a:rPr lang="en-GB" dirty="0" smtClean="0"/>
              <a:t> in his doing!</a:t>
            </a:r>
            <a:endParaRPr lang="en-GB" dirty="0"/>
          </a:p>
        </p:txBody>
      </p:sp>
    </p:spTree>
    <p:extLst>
      <p:ext uri="{BB962C8B-B14F-4D97-AF65-F5344CB8AC3E}">
        <p14:creationId xmlns:p14="http://schemas.microsoft.com/office/powerpoint/2010/main" val="212580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 for examination</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THE WORD</a:t>
            </a:r>
            <a:r>
              <a:rPr lang="en-GB" dirty="0" smtClean="0"/>
              <a:t>: “For </a:t>
            </a:r>
            <a:r>
              <a:rPr lang="en-GB" dirty="0"/>
              <a:t>the word of God </a:t>
            </a:r>
            <a:r>
              <a:rPr lang="en-GB" i="1" dirty="0"/>
              <a:t>is</a:t>
            </a:r>
            <a:r>
              <a:rPr lang="en-GB" dirty="0"/>
              <a:t> quick, and powerful, and sharper than any </a:t>
            </a:r>
            <a:r>
              <a:rPr lang="en-GB" dirty="0" smtClean="0"/>
              <a:t>two edged </a:t>
            </a:r>
            <a:r>
              <a:rPr lang="en-GB" dirty="0"/>
              <a:t>sword, piercing even to the dividing asunder of soul and spirit, and of the joints and marrow, and </a:t>
            </a:r>
            <a:r>
              <a:rPr lang="en-GB" i="1" dirty="0"/>
              <a:t>is</a:t>
            </a:r>
            <a:r>
              <a:rPr lang="en-GB" dirty="0"/>
              <a:t> a discerner of the thoughts and intents of the heart</a:t>
            </a:r>
            <a:r>
              <a:rPr lang="en-GB" dirty="0" smtClean="0"/>
              <a:t>.” Hebrews 4:12</a:t>
            </a:r>
          </a:p>
          <a:p>
            <a:endParaRPr lang="en-GB" dirty="0" smtClean="0"/>
          </a:p>
          <a:p>
            <a:r>
              <a:rPr lang="en-GB" b="1" dirty="0" smtClean="0"/>
              <a:t>TRIALS</a:t>
            </a:r>
            <a:r>
              <a:rPr lang="en-GB" dirty="0" smtClean="0"/>
              <a:t>: “</a:t>
            </a:r>
            <a:r>
              <a:rPr lang="en-GB" dirty="0"/>
              <a:t>Blessed </a:t>
            </a:r>
            <a:r>
              <a:rPr lang="en-GB" i="1" dirty="0"/>
              <a:t>is</a:t>
            </a:r>
            <a:r>
              <a:rPr lang="en-GB" dirty="0"/>
              <a:t> the man that </a:t>
            </a:r>
            <a:r>
              <a:rPr lang="en-GB" dirty="0" err="1"/>
              <a:t>endureth</a:t>
            </a:r>
            <a:r>
              <a:rPr lang="en-GB" dirty="0"/>
              <a:t> temptation: for when he is tried, he shall receive the crown of </a:t>
            </a:r>
            <a:r>
              <a:rPr lang="en-GB" dirty="0" smtClean="0"/>
              <a:t>life” James 1:12</a:t>
            </a:r>
            <a:endParaRPr lang="en-GB" dirty="0"/>
          </a:p>
        </p:txBody>
      </p:sp>
    </p:spTree>
    <p:extLst>
      <p:ext uri="{BB962C8B-B14F-4D97-AF65-F5344CB8AC3E}">
        <p14:creationId xmlns:p14="http://schemas.microsoft.com/office/powerpoint/2010/main" val="32080820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Hear and do</a:t>
            </a:r>
            <a:endParaRPr lang="en-GB" dirty="0"/>
          </a:p>
        </p:txBody>
      </p:sp>
      <p:sp>
        <p:nvSpPr>
          <p:cNvPr id="6" name="Content Placeholder 5"/>
          <p:cNvSpPr>
            <a:spLocks noGrp="1"/>
          </p:cNvSpPr>
          <p:nvPr>
            <p:ph idx="1"/>
          </p:nvPr>
        </p:nvSpPr>
        <p:spPr/>
        <p:txBody>
          <a:bodyPr/>
          <a:lstStyle/>
          <a:p>
            <a:pPr marL="0" indent="0">
              <a:buNone/>
            </a:pPr>
            <a:r>
              <a:rPr lang="en-GB" dirty="0" smtClean="0"/>
              <a:t>“Therefore </a:t>
            </a:r>
            <a:r>
              <a:rPr lang="en-GB" dirty="0"/>
              <a:t>whosoever </a:t>
            </a:r>
            <a:r>
              <a:rPr lang="en-GB" b="1" dirty="0" err="1"/>
              <a:t>heareth</a:t>
            </a:r>
            <a:r>
              <a:rPr lang="en-GB" dirty="0"/>
              <a:t> these sayings of mine, and </a:t>
            </a:r>
            <a:r>
              <a:rPr lang="en-GB" b="1" dirty="0"/>
              <a:t>doeth</a:t>
            </a:r>
            <a:r>
              <a:rPr lang="en-GB" dirty="0"/>
              <a:t> them, I will liken him unto a wise man, which built his house upon a </a:t>
            </a:r>
            <a:r>
              <a:rPr lang="en-GB" dirty="0" smtClean="0"/>
              <a:t>rock” (Matthew 7:24)</a:t>
            </a:r>
            <a:endParaRPr lang="en-GB" dirty="0"/>
          </a:p>
        </p:txBody>
      </p:sp>
    </p:spTree>
    <p:extLst>
      <p:ext uri="{BB962C8B-B14F-4D97-AF65-F5344CB8AC3E}">
        <p14:creationId xmlns:p14="http://schemas.microsoft.com/office/powerpoint/2010/main" val="2358427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law of liberty</a:t>
            </a:r>
            <a:endParaRPr lang="en-GB" dirty="0"/>
          </a:p>
        </p:txBody>
      </p:sp>
      <p:sp>
        <p:nvSpPr>
          <p:cNvPr id="3" name="Content Placeholder 2"/>
          <p:cNvSpPr>
            <a:spLocks noGrp="1"/>
          </p:cNvSpPr>
          <p:nvPr>
            <p:ph idx="1"/>
          </p:nvPr>
        </p:nvSpPr>
        <p:spPr/>
        <p:txBody>
          <a:bodyPr/>
          <a:lstStyle/>
          <a:p>
            <a:pPr marL="0" indent="0">
              <a:buNone/>
            </a:pPr>
            <a:r>
              <a:rPr lang="en-GB" dirty="0" smtClean="0"/>
              <a:t>Echoes of Deuteronomy 15:7-11 – the year of release. (Slaves set free/at liberty)</a:t>
            </a:r>
          </a:p>
          <a:p>
            <a:pPr marL="0" indent="0">
              <a:buNone/>
            </a:pPr>
            <a:endParaRPr lang="en-GB" dirty="0"/>
          </a:p>
          <a:p>
            <a:pPr marL="0" indent="0">
              <a:buNone/>
            </a:pPr>
            <a:r>
              <a:rPr lang="en-GB" dirty="0" smtClean="0"/>
              <a:t>“For </a:t>
            </a:r>
            <a:r>
              <a:rPr lang="en-GB" dirty="0"/>
              <a:t>the </a:t>
            </a:r>
            <a:r>
              <a:rPr lang="en-GB" b="1" dirty="0"/>
              <a:t>law</a:t>
            </a:r>
            <a:r>
              <a:rPr lang="en-GB" dirty="0"/>
              <a:t> of the Spirit of life in Christ Jesus hath made me </a:t>
            </a:r>
            <a:r>
              <a:rPr lang="en-GB" b="1" dirty="0" smtClean="0"/>
              <a:t>free [liberated]</a:t>
            </a:r>
            <a:r>
              <a:rPr lang="en-GB" dirty="0" smtClean="0"/>
              <a:t> </a:t>
            </a:r>
            <a:r>
              <a:rPr lang="en-GB" dirty="0"/>
              <a:t>from the law of sin and death</a:t>
            </a:r>
            <a:r>
              <a:rPr lang="en-GB" dirty="0" smtClean="0"/>
              <a:t>.” (Romans 8:2)</a:t>
            </a:r>
            <a:endParaRPr lang="en-GB" dirty="0"/>
          </a:p>
        </p:txBody>
      </p:sp>
    </p:spTree>
    <p:extLst>
      <p:ext uri="{BB962C8B-B14F-4D97-AF65-F5344CB8AC3E}">
        <p14:creationId xmlns:p14="http://schemas.microsoft.com/office/powerpoint/2010/main" val="3127492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p:txBody>
          <a:bodyPr>
            <a:normAutofit/>
          </a:bodyPr>
          <a:lstStyle/>
          <a:p>
            <a:pPr lvl="0"/>
            <a:r>
              <a:rPr lang="en-GB" b="1" dirty="0" smtClean="0"/>
              <a:t>God’s </a:t>
            </a:r>
            <a:r>
              <a:rPr lang="en-GB" b="1" dirty="0"/>
              <a:t>wisdom </a:t>
            </a:r>
            <a:r>
              <a:rPr lang="en-GB" dirty="0"/>
              <a:t>is the only unchanging rock we can build our lives </a:t>
            </a:r>
            <a:r>
              <a:rPr lang="en-GB" dirty="0" smtClean="0"/>
              <a:t>on</a:t>
            </a:r>
            <a:endParaRPr lang="en-GB" dirty="0"/>
          </a:p>
          <a:p>
            <a:pPr lvl="0"/>
            <a:r>
              <a:rPr lang="en-GB" dirty="0" smtClean="0"/>
              <a:t>Recognise </a:t>
            </a:r>
            <a:r>
              <a:rPr lang="en-GB" b="1" dirty="0"/>
              <a:t>we are responsible </a:t>
            </a:r>
            <a:r>
              <a:rPr lang="en-GB" dirty="0"/>
              <a:t>for our </a:t>
            </a:r>
            <a:r>
              <a:rPr lang="en-GB" dirty="0" smtClean="0"/>
              <a:t>sins</a:t>
            </a:r>
          </a:p>
          <a:p>
            <a:pPr lvl="0"/>
            <a:r>
              <a:rPr lang="en-GB" dirty="0" smtClean="0"/>
              <a:t>It’s </a:t>
            </a:r>
            <a:r>
              <a:rPr lang="en-GB" dirty="0"/>
              <a:t>the </a:t>
            </a:r>
            <a:r>
              <a:rPr lang="en-GB" b="1" dirty="0"/>
              <a:t>implanted word </a:t>
            </a:r>
            <a:r>
              <a:rPr lang="en-GB" dirty="0"/>
              <a:t>which is able to save our </a:t>
            </a:r>
            <a:r>
              <a:rPr lang="en-GB" dirty="0" smtClean="0"/>
              <a:t>souls </a:t>
            </a:r>
          </a:p>
          <a:p>
            <a:pPr lvl="0"/>
            <a:r>
              <a:rPr lang="en-GB" b="1" dirty="0" smtClean="0"/>
              <a:t>The </a:t>
            </a:r>
            <a:r>
              <a:rPr lang="en-GB" b="1" dirty="0"/>
              <a:t>Lord Jesus Christ has set us free </a:t>
            </a:r>
            <a:r>
              <a:rPr lang="en-GB" dirty="0"/>
              <a:t>– what a reason to show our </a:t>
            </a:r>
            <a:r>
              <a:rPr lang="en-GB" dirty="0" smtClean="0"/>
              <a:t>thanks! </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323528" y="734839"/>
            <a:ext cx="7772400" cy="1470025"/>
          </a:xfrm>
        </p:spPr>
        <p:txBody>
          <a:bodyPr>
            <a:normAutofit fontScale="90000"/>
          </a:bodyPr>
          <a:lstStyle/>
          <a:p>
            <a:pPr algn="l"/>
            <a:r>
              <a:rPr lang="en-GB" dirty="0" smtClean="0">
                <a:solidFill>
                  <a:schemeClr val="tx1"/>
                </a:solidFill>
                <a:latin typeface="+mj-lt"/>
              </a:rPr>
              <a:t>Links to Jesus’ teaching</a:t>
            </a:r>
            <a:br>
              <a:rPr lang="en-GB" dirty="0" smtClean="0">
                <a:solidFill>
                  <a:schemeClr val="tx1"/>
                </a:solidFill>
                <a:latin typeface="+mj-lt"/>
              </a:rPr>
            </a:br>
            <a:r>
              <a:rPr lang="en-GB" sz="2400" b="1" dirty="0" smtClean="0">
                <a:solidFill>
                  <a:schemeClr val="tx1"/>
                </a:solidFill>
                <a:latin typeface="+mj-lt"/>
              </a:rPr>
              <a:t/>
            </a:r>
            <a:br>
              <a:rPr lang="en-GB" sz="2400" b="1" dirty="0" smtClean="0">
                <a:solidFill>
                  <a:schemeClr val="tx1"/>
                </a:solidFill>
                <a:latin typeface="+mj-lt"/>
              </a:rPr>
            </a:br>
            <a:r>
              <a:rPr lang="en-GB" b="1" dirty="0" smtClean="0">
                <a:solidFill>
                  <a:schemeClr val="tx1"/>
                </a:solidFill>
                <a:latin typeface="+mj-lt"/>
              </a:rPr>
              <a:t>The Parable of </a:t>
            </a:r>
            <a:br>
              <a:rPr lang="en-GB" b="1" dirty="0" smtClean="0">
                <a:solidFill>
                  <a:schemeClr val="tx1"/>
                </a:solidFill>
                <a:latin typeface="+mj-lt"/>
              </a:rPr>
            </a:br>
            <a:r>
              <a:rPr lang="en-GB" b="1" dirty="0" smtClean="0">
                <a:solidFill>
                  <a:schemeClr val="tx1"/>
                </a:solidFill>
                <a:latin typeface="+mj-lt"/>
              </a:rPr>
              <a:t>The Sower</a:t>
            </a:r>
            <a:endParaRPr lang="en-GB" b="1" dirty="0">
              <a:solidFill>
                <a:schemeClr val="tx1"/>
              </a:solidFill>
              <a:latin typeface="+mj-lt"/>
            </a:endParaRPr>
          </a:p>
        </p:txBody>
      </p:sp>
      <p:sp>
        <p:nvSpPr>
          <p:cNvPr id="2053" name="Rectangle 5"/>
          <p:cNvSpPr>
            <a:spLocks noGrp="1" noChangeArrowheads="1"/>
          </p:cNvSpPr>
          <p:nvPr>
            <p:ph type="subTitle" idx="1"/>
          </p:nvPr>
        </p:nvSpPr>
        <p:spPr>
          <a:xfrm>
            <a:off x="381000" y="2857497"/>
            <a:ext cx="8915400" cy="3571900"/>
          </a:xfrm>
        </p:spPr>
        <p:txBody>
          <a:bodyPr/>
          <a:lstStyle/>
          <a:p>
            <a:pPr algn="l"/>
            <a:r>
              <a:rPr lang="en-GB" dirty="0">
                <a:solidFill>
                  <a:schemeClr val="tx1"/>
                </a:solidFill>
                <a:latin typeface="+mj-lt"/>
              </a:rPr>
              <a:t>	</a:t>
            </a:r>
            <a:endParaRPr lang="en-GB" sz="1500" b="1" dirty="0">
              <a:solidFill>
                <a:schemeClr val="tx1"/>
              </a:solidFill>
              <a:latin typeface="+mj-lt"/>
            </a:endParaRPr>
          </a:p>
          <a:p>
            <a:pPr algn="l"/>
            <a:r>
              <a:rPr lang="en-GB" dirty="0">
                <a:solidFill>
                  <a:schemeClr val="tx1"/>
                </a:solidFill>
                <a:latin typeface="+mj-lt"/>
              </a:rPr>
              <a:t>Scattered 1:1			Sown 3:18</a:t>
            </a:r>
          </a:p>
          <a:p>
            <a:pPr algn="l"/>
            <a:r>
              <a:rPr lang="en-GB" dirty="0">
                <a:solidFill>
                  <a:schemeClr val="tx1"/>
                </a:solidFill>
                <a:latin typeface="+mj-lt"/>
              </a:rPr>
              <a:t>Sun 1:11				Reaped 5:4</a:t>
            </a:r>
          </a:p>
          <a:p>
            <a:pPr algn="l"/>
            <a:r>
              <a:rPr lang="en-GB" dirty="0" err="1">
                <a:solidFill>
                  <a:schemeClr val="tx1"/>
                </a:solidFill>
                <a:latin typeface="+mj-lt"/>
              </a:rPr>
              <a:t>Firstfruits</a:t>
            </a:r>
            <a:r>
              <a:rPr lang="en-GB" dirty="0">
                <a:solidFill>
                  <a:schemeClr val="tx1"/>
                </a:solidFill>
                <a:latin typeface="+mj-lt"/>
              </a:rPr>
              <a:t> 1:18			Fields 5:4</a:t>
            </a:r>
          </a:p>
          <a:p>
            <a:pPr algn="l"/>
            <a:r>
              <a:rPr lang="en-GB" dirty="0">
                <a:solidFill>
                  <a:schemeClr val="tx1"/>
                </a:solidFill>
                <a:latin typeface="+mj-lt"/>
              </a:rPr>
              <a:t>Implanted 1:21			Husbandman 5:7 </a:t>
            </a:r>
          </a:p>
          <a:p>
            <a:pPr algn="l"/>
            <a:r>
              <a:rPr lang="en-GB" dirty="0">
                <a:solidFill>
                  <a:schemeClr val="tx1"/>
                </a:solidFill>
                <a:latin typeface="+mj-lt"/>
              </a:rPr>
              <a:t>Good Fruit 3:17		</a:t>
            </a:r>
            <a:r>
              <a:rPr lang="en-GB" dirty="0" smtClean="0">
                <a:solidFill>
                  <a:schemeClr val="tx1"/>
                </a:solidFill>
                <a:latin typeface="+mj-lt"/>
              </a:rPr>
              <a:t>	Fruit </a:t>
            </a:r>
            <a:r>
              <a:rPr lang="en-GB" dirty="0">
                <a:solidFill>
                  <a:schemeClr val="tx1"/>
                </a:solidFill>
                <a:latin typeface="+mj-lt"/>
              </a:rPr>
              <a:t>3:18, 5:7, </a:t>
            </a:r>
            <a:r>
              <a:rPr lang="en-GB" dirty="0" smtClean="0">
                <a:solidFill>
                  <a:schemeClr val="tx1"/>
                </a:solidFill>
                <a:latin typeface="+mj-lt"/>
              </a:rPr>
              <a:t>5:18</a:t>
            </a:r>
          </a:p>
        </p:txBody>
      </p:sp>
      <p:pic>
        <p:nvPicPr>
          <p:cNvPr id="31746" name="Picture 2" descr="http://www.sovereigngracebaptistfellowship.org/images/sower.jpg"/>
          <p:cNvPicPr>
            <a:picLocks noChangeAspect="1" noChangeArrowheads="1"/>
          </p:cNvPicPr>
          <p:nvPr/>
        </p:nvPicPr>
        <p:blipFill>
          <a:blip r:embed="rId3" cstate="print"/>
          <a:srcRect/>
          <a:stretch>
            <a:fillRect/>
          </a:stretch>
        </p:blipFill>
        <p:spPr bwMode="auto">
          <a:xfrm>
            <a:off x="5940152" y="116632"/>
            <a:ext cx="3065242" cy="3179939"/>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“Faith without works is dead”</a:t>
            </a:r>
            <a:endParaRPr lang="en-GB" dirty="0"/>
          </a:p>
        </p:txBody>
      </p:sp>
      <p:sp>
        <p:nvSpPr>
          <p:cNvPr id="4" name="Subtitle 3"/>
          <p:cNvSpPr>
            <a:spLocks noGrp="1"/>
          </p:cNvSpPr>
          <p:nvPr>
            <p:ph type="subTitle" idx="1"/>
          </p:nvPr>
        </p:nvSpPr>
        <p:spPr/>
        <p:txBody>
          <a:bodyPr/>
          <a:lstStyle/>
          <a:p>
            <a:r>
              <a:rPr lang="en-GB" dirty="0" smtClean="0"/>
              <a:t>Reading: James 2</a:t>
            </a:r>
            <a:endParaRPr lang="en-GB" dirty="0"/>
          </a:p>
        </p:txBody>
      </p:sp>
    </p:spTree>
    <p:extLst>
      <p:ext uri="{BB962C8B-B14F-4D97-AF65-F5344CB8AC3E}">
        <p14:creationId xmlns:p14="http://schemas.microsoft.com/office/powerpoint/2010/main" val="2811460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laver</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a:t>
            </a:r>
            <a:r>
              <a:rPr lang="en-GB" dirty="0"/>
              <a:t>And </a:t>
            </a:r>
            <a:r>
              <a:rPr lang="en-GB" b="1" dirty="0"/>
              <a:t>he made the laver of brass</a:t>
            </a:r>
            <a:r>
              <a:rPr lang="en-GB" dirty="0"/>
              <a:t>, and the foot of it of brass, </a:t>
            </a:r>
            <a:r>
              <a:rPr lang="en-GB" b="1" dirty="0"/>
              <a:t>of the </a:t>
            </a:r>
            <a:r>
              <a:rPr lang="en-GB" b="1" dirty="0" smtClean="0"/>
              <a:t>looking glasses </a:t>
            </a:r>
            <a:r>
              <a:rPr lang="en-GB" dirty="0"/>
              <a:t>of the women assembling, which assembled at the door of the tabernacle of the congregation”. </a:t>
            </a:r>
            <a:r>
              <a:rPr lang="en-GB" dirty="0" smtClean="0"/>
              <a:t>(Exodus 38:8)</a:t>
            </a:r>
          </a:p>
          <a:p>
            <a:pPr marL="0" indent="0">
              <a:buNone/>
            </a:pPr>
            <a:endParaRPr lang="en-GB" dirty="0"/>
          </a:p>
          <a:p>
            <a:pPr marL="0" indent="0">
              <a:buNone/>
            </a:pPr>
            <a:r>
              <a:rPr lang="en-GB" dirty="0" smtClean="0"/>
              <a:t>“</a:t>
            </a:r>
            <a:r>
              <a:rPr lang="en-GB" dirty="0"/>
              <a:t>Thou shalt also make a laver of brass, and his foot also of brass, </a:t>
            </a:r>
            <a:r>
              <a:rPr lang="en-GB" b="1" dirty="0"/>
              <a:t>to wash withal</a:t>
            </a:r>
            <a:r>
              <a:rPr lang="en-GB" dirty="0"/>
              <a:t>: and thou shalt put it between the tabernacle of the congregation and the altar, and thou shalt put water therein. For </a:t>
            </a:r>
            <a:r>
              <a:rPr lang="en-GB" b="1" dirty="0"/>
              <a:t>Aaron and his sons shall wash their hands and their feet thereat</a:t>
            </a:r>
            <a:r>
              <a:rPr lang="en-GB" dirty="0"/>
              <a:t>”. </a:t>
            </a:r>
            <a:r>
              <a:rPr lang="en-GB" dirty="0" smtClean="0"/>
              <a:t>(Exodus 30:18-20)</a:t>
            </a:r>
            <a:endParaRPr lang="en-GB" dirty="0"/>
          </a:p>
        </p:txBody>
      </p:sp>
    </p:spTree>
    <p:extLst>
      <p:ext uri="{BB962C8B-B14F-4D97-AF65-F5344CB8AC3E}">
        <p14:creationId xmlns:p14="http://schemas.microsoft.com/office/powerpoint/2010/main" val="76305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600203"/>
            <a:ext cx="8363272" cy="4525963"/>
          </a:xfrm>
        </p:spPr>
        <p:txBody>
          <a:bodyPr>
            <a:normAutofit lnSpcReduction="10000"/>
          </a:bodyPr>
          <a:lstStyle/>
          <a:p>
            <a:pPr marL="0" indent="0">
              <a:buNone/>
            </a:pPr>
            <a:r>
              <a:rPr lang="en-GB" dirty="0" smtClean="0"/>
              <a:t>“But </a:t>
            </a:r>
            <a:r>
              <a:rPr lang="en-GB" dirty="0"/>
              <a:t>we all, with open face </a:t>
            </a:r>
            <a:r>
              <a:rPr lang="en-GB" b="1" dirty="0"/>
              <a:t>beholding as in a glass the glory of the Lord</a:t>
            </a:r>
            <a:r>
              <a:rPr lang="en-GB" dirty="0"/>
              <a:t>, are changed into the same image from glory to glory, even as by the Spirit of the Lord”. </a:t>
            </a:r>
            <a:r>
              <a:rPr lang="en-GB" dirty="0" smtClean="0"/>
              <a:t>(2 Corinthians 2:18)</a:t>
            </a:r>
          </a:p>
          <a:p>
            <a:pPr marL="0" indent="0">
              <a:buNone/>
            </a:pPr>
            <a:endParaRPr lang="en-GB" dirty="0"/>
          </a:p>
          <a:p>
            <a:pPr marL="0" indent="0">
              <a:buNone/>
            </a:pPr>
            <a:endParaRPr lang="en-GB" dirty="0" smtClean="0"/>
          </a:p>
          <a:p>
            <a:pPr marL="0" indent="0">
              <a:buNone/>
            </a:pPr>
            <a:r>
              <a:rPr lang="en-GB" dirty="0" smtClean="0"/>
              <a:t>“A father of the fatherless and a judge of the widows, is God in his holy habitation”           (Psalm 68:5)</a:t>
            </a:r>
            <a:endParaRPr lang="en-GB" dirty="0"/>
          </a:p>
        </p:txBody>
      </p:sp>
    </p:spTree>
    <p:extLst>
      <p:ext uri="{BB962C8B-B14F-4D97-AF65-F5344CB8AC3E}">
        <p14:creationId xmlns:p14="http://schemas.microsoft.com/office/powerpoint/2010/main" val="10198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126" y="5676238"/>
            <a:ext cx="5793194" cy="553998"/>
          </a:xfrm>
          <a:prstGeom prst="rect">
            <a:avLst/>
          </a:prstGeom>
          <a:noFill/>
        </p:spPr>
        <p:txBody>
          <a:bodyPr wrap="square" rtlCol="0">
            <a:spAutoFit/>
          </a:bodyPr>
          <a:lstStyle/>
          <a:p>
            <a:pPr algn="ctr"/>
            <a:r>
              <a:rPr lang="en-GB" sz="3000" dirty="0" smtClean="0"/>
              <a:t>Time in God’s word</a:t>
            </a:r>
            <a:endParaRPr lang="en-GB" sz="3000" dirty="0"/>
          </a:p>
        </p:txBody>
      </p:sp>
      <p:sp>
        <p:nvSpPr>
          <p:cNvPr id="3" name="TextBox 2"/>
          <p:cNvSpPr txBox="1"/>
          <p:nvPr/>
        </p:nvSpPr>
        <p:spPr>
          <a:xfrm>
            <a:off x="1187624" y="722676"/>
            <a:ext cx="720080" cy="5170646"/>
          </a:xfrm>
          <a:prstGeom prst="rect">
            <a:avLst/>
          </a:prstGeom>
          <a:noFill/>
        </p:spPr>
        <p:txBody>
          <a:bodyPr vert="horz" wrap="square" rtlCol="0">
            <a:spAutoFit/>
          </a:bodyPr>
          <a:lstStyle/>
          <a:p>
            <a:r>
              <a:rPr lang="en-GB" sz="3000" dirty="0" smtClean="0"/>
              <a:t>10</a:t>
            </a:r>
          </a:p>
          <a:p>
            <a:r>
              <a:rPr lang="en-GB" sz="3000" dirty="0" smtClean="0"/>
              <a:t>9</a:t>
            </a:r>
          </a:p>
          <a:p>
            <a:r>
              <a:rPr lang="en-GB" sz="3000" dirty="0" smtClean="0"/>
              <a:t>8</a:t>
            </a:r>
          </a:p>
          <a:p>
            <a:r>
              <a:rPr lang="en-GB" sz="3000" dirty="0" smtClean="0"/>
              <a:t>7</a:t>
            </a:r>
          </a:p>
          <a:p>
            <a:r>
              <a:rPr lang="en-GB" sz="3000" dirty="0" smtClean="0"/>
              <a:t>6</a:t>
            </a:r>
          </a:p>
          <a:p>
            <a:r>
              <a:rPr lang="en-GB" sz="3000" dirty="0" smtClean="0"/>
              <a:t>5</a:t>
            </a:r>
          </a:p>
          <a:p>
            <a:r>
              <a:rPr lang="en-GB" sz="3000" dirty="0" smtClean="0"/>
              <a:t>4</a:t>
            </a:r>
          </a:p>
          <a:p>
            <a:r>
              <a:rPr lang="en-GB" sz="3000" dirty="0" smtClean="0"/>
              <a:t>3</a:t>
            </a:r>
          </a:p>
          <a:p>
            <a:r>
              <a:rPr lang="en-GB" sz="3000" dirty="0" smtClean="0"/>
              <a:t>2</a:t>
            </a:r>
          </a:p>
          <a:p>
            <a:r>
              <a:rPr lang="en-GB" sz="3000" dirty="0" smtClean="0"/>
              <a:t>1 </a:t>
            </a:r>
          </a:p>
          <a:p>
            <a:r>
              <a:rPr lang="en-GB" sz="3000" dirty="0" smtClean="0"/>
              <a:t>0</a:t>
            </a:r>
            <a:endParaRPr lang="en-GB" sz="3000" dirty="0"/>
          </a:p>
        </p:txBody>
      </p:sp>
      <p:cxnSp>
        <p:nvCxnSpPr>
          <p:cNvPr id="5" name="Straight Connector 4"/>
          <p:cNvCxnSpPr/>
          <p:nvPr/>
        </p:nvCxnSpPr>
        <p:spPr>
          <a:xfrm rot="5400000">
            <a:off x="-612576" y="3284984"/>
            <a:ext cx="47525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91682" y="5589240"/>
            <a:ext cx="56166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35696" y="1124744"/>
            <a:ext cx="5256584" cy="439248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62734" y="1124744"/>
            <a:ext cx="5256584" cy="43924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3768" y="1052736"/>
            <a:ext cx="2664296" cy="584775"/>
          </a:xfrm>
          <a:prstGeom prst="rect">
            <a:avLst/>
          </a:prstGeom>
          <a:noFill/>
        </p:spPr>
        <p:txBody>
          <a:bodyPr wrap="square" rtlCol="0">
            <a:spAutoFit/>
          </a:bodyPr>
          <a:lstStyle/>
          <a:p>
            <a:r>
              <a:rPr lang="en-GB" sz="3200" b="1" dirty="0" smtClean="0">
                <a:solidFill>
                  <a:srgbClr val="CC3399"/>
                </a:solidFill>
              </a:rPr>
              <a:t>Faith &amp; </a:t>
            </a:r>
            <a:r>
              <a:rPr lang="en-GB" sz="3200" b="1" dirty="0" smtClean="0">
                <a:solidFill>
                  <a:srgbClr val="7030A0"/>
                </a:solidFill>
              </a:rPr>
              <a:t>Works</a:t>
            </a:r>
            <a:endParaRPr lang="en-GB" sz="3200" b="1" dirty="0">
              <a:solidFill>
                <a:srgbClr val="7030A0"/>
              </a:solidFill>
            </a:endParaRPr>
          </a:p>
        </p:txBody>
      </p:sp>
      <p:sp>
        <p:nvSpPr>
          <p:cNvPr id="9" name="TextBox 8"/>
          <p:cNvSpPr txBox="1"/>
          <p:nvPr/>
        </p:nvSpPr>
        <p:spPr>
          <a:xfrm>
            <a:off x="4788024" y="3573016"/>
            <a:ext cx="3816424" cy="1384995"/>
          </a:xfrm>
          <a:prstGeom prst="rect">
            <a:avLst/>
          </a:prstGeom>
          <a:solidFill>
            <a:schemeClr val="bg1">
              <a:alpha val="57000"/>
            </a:schemeClr>
          </a:solidFill>
        </p:spPr>
        <p:txBody>
          <a:bodyPr wrap="square" rtlCol="0">
            <a:spAutoFit/>
          </a:bodyPr>
          <a:lstStyle/>
          <a:p>
            <a:r>
              <a:rPr lang="en-GB" sz="2800" dirty="0" smtClean="0"/>
              <a:t>“</a:t>
            </a:r>
            <a:r>
              <a:rPr lang="en-GB" sz="2800" b="1" dirty="0" smtClean="0"/>
              <a:t>Faith</a:t>
            </a:r>
            <a:r>
              <a:rPr lang="en-GB" sz="2800" dirty="0" smtClean="0"/>
              <a:t> comes by </a:t>
            </a:r>
            <a:r>
              <a:rPr lang="en-GB" sz="2800" b="1" dirty="0" smtClean="0"/>
              <a:t>hearing</a:t>
            </a:r>
            <a:r>
              <a:rPr lang="en-GB" sz="2800" dirty="0" smtClean="0"/>
              <a:t>, and hearing by </a:t>
            </a:r>
            <a:r>
              <a:rPr lang="en-GB" sz="2800" b="1" dirty="0" smtClean="0"/>
              <a:t>the word </a:t>
            </a:r>
            <a:r>
              <a:rPr lang="en-GB" sz="2800" dirty="0" smtClean="0"/>
              <a:t>of God” (Romans 10:17)</a:t>
            </a:r>
            <a:endParaRPr lang="en-GB"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James</a:t>
            </a:r>
            <a:endParaRPr lang="en-GB" dirty="0"/>
          </a:p>
        </p:txBody>
      </p:sp>
      <p:sp>
        <p:nvSpPr>
          <p:cNvPr id="3" name="Content Placeholder 2"/>
          <p:cNvSpPr>
            <a:spLocks noGrp="1"/>
          </p:cNvSpPr>
          <p:nvPr>
            <p:ph idx="1"/>
          </p:nvPr>
        </p:nvSpPr>
        <p:spPr>
          <a:xfrm>
            <a:off x="457200" y="1927373"/>
            <a:ext cx="8229600" cy="4525963"/>
          </a:xfrm>
        </p:spPr>
        <p:txBody>
          <a:bodyPr/>
          <a:lstStyle/>
          <a:p>
            <a:r>
              <a:rPr lang="en-GB" dirty="0" smtClean="0"/>
              <a:t>Swift to </a:t>
            </a:r>
            <a:r>
              <a:rPr lang="en-GB" b="1" dirty="0" smtClean="0"/>
              <a:t>listen</a:t>
            </a:r>
            <a:r>
              <a:rPr lang="en-GB" dirty="0" smtClean="0"/>
              <a:t>...	Chapter 1, be a hearer</a:t>
            </a:r>
          </a:p>
          <a:p>
            <a:endParaRPr lang="en-GB" dirty="0" smtClean="0"/>
          </a:p>
          <a:p>
            <a:r>
              <a:rPr lang="en-GB" dirty="0" smtClean="0"/>
              <a:t>Slow to </a:t>
            </a:r>
            <a:r>
              <a:rPr lang="en-GB" b="1" dirty="0" smtClean="0"/>
              <a:t>speak</a:t>
            </a:r>
            <a:r>
              <a:rPr lang="en-GB" dirty="0" smtClean="0"/>
              <a:t>...	Chapter 3, the tongue</a:t>
            </a:r>
          </a:p>
          <a:p>
            <a:endParaRPr lang="en-GB" dirty="0" smtClean="0"/>
          </a:p>
          <a:p>
            <a:r>
              <a:rPr lang="en-GB" dirty="0" smtClean="0"/>
              <a:t>Slow to </a:t>
            </a:r>
            <a:r>
              <a:rPr lang="en-GB" b="1" dirty="0" smtClean="0"/>
              <a:t>anger</a:t>
            </a:r>
            <a:r>
              <a:rPr lang="en-GB" dirty="0" smtClean="0"/>
              <a:t>...	Chapter 4-5, stop fighting</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James</a:t>
            </a:r>
            <a:endParaRPr lang="en-GB" dirty="0"/>
          </a:p>
        </p:txBody>
      </p:sp>
      <p:sp>
        <p:nvSpPr>
          <p:cNvPr id="3" name="Content Placeholder 2"/>
          <p:cNvSpPr>
            <a:spLocks noGrp="1"/>
          </p:cNvSpPr>
          <p:nvPr>
            <p:ph idx="1"/>
          </p:nvPr>
        </p:nvSpPr>
        <p:spPr>
          <a:xfrm>
            <a:off x="457200" y="1711349"/>
            <a:ext cx="8229600" cy="4525963"/>
          </a:xfrm>
        </p:spPr>
        <p:txBody>
          <a:bodyPr/>
          <a:lstStyle/>
          <a:p>
            <a:r>
              <a:rPr lang="en-GB" dirty="0" smtClean="0"/>
              <a:t>Swift to </a:t>
            </a:r>
            <a:r>
              <a:rPr lang="en-GB" b="1" dirty="0" smtClean="0"/>
              <a:t>listen</a:t>
            </a:r>
            <a:r>
              <a:rPr lang="en-GB" dirty="0" smtClean="0"/>
              <a:t>...	Chapter 1, be a hearer</a:t>
            </a:r>
          </a:p>
          <a:p>
            <a:pPr lvl="1"/>
            <a:r>
              <a:rPr lang="en-GB" dirty="0" smtClean="0"/>
              <a:t>chapter 2, </a:t>
            </a:r>
            <a:r>
              <a:rPr lang="en-GB" b="1" dirty="0" smtClean="0"/>
              <a:t>FAITH</a:t>
            </a:r>
            <a:r>
              <a:rPr lang="en-GB" dirty="0" smtClean="0"/>
              <a:t>, “faith comes by hearing...”</a:t>
            </a:r>
          </a:p>
          <a:p>
            <a:endParaRPr lang="en-GB" dirty="0" smtClean="0"/>
          </a:p>
          <a:p>
            <a:r>
              <a:rPr lang="en-GB" dirty="0" smtClean="0"/>
              <a:t>Slow to </a:t>
            </a:r>
            <a:r>
              <a:rPr lang="en-GB" b="1" dirty="0" smtClean="0"/>
              <a:t>speak</a:t>
            </a:r>
            <a:r>
              <a:rPr lang="en-GB" dirty="0" smtClean="0"/>
              <a:t>...	Chapter 3, the tongue</a:t>
            </a:r>
          </a:p>
          <a:p>
            <a:endParaRPr lang="en-GB" dirty="0" smtClean="0"/>
          </a:p>
          <a:p>
            <a:r>
              <a:rPr lang="en-GB" dirty="0" smtClean="0"/>
              <a:t>Slow to </a:t>
            </a:r>
            <a:r>
              <a:rPr lang="en-GB" b="1" dirty="0" smtClean="0"/>
              <a:t>anger</a:t>
            </a:r>
            <a:r>
              <a:rPr lang="en-GB" dirty="0" smtClean="0"/>
              <a:t>...	Chapter 4-5, stop fighting</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David (‘beloved’)</a:t>
            </a:r>
            <a:endParaRPr lang="en-GB" dirty="0"/>
          </a:p>
        </p:txBody>
      </p:sp>
      <p:sp>
        <p:nvSpPr>
          <p:cNvPr id="3" name="Content Placeholder 2"/>
          <p:cNvSpPr>
            <a:spLocks noGrp="1"/>
          </p:cNvSpPr>
          <p:nvPr>
            <p:ph idx="1"/>
          </p:nvPr>
        </p:nvSpPr>
        <p:spPr/>
        <p:txBody>
          <a:bodyPr/>
          <a:lstStyle/>
          <a:p>
            <a:pPr marL="0" indent="0">
              <a:buNone/>
            </a:pPr>
            <a:r>
              <a:rPr lang="en-GB" dirty="0" smtClean="0"/>
              <a:t>“Hearken my ‘</a:t>
            </a:r>
            <a:r>
              <a:rPr lang="en-GB" b="1" dirty="0" smtClean="0"/>
              <a:t>beloved</a:t>
            </a:r>
            <a:r>
              <a:rPr lang="en-GB" dirty="0" smtClean="0"/>
              <a:t>’ brethren” </a:t>
            </a:r>
            <a:r>
              <a:rPr lang="en-GB" smtClean="0"/>
              <a:t>James 2:5</a:t>
            </a:r>
            <a:endParaRPr lang="en-GB" dirty="0" smtClean="0"/>
          </a:p>
          <a:p>
            <a:pPr marL="0" indent="0">
              <a:buNone/>
            </a:pPr>
            <a:r>
              <a:rPr lang="en-GB" dirty="0" smtClean="0"/>
              <a:t>“</a:t>
            </a:r>
            <a:r>
              <a:rPr lang="en-GB" dirty="0"/>
              <a:t>For he that said, </a:t>
            </a:r>
            <a:r>
              <a:rPr lang="en-GB" b="1" dirty="0"/>
              <a:t>Do not commit adultery</a:t>
            </a:r>
            <a:r>
              <a:rPr lang="en-GB" dirty="0"/>
              <a:t>, said also, </a:t>
            </a:r>
            <a:r>
              <a:rPr lang="en-GB" b="1" dirty="0"/>
              <a:t>Do not kill</a:t>
            </a:r>
            <a:r>
              <a:rPr lang="en-GB" dirty="0" smtClean="0"/>
              <a:t>.” James 2:11</a:t>
            </a:r>
          </a:p>
          <a:p>
            <a:pPr marL="0" indent="0">
              <a:buNone/>
            </a:pPr>
            <a:endParaRPr lang="en-GB" dirty="0"/>
          </a:p>
          <a:p>
            <a:pPr marL="0" indent="0">
              <a:buNone/>
            </a:pPr>
            <a:r>
              <a:rPr lang="en-GB" dirty="0" smtClean="0"/>
              <a:t>2 Samuel 11, 12</a:t>
            </a:r>
          </a:p>
          <a:p>
            <a:r>
              <a:rPr lang="en-GB" dirty="0" smtClean="0"/>
              <a:t>David committed </a:t>
            </a:r>
            <a:r>
              <a:rPr lang="en-GB" b="1" dirty="0" smtClean="0"/>
              <a:t>murder and adultery</a:t>
            </a:r>
          </a:p>
          <a:p>
            <a:r>
              <a:rPr lang="en-GB" dirty="0" smtClean="0"/>
              <a:t>Nathan told David a parable about a </a:t>
            </a:r>
            <a:r>
              <a:rPr lang="en-GB" b="1" dirty="0" smtClean="0"/>
              <a:t>rich and a poor man</a:t>
            </a:r>
            <a:endParaRPr lang="en-GB" b="1" dirty="0"/>
          </a:p>
        </p:txBody>
      </p:sp>
    </p:spTree>
    <p:extLst>
      <p:ext uri="{BB962C8B-B14F-4D97-AF65-F5344CB8AC3E}">
        <p14:creationId xmlns:p14="http://schemas.microsoft.com/office/powerpoint/2010/main" val="12565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mercy of God</a:t>
            </a:r>
            <a:endParaRPr lang="en-GB" dirty="0"/>
          </a:p>
        </p:txBody>
      </p:sp>
      <p:sp>
        <p:nvSpPr>
          <p:cNvPr id="11" name="Content Placeholder 10"/>
          <p:cNvSpPr>
            <a:spLocks noGrp="1"/>
          </p:cNvSpPr>
          <p:nvPr>
            <p:ph idx="1"/>
          </p:nvPr>
        </p:nvSpPr>
        <p:spPr>
          <a:xfrm>
            <a:off x="467544" y="1600200"/>
            <a:ext cx="7920880" cy="5043510"/>
          </a:xfrm>
        </p:spPr>
        <p:txBody>
          <a:bodyPr>
            <a:normAutofit fontScale="92500" lnSpcReduction="20000"/>
          </a:bodyPr>
          <a:lstStyle/>
          <a:p>
            <a:pPr marL="0" indent="0">
              <a:buNone/>
            </a:pPr>
            <a:r>
              <a:rPr lang="en-GB" dirty="0" smtClean="0"/>
              <a:t>So speak ye, and so do, as they that shall be judged by the law of liberty. For he shall have judgment without </a:t>
            </a:r>
            <a:r>
              <a:rPr lang="en-GB" b="1" dirty="0" smtClean="0"/>
              <a:t>mercy</a:t>
            </a:r>
            <a:r>
              <a:rPr lang="en-GB" dirty="0" smtClean="0"/>
              <a:t>, that hath shewed no </a:t>
            </a:r>
            <a:r>
              <a:rPr lang="en-GB" b="1" dirty="0" smtClean="0"/>
              <a:t>mercy</a:t>
            </a:r>
            <a:r>
              <a:rPr lang="en-GB" dirty="0" smtClean="0"/>
              <a:t>; and </a:t>
            </a:r>
            <a:r>
              <a:rPr lang="en-GB" b="1" dirty="0" smtClean="0"/>
              <a:t>mercy</a:t>
            </a:r>
            <a:r>
              <a:rPr lang="en-GB" dirty="0" smtClean="0"/>
              <a:t> </a:t>
            </a:r>
            <a:r>
              <a:rPr lang="en-GB" dirty="0" err="1" smtClean="0"/>
              <a:t>rejoiceth</a:t>
            </a:r>
            <a:r>
              <a:rPr lang="en-GB" dirty="0" smtClean="0"/>
              <a:t> against judgment.” James 2:12-13</a:t>
            </a:r>
          </a:p>
          <a:p>
            <a:pPr marL="0" indent="0" algn="r">
              <a:buNone/>
            </a:pPr>
            <a:endParaRPr lang="en-GB" dirty="0" smtClean="0"/>
          </a:p>
          <a:p>
            <a:pPr marL="0" indent="0">
              <a:buNone/>
            </a:pPr>
            <a:r>
              <a:rPr lang="en-GB" dirty="0" smtClean="0"/>
              <a:t>“forgive us our debts, as we forgive our debtors... For if ye forgive men their trespasses, your heavenly Father will also forgive you: But if ye forgive not men their trespasses, neither will your Father forgive your trespasses.” </a:t>
            </a:r>
          </a:p>
          <a:p>
            <a:pPr marL="0" indent="0">
              <a:buNone/>
            </a:pPr>
            <a:r>
              <a:rPr lang="en-GB" dirty="0" smtClean="0"/>
              <a:t>Matthew 6:12,14-15</a:t>
            </a:r>
          </a:p>
          <a:p>
            <a:pPr marL="0" indent="0">
              <a:buNone/>
            </a:pPr>
            <a:endParaRPr lang="en-GB" dirty="0" smtClean="0">
              <a:solidFill>
                <a:srgbClr val="C00000"/>
              </a:solidFill>
            </a:endParaRPr>
          </a:p>
          <a:p>
            <a:pPr marL="0" indent="0"/>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Liberty, Gk: </a:t>
            </a:r>
            <a:r>
              <a:rPr lang="en-GB" b="1" dirty="0" err="1" smtClean="0"/>
              <a:t>eleutheria</a:t>
            </a:r>
            <a:endParaRPr lang="en-GB" b="1" dirty="0"/>
          </a:p>
        </p:txBody>
      </p:sp>
      <p:sp>
        <p:nvSpPr>
          <p:cNvPr id="3" name="Content Placeholder 2"/>
          <p:cNvSpPr>
            <a:spLocks noGrp="1"/>
          </p:cNvSpPr>
          <p:nvPr>
            <p:ph idx="1"/>
          </p:nvPr>
        </p:nvSpPr>
        <p:spPr/>
        <p:txBody>
          <a:bodyPr/>
          <a:lstStyle/>
          <a:p>
            <a:r>
              <a:rPr lang="en-GB" b="1" dirty="0" smtClean="0"/>
              <a:t>Romans 8:21</a:t>
            </a:r>
          </a:p>
          <a:p>
            <a:r>
              <a:rPr lang="en-GB" b="1" dirty="0" smtClean="0"/>
              <a:t>1 Corinthians 10:29</a:t>
            </a:r>
          </a:p>
          <a:p>
            <a:r>
              <a:rPr lang="en-GB" b="1" dirty="0" smtClean="0"/>
              <a:t>2 Corinthians 3:17</a:t>
            </a:r>
          </a:p>
          <a:p>
            <a:r>
              <a:rPr lang="en-GB" b="1" dirty="0" smtClean="0"/>
              <a:t>Galatians 2:4, 5:1, 5:13, 5:13</a:t>
            </a:r>
          </a:p>
          <a:p>
            <a:r>
              <a:rPr lang="en-GB" b="1" dirty="0" smtClean="0"/>
              <a:t>James 1:25, 2:12</a:t>
            </a:r>
          </a:p>
          <a:p>
            <a:r>
              <a:rPr lang="en-GB" b="1" dirty="0" smtClean="0"/>
              <a:t>1 Peter 2:16</a:t>
            </a:r>
          </a:p>
          <a:p>
            <a:r>
              <a:rPr lang="en-GB" i="1" dirty="0" smtClean="0"/>
              <a:t>2 Peter 2:19</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John Baptist’s teaching</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dirty="0"/>
              <a:t>And the people asked him, saying, What shall we do then</a:t>
            </a:r>
            <a:r>
              <a:rPr lang="en-GB" dirty="0" smtClean="0"/>
              <a:t>? He </a:t>
            </a:r>
            <a:r>
              <a:rPr lang="en-GB" dirty="0" err="1"/>
              <a:t>answereth</a:t>
            </a:r>
            <a:r>
              <a:rPr lang="en-GB" dirty="0"/>
              <a:t> and </a:t>
            </a:r>
            <a:r>
              <a:rPr lang="en-GB" dirty="0" err="1"/>
              <a:t>saith</a:t>
            </a:r>
            <a:r>
              <a:rPr lang="en-GB" dirty="0"/>
              <a:t> unto them, He that hath two </a:t>
            </a:r>
            <a:r>
              <a:rPr lang="en-GB" b="1" dirty="0"/>
              <a:t>coats</a:t>
            </a:r>
            <a:r>
              <a:rPr lang="en-GB" dirty="0"/>
              <a:t>, let him impart to him that hath none; and he that hath </a:t>
            </a:r>
            <a:r>
              <a:rPr lang="en-GB" b="1" dirty="0"/>
              <a:t>meat</a:t>
            </a:r>
            <a:r>
              <a:rPr lang="en-GB" dirty="0"/>
              <a:t>, let him do likewise</a:t>
            </a:r>
            <a:r>
              <a:rPr lang="en-GB" dirty="0" smtClean="0"/>
              <a:t>.” (Luke 3:10-11)</a:t>
            </a:r>
            <a:endParaRPr lang="en-GB" dirty="0"/>
          </a:p>
        </p:txBody>
      </p:sp>
    </p:spTree>
    <p:extLst>
      <p:ext uri="{BB962C8B-B14F-4D97-AF65-F5344CB8AC3E}">
        <p14:creationId xmlns:p14="http://schemas.microsoft.com/office/powerpoint/2010/main" val="76557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b="1" dirty="0" smtClean="0"/>
              <a:t>The </a:t>
            </a:r>
            <a:r>
              <a:rPr lang="en-GB" b="1" dirty="0" err="1" smtClean="0"/>
              <a:t>Sower</a:t>
            </a:r>
            <a:endParaRPr lang="en-GB" b="1" dirty="0"/>
          </a:p>
        </p:txBody>
      </p:sp>
      <p:sp>
        <p:nvSpPr>
          <p:cNvPr id="7171" name="Rectangle 3"/>
          <p:cNvSpPr>
            <a:spLocks noGrp="1" noChangeArrowheads="1"/>
          </p:cNvSpPr>
          <p:nvPr>
            <p:ph idx="1"/>
          </p:nvPr>
        </p:nvSpPr>
        <p:spPr/>
        <p:txBody>
          <a:bodyPr>
            <a:normAutofit/>
          </a:bodyPr>
          <a:lstStyle/>
          <a:p>
            <a:pPr>
              <a:buNone/>
            </a:pPr>
            <a:r>
              <a:rPr lang="en-GB" dirty="0" smtClean="0">
                <a:solidFill>
                  <a:schemeClr val="tx1"/>
                </a:solidFill>
                <a:latin typeface="+mj-lt"/>
              </a:rPr>
              <a:t>James was there listening!</a:t>
            </a:r>
          </a:p>
          <a:p>
            <a:pPr>
              <a:buNone/>
            </a:pPr>
            <a:r>
              <a:rPr lang="en-GB" b="1" dirty="0" smtClean="0">
                <a:solidFill>
                  <a:schemeClr val="tx1"/>
                </a:solidFill>
                <a:latin typeface="+mj-lt"/>
              </a:rPr>
              <a:t>Matthew 12:46-13:1-9</a:t>
            </a:r>
            <a:endParaRPr lang="en-GB" b="1" dirty="0">
              <a:solidFill>
                <a:schemeClr val="tx1"/>
              </a:solidFill>
              <a:latin typeface="+mj-lt"/>
            </a:endParaRPr>
          </a:p>
          <a:p>
            <a:pPr algn="l"/>
            <a:endParaRPr lang="en-GB" sz="1500" b="1" dirty="0">
              <a:solidFill>
                <a:schemeClr val="tx1"/>
              </a:solidFill>
              <a:latin typeface="+mj-lt"/>
            </a:endParaRPr>
          </a:p>
          <a:p>
            <a:pPr algn="l"/>
            <a:r>
              <a:rPr lang="en-GB" b="1" dirty="0">
                <a:solidFill>
                  <a:schemeClr val="tx1"/>
                </a:solidFill>
                <a:latin typeface="+mj-lt"/>
              </a:rPr>
              <a:t>Seed</a:t>
            </a:r>
            <a:r>
              <a:rPr lang="en-GB" dirty="0">
                <a:solidFill>
                  <a:schemeClr val="tx1"/>
                </a:solidFill>
                <a:latin typeface="+mj-lt"/>
              </a:rPr>
              <a:t> is the word			James 1:21</a:t>
            </a:r>
          </a:p>
          <a:p>
            <a:pPr algn="l"/>
            <a:r>
              <a:rPr lang="en-GB" b="1" dirty="0">
                <a:solidFill>
                  <a:schemeClr val="tx1"/>
                </a:solidFill>
                <a:latin typeface="+mj-lt"/>
              </a:rPr>
              <a:t>Birds</a:t>
            </a:r>
            <a:r>
              <a:rPr lang="en-GB" dirty="0">
                <a:solidFill>
                  <a:schemeClr val="tx1"/>
                </a:solidFill>
                <a:latin typeface="+mj-lt"/>
              </a:rPr>
              <a:t> are the devil			James 4:7</a:t>
            </a:r>
          </a:p>
          <a:p>
            <a:pPr algn="l"/>
            <a:r>
              <a:rPr lang="en-GB" b="1" dirty="0">
                <a:solidFill>
                  <a:schemeClr val="tx1"/>
                </a:solidFill>
                <a:latin typeface="+mj-lt"/>
              </a:rPr>
              <a:t>Stony</a:t>
            </a:r>
            <a:r>
              <a:rPr lang="en-GB" dirty="0">
                <a:solidFill>
                  <a:schemeClr val="tx1"/>
                </a:solidFill>
                <a:latin typeface="+mj-lt"/>
              </a:rPr>
              <a:t> is the trial by sun		James 1:11</a:t>
            </a:r>
          </a:p>
          <a:p>
            <a:pPr algn="l"/>
            <a:r>
              <a:rPr lang="en-GB" b="1" dirty="0">
                <a:solidFill>
                  <a:schemeClr val="tx1"/>
                </a:solidFill>
                <a:latin typeface="+mj-lt"/>
              </a:rPr>
              <a:t>Thorns</a:t>
            </a:r>
            <a:r>
              <a:rPr lang="en-GB" dirty="0">
                <a:solidFill>
                  <a:schemeClr val="tx1"/>
                </a:solidFill>
                <a:latin typeface="+mj-lt"/>
              </a:rPr>
              <a:t> are the riches		</a:t>
            </a:r>
            <a:r>
              <a:rPr lang="en-GB" dirty="0" smtClean="0">
                <a:solidFill>
                  <a:schemeClr val="tx1"/>
                </a:solidFill>
                <a:latin typeface="+mj-lt"/>
              </a:rPr>
              <a:t>James </a:t>
            </a:r>
            <a:r>
              <a:rPr lang="en-GB" dirty="0">
                <a:solidFill>
                  <a:schemeClr val="tx1"/>
                </a:solidFill>
                <a:latin typeface="+mj-lt"/>
              </a:rPr>
              <a:t>5:1-</a:t>
            </a:r>
          </a:p>
          <a:p>
            <a:pPr algn="l"/>
            <a:r>
              <a:rPr lang="en-GB" b="1" dirty="0">
                <a:solidFill>
                  <a:schemeClr val="tx1"/>
                </a:solidFill>
                <a:latin typeface="+mj-lt"/>
              </a:rPr>
              <a:t>Good</a:t>
            </a:r>
            <a:r>
              <a:rPr lang="en-GB" dirty="0">
                <a:solidFill>
                  <a:schemeClr val="tx1"/>
                </a:solidFill>
                <a:latin typeface="+mj-lt"/>
              </a:rPr>
              <a:t> – brings forth fruit		James 3:17-18</a:t>
            </a:r>
          </a:p>
        </p:txBody>
      </p:sp>
      <p:pic>
        <p:nvPicPr>
          <p:cNvPr id="4" name="Picture 2" descr="http://www.sovereigngracebaptistfellowship.org/images/sower.jpg"/>
          <p:cNvPicPr>
            <a:picLocks noChangeAspect="1" noChangeArrowheads="1"/>
          </p:cNvPicPr>
          <p:nvPr/>
        </p:nvPicPr>
        <p:blipFill>
          <a:blip r:embed="rId3" cstate="print"/>
          <a:srcRect/>
          <a:stretch>
            <a:fillRect/>
          </a:stretch>
        </p:blipFill>
        <p:spPr bwMode="auto">
          <a:xfrm>
            <a:off x="6506606" y="116633"/>
            <a:ext cx="2498787" cy="2592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126" y="5676238"/>
            <a:ext cx="5793194" cy="553998"/>
          </a:xfrm>
          <a:prstGeom prst="rect">
            <a:avLst/>
          </a:prstGeom>
          <a:noFill/>
        </p:spPr>
        <p:txBody>
          <a:bodyPr wrap="square" rtlCol="0">
            <a:spAutoFit/>
          </a:bodyPr>
          <a:lstStyle/>
          <a:p>
            <a:pPr algn="ctr"/>
            <a:r>
              <a:rPr lang="en-GB" sz="3000" dirty="0" smtClean="0"/>
              <a:t>Time in God’s word</a:t>
            </a:r>
            <a:endParaRPr lang="en-GB" sz="3000" dirty="0"/>
          </a:p>
        </p:txBody>
      </p:sp>
      <p:sp>
        <p:nvSpPr>
          <p:cNvPr id="3" name="TextBox 2"/>
          <p:cNvSpPr txBox="1"/>
          <p:nvPr/>
        </p:nvSpPr>
        <p:spPr>
          <a:xfrm>
            <a:off x="1187624" y="722676"/>
            <a:ext cx="720080" cy="5170646"/>
          </a:xfrm>
          <a:prstGeom prst="rect">
            <a:avLst/>
          </a:prstGeom>
          <a:noFill/>
        </p:spPr>
        <p:txBody>
          <a:bodyPr vert="horz" wrap="square" rtlCol="0">
            <a:spAutoFit/>
          </a:bodyPr>
          <a:lstStyle/>
          <a:p>
            <a:r>
              <a:rPr lang="en-GB" sz="3000" dirty="0" smtClean="0"/>
              <a:t>10</a:t>
            </a:r>
          </a:p>
          <a:p>
            <a:r>
              <a:rPr lang="en-GB" sz="3000" dirty="0" smtClean="0"/>
              <a:t>9</a:t>
            </a:r>
          </a:p>
          <a:p>
            <a:r>
              <a:rPr lang="en-GB" sz="3000" dirty="0" smtClean="0"/>
              <a:t>8</a:t>
            </a:r>
          </a:p>
          <a:p>
            <a:r>
              <a:rPr lang="en-GB" sz="3000" dirty="0" smtClean="0"/>
              <a:t>7</a:t>
            </a:r>
          </a:p>
          <a:p>
            <a:r>
              <a:rPr lang="en-GB" sz="3000" dirty="0" smtClean="0"/>
              <a:t>6</a:t>
            </a:r>
          </a:p>
          <a:p>
            <a:r>
              <a:rPr lang="en-GB" sz="3000" dirty="0" smtClean="0"/>
              <a:t>5</a:t>
            </a:r>
          </a:p>
          <a:p>
            <a:r>
              <a:rPr lang="en-GB" sz="3000" dirty="0" smtClean="0"/>
              <a:t>4</a:t>
            </a:r>
          </a:p>
          <a:p>
            <a:r>
              <a:rPr lang="en-GB" sz="3000" dirty="0" smtClean="0"/>
              <a:t>3</a:t>
            </a:r>
          </a:p>
          <a:p>
            <a:r>
              <a:rPr lang="en-GB" sz="3000" dirty="0" smtClean="0"/>
              <a:t>2</a:t>
            </a:r>
          </a:p>
          <a:p>
            <a:r>
              <a:rPr lang="en-GB" sz="3000" dirty="0" smtClean="0"/>
              <a:t>1 </a:t>
            </a:r>
          </a:p>
          <a:p>
            <a:r>
              <a:rPr lang="en-GB" sz="3000" dirty="0" smtClean="0"/>
              <a:t>0</a:t>
            </a:r>
            <a:endParaRPr lang="en-GB" sz="3000" dirty="0"/>
          </a:p>
        </p:txBody>
      </p:sp>
      <p:cxnSp>
        <p:nvCxnSpPr>
          <p:cNvPr id="5" name="Straight Connector 4"/>
          <p:cNvCxnSpPr/>
          <p:nvPr/>
        </p:nvCxnSpPr>
        <p:spPr>
          <a:xfrm rot="5400000">
            <a:off x="-612576" y="3284984"/>
            <a:ext cx="47525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91682" y="5589240"/>
            <a:ext cx="56166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35696" y="1124744"/>
            <a:ext cx="5256584" cy="439248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62734" y="1124744"/>
            <a:ext cx="5256584" cy="439248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3768" y="1052736"/>
            <a:ext cx="2664296" cy="584775"/>
          </a:xfrm>
          <a:prstGeom prst="rect">
            <a:avLst/>
          </a:prstGeom>
          <a:noFill/>
        </p:spPr>
        <p:txBody>
          <a:bodyPr wrap="square" rtlCol="0">
            <a:spAutoFit/>
          </a:bodyPr>
          <a:lstStyle/>
          <a:p>
            <a:r>
              <a:rPr lang="en-GB" sz="3200" b="1" dirty="0" smtClean="0">
                <a:solidFill>
                  <a:srgbClr val="CC3399"/>
                </a:solidFill>
              </a:rPr>
              <a:t>Faith &amp; </a:t>
            </a:r>
            <a:r>
              <a:rPr lang="en-GB" sz="3200" b="1" dirty="0" smtClean="0">
                <a:solidFill>
                  <a:srgbClr val="7030A0"/>
                </a:solidFill>
              </a:rPr>
              <a:t>Works</a:t>
            </a:r>
            <a:endParaRPr lang="en-GB" sz="3200" b="1" dirty="0">
              <a:solidFill>
                <a:srgbClr val="7030A0"/>
              </a:solidFill>
            </a:endParaRPr>
          </a:p>
        </p:txBody>
      </p:sp>
      <p:sp>
        <p:nvSpPr>
          <p:cNvPr id="9" name="TextBox 8"/>
          <p:cNvSpPr txBox="1"/>
          <p:nvPr/>
        </p:nvSpPr>
        <p:spPr>
          <a:xfrm>
            <a:off x="4788024" y="3573016"/>
            <a:ext cx="3816424" cy="1384995"/>
          </a:xfrm>
          <a:prstGeom prst="rect">
            <a:avLst/>
          </a:prstGeom>
          <a:solidFill>
            <a:schemeClr val="bg1">
              <a:alpha val="57000"/>
            </a:schemeClr>
          </a:solidFill>
        </p:spPr>
        <p:txBody>
          <a:bodyPr wrap="square" rtlCol="0">
            <a:spAutoFit/>
          </a:bodyPr>
          <a:lstStyle/>
          <a:p>
            <a:r>
              <a:rPr lang="en-GB" sz="2800" dirty="0" smtClean="0"/>
              <a:t>“</a:t>
            </a:r>
            <a:r>
              <a:rPr lang="en-GB" sz="2800" b="1" dirty="0" smtClean="0"/>
              <a:t>Faith</a:t>
            </a:r>
            <a:r>
              <a:rPr lang="en-GB" sz="2800" dirty="0" smtClean="0"/>
              <a:t> comes by </a:t>
            </a:r>
            <a:r>
              <a:rPr lang="en-GB" sz="2800" b="1" dirty="0" smtClean="0"/>
              <a:t>hearing</a:t>
            </a:r>
            <a:r>
              <a:rPr lang="en-GB" sz="2800" dirty="0" smtClean="0"/>
              <a:t>, and hearing by </a:t>
            </a:r>
            <a:r>
              <a:rPr lang="en-GB" sz="2800" b="1" dirty="0" smtClean="0"/>
              <a:t>the word </a:t>
            </a:r>
            <a:r>
              <a:rPr lang="en-GB" sz="2800" dirty="0" smtClean="0"/>
              <a:t>of God” (Romans 10:17)</a:t>
            </a:r>
            <a:endParaRPr lang="en-GB" sz="2800" dirty="0"/>
          </a:p>
        </p:txBody>
      </p:sp>
      <p:sp>
        <p:nvSpPr>
          <p:cNvPr id="4" name="Rectangle 3"/>
          <p:cNvSpPr/>
          <p:nvPr/>
        </p:nvSpPr>
        <p:spPr>
          <a:xfrm>
            <a:off x="3491880" y="1052736"/>
            <a:ext cx="1656184"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72478" y="3570913"/>
            <a:ext cx="3831969" cy="1387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835696" y="1052736"/>
            <a:ext cx="1656184"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24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3"/>
                                        </p:tgtEl>
                                      </p:cBhvr>
                                    </p:animEffect>
                                    <p:set>
                                      <p:cBhvr>
                                        <p:cTn id="7" dur="1" fill="hold">
                                          <p:stCondLst>
                                            <p:cond delay="1499"/>
                                          </p:stCondLst>
                                        </p:cTn>
                                        <p:tgtEl>
                                          <p:spTgt spid="1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500"/>
                                        <p:tgtEl>
                                          <p:spTgt spid="15"/>
                                        </p:tgtEl>
                                      </p:cBhvr>
                                    </p:animEffect>
                                  </p:childTnLst>
                                </p:cTn>
                              </p:par>
                              <p:par>
                                <p:cTn id="19" presetID="10" presetClass="exit" presetSubtype="0" fill="hold" nodeType="withEffect">
                                  <p:stCondLst>
                                    <p:cond delay="0"/>
                                  </p:stCondLst>
                                  <p:childTnLst>
                                    <p:animEffect transition="out" filter="fade">
                                      <p:cBhvr>
                                        <p:cTn id="20" dur="1500"/>
                                        <p:tgtEl>
                                          <p:spTgt spid="12"/>
                                        </p:tgtEl>
                                      </p:cBhvr>
                                    </p:animEffect>
                                    <p:set>
                                      <p:cBhvr>
                                        <p:cTn id="21" dur="1" fill="hold">
                                          <p:stCondLst>
                                            <p:cond delay="1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Contrast Man and God</a:t>
            </a:r>
            <a:endParaRPr lang="en-GB" dirty="0"/>
          </a:p>
        </p:txBody>
      </p:sp>
      <p:sp>
        <p:nvSpPr>
          <p:cNvPr id="3" name="Content Placeholder 2"/>
          <p:cNvSpPr>
            <a:spLocks noGrp="1"/>
          </p:cNvSpPr>
          <p:nvPr>
            <p:ph sz="half" idx="1"/>
          </p:nvPr>
        </p:nvSpPr>
        <p:spPr/>
        <p:txBody>
          <a:bodyPr>
            <a:normAutofit/>
          </a:bodyPr>
          <a:lstStyle/>
          <a:p>
            <a:pPr marL="0" indent="0">
              <a:buNone/>
            </a:pPr>
            <a:r>
              <a:rPr lang="en-GB" b="1" dirty="0" smtClean="0"/>
              <a:t>Men (us)</a:t>
            </a:r>
          </a:p>
          <a:p>
            <a:pPr marL="0" indent="0">
              <a:buNone/>
            </a:pPr>
            <a:r>
              <a:rPr lang="en-GB" dirty="0" smtClean="0"/>
              <a:t>1:6-8 – doubleminded</a:t>
            </a:r>
          </a:p>
          <a:p>
            <a:pPr marL="0" indent="0">
              <a:buNone/>
            </a:pPr>
            <a:r>
              <a:rPr lang="en-GB" dirty="0" smtClean="0"/>
              <a:t>2:1-4 – show partiality</a:t>
            </a:r>
          </a:p>
          <a:p>
            <a:pPr marL="0" indent="0">
              <a:buNone/>
            </a:pPr>
            <a:r>
              <a:rPr lang="en-GB" dirty="0" smtClean="0"/>
              <a:t>3:9-11 – bless and curse</a:t>
            </a:r>
          </a:p>
          <a:p>
            <a:pPr marL="0" indent="0">
              <a:buNone/>
            </a:pPr>
            <a:r>
              <a:rPr lang="en-GB" dirty="0" smtClean="0"/>
              <a:t>4:4 – commit adultery with the world</a:t>
            </a:r>
            <a:endParaRPr lang="en-GB" dirty="0"/>
          </a:p>
          <a:p>
            <a:pPr marL="0" indent="0">
              <a:buNone/>
            </a:pPr>
            <a:r>
              <a:rPr lang="en-GB" dirty="0" smtClean="0"/>
              <a:t>4:8 – doubleminded </a:t>
            </a:r>
          </a:p>
        </p:txBody>
      </p:sp>
      <p:sp>
        <p:nvSpPr>
          <p:cNvPr id="4" name="Content Placeholder 3"/>
          <p:cNvSpPr>
            <a:spLocks noGrp="1"/>
          </p:cNvSpPr>
          <p:nvPr>
            <p:ph sz="half" idx="2"/>
          </p:nvPr>
        </p:nvSpPr>
        <p:spPr/>
        <p:txBody>
          <a:bodyPr>
            <a:normAutofit/>
          </a:bodyPr>
          <a:lstStyle/>
          <a:p>
            <a:pPr marL="0" indent="0">
              <a:buNone/>
            </a:pPr>
            <a:r>
              <a:rPr lang="en-GB" b="1" dirty="0" smtClean="0"/>
              <a:t>God</a:t>
            </a:r>
          </a:p>
          <a:p>
            <a:pPr marL="0" indent="0">
              <a:buNone/>
            </a:pPr>
            <a:r>
              <a:rPr lang="en-GB" dirty="0" smtClean="0"/>
              <a:t>1:5 – gives to </a:t>
            </a:r>
            <a:r>
              <a:rPr lang="en-GB" b="1" dirty="0" smtClean="0"/>
              <a:t>all</a:t>
            </a:r>
            <a:r>
              <a:rPr lang="en-GB" dirty="0" smtClean="0"/>
              <a:t>[no partiality] </a:t>
            </a:r>
            <a:r>
              <a:rPr lang="en-GB" b="1" dirty="0" smtClean="0"/>
              <a:t>liberally</a:t>
            </a:r>
            <a:r>
              <a:rPr lang="en-GB" dirty="0" smtClean="0"/>
              <a:t> [singleness of heart]</a:t>
            </a:r>
          </a:p>
          <a:p>
            <a:pPr marL="0" indent="0">
              <a:buNone/>
            </a:pPr>
            <a:r>
              <a:rPr lang="en-GB" dirty="0" smtClean="0"/>
              <a:t>1:17 – with him is </a:t>
            </a:r>
            <a:r>
              <a:rPr lang="en-GB" b="1" dirty="0" smtClean="0"/>
              <a:t>no variation</a:t>
            </a:r>
          </a:p>
          <a:p>
            <a:pPr marL="0" indent="0">
              <a:buNone/>
            </a:pPr>
            <a:r>
              <a:rPr lang="en-GB" dirty="0" smtClean="0"/>
              <a:t>3:17 – the wisdom from above is first </a:t>
            </a:r>
            <a:r>
              <a:rPr lang="en-GB" b="1" dirty="0" smtClean="0"/>
              <a:t>pure</a:t>
            </a:r>
            <a:r>
              <a:rPr lang="en-GB" dirty="0" smtClean="0"/>
              <a:t> </a:t>
            </a:r>
            <a:endParaRPr lang="en-GB" dirty="0"/>
          </a:p>
        </p:txBody>
      </p:sp>
    </p:spTree>
    <p:extLst>
      <p:ext uri="{BB962C8B-B14F-4D97-AF65-F5344CB8AC3E}">
        <p14:creationId xmlns:p14="http://schemas.microsoft.com/office/powerpoint/2010/main" val="378869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believe that </a:t>
            </a:r>
            <a:r>
              <a:rPr lang="en-GB" b="1" dirty="0" smtClean="0"/>
              <a:t>God is one</a:t>
            </a:r>
            <a:r>
              <a:rPr lang="en-GB" dirty="0" smtClean="0"/>
              <a:t>”</a:t>
            </a:r>
            <a:endParaRPr lang="en-GB" dirty="0"/>
          </a:p>
        </p:txBody>
      </p:sp>
      <p:sp>
        <p:nvSpPr>
          <p:cNvPr id="3" name="Content Placeholder 2"/>
          <p:cNvSpPr>
            <a:spLocks noGrp="1"/>
          </p:cNvSpPr>
          <p:nvPr>
            <p:ph idx="1"/>
          </p:nvPr>
        </p:nvSpPr>
        <p:spPr/>
        <p:txBody>
          <a:bodyPr/>
          <a:lstStyle/>
          <a:p>
            <a:pPr>
              <a:buNone/>
            </a:pPr>
            <a:r>
              <a:rPr lang="en-GB" dirty="0" smtClean="0"/>
              <a:t>	“</a:t>
            </a:r>
            <a:r>
              <a:rPr lang="en-GB" b="1" dirty="0" smtClean="0"/>
              <a:t>The</a:t>
            </a:r>
            <a:r>
              <a:rPr lang="en-GB" dirty="0" smtClean="0"/>
              <a:t> </a:t>
            </a:r>
            <a:r>
              <a:rPr lang="en-GB" b="1" dirty="0" smtClean="0"/>
              <a:t>first of all the commandments </a:t>
            </a:r>
            <a:r>
              <a:rPr lang="en-GB" dirty="0" smtClean="0"/>
              <a:t>is, Hear, O Israel; The Lord our God is one Lord: </a:t>
            </a:r>
          </a:p>
          <a:p>
            <a:pPr>
              <a:buNone/>
            </a:pPr>
            <a:r>
              <a:rPr lang="en-GB" dirty="0" smtClean="0"/>
              <a:t>	And thou shalt love the Lord thy God with </a:t>
            </a:r>
            <a:r>
              <a:rPr lang="en-GB" b="1" dirty="0" smtClean="0"/>
              <a:t>all</a:t>
            </a:r>
            <a:r>
              <a:rPr lang="en-GB" dirty="0" smtClean="0"/>
              <a:t> thy heart, and with </a:t>
            </a:r>
            <a:r>
              <a:rPr lang="en-GB" b="1" dirty="0" smtClean="0"/>
              <a:t>all</a:t>
            </a:r>
            <a:r>
              <a:rPr lang="en-GB" dirty="0" smtClean="0"/>
              <a:t> thy soul, and with </a:t>
            </a:r>
            <a:r>
              <a:rPr lang="en-GB" b="1" dirty="0" smtClean="0"/>
              <a:t>all</a:t>
            </a:r>
            <a:r>
              <a:rPr lang="en-GB" dirty="0" smtClean="0"/>
              <a:t> thy mind, and with </a:t>
            </a:r>
            <a:r>
              <a:rPr lang="en-GB" b="1" dirty="0" smtClean="0"/>
              <a:t>all</a:t>
            </a:r>
            <a:r>
              <a:rPr lang="en-GB" dirty="0" smtClean="0"/>
              <a:t> thy strength: </a:t>
            </a:r>
            <a:r>
              <a:rPr lang="en-GB" b="1" dirty="0" smtClean="0"/>
              <a:t>this is the first commandment</a:t>
            </a:r>
            <a:r>
              <a:rPr lang="en-GB" dirty="0" smtClean="0"/>
              <a:t>.” (Mark 12:29-30)</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Legion – a double minded man</a:t>
            </a:r>
            <a:endParaRPr lang="en-GB" dirty="0"/>
          </a:p>
        </p:txBody>
      </p:sp>
      <p:graphicFrame>
        <p:nvGraphicFramePr>
          <p:cNvPr id="4" name="Content Placeholder 3"/>
          <p:cNvGraphicFramePr>
            <a:graphicFrameLocks noGrp="1"/>
          </p:cNvGraphicFramePr>
          <p:nvPr>
            <p:ph idx="1"/>
          </p:nvPr>
        </p:nvGraphicFramePr>
        <p:xfrm>
          <a:off x="251520" y="1484784"/>
          <a:ext cx="8661648" cy="3352800"/>
        </p:xfrm>
        <a:graphic>
          <a:graphicData uri="http://schemas.openxmlformats.org/drawingml/2006/table">
            <a:tbl>
              <a:tblPr firstRow="1" bandRow="1">
                <a:tableStyleId>{5C22544A-7EE6-4342-B048-85BDC9FD1C3A}</a:tableStyleId>
              </a:tblPr>
              <a:tblGrid>
                <a:gridCol w="4330824"/>
                <a:gridCol w="4330824"/>
              </a:tblGrid>
              <a:tr h="370840">
                <a:tc>
                  <a:txBody>
                    <a:bodyPr/>
                    <a:lstStyle/>
                    <a:p>
                      <a:r>
                        <a:rPr lang="en-GB" sz="2800" dirty="0" smtClean="0"/>
                        <a:t>James</a:t>
                      </a:r>
                      <a:endParaRPr lang="en-GB" sz="2800" dirty="0"/>
                    </a:p>
                  </a:txBody>
                  <a:tcPr/>
                </a:tc>
                <a:tc>
                  <a:txBody>
                    <a:bodyPr/>
                    <a:lstStyle/>
                    <a:p>
                      <a:r>
                        <a:rPr lang="en-GB" sz="2800" dirty="0" smtClean="0"/>
                        <a:t>Gospel</a:t>
                      </a:r>
                      <a:r>
                        <a:rPr lang="en-GB" sz="2800" baseline="0" dirty="0" smtClean="0"/>
                        <a:t> account of Legion</a:t>
                      </a:r>
                      <a:endParaRPr lang="en-GB" sz="2800" dirty="0"/>
                    </a:p>
                  </a:txBody>
                  <a:tcPr/>
                </a:tc>
              </a:tr>
              <a:tr h="370840">
                <a:tc>
                  <a:txBody>
                    <a:bodyPr/>
                    <a:lstStyle/>
                    <a:p>
                      <a:r>
                        <a:rPr lang="en-GB" sz="2800" dirty="0" smtClean="0"/>
                        <a:t>A double minded man is unstable in all his ways (1:8)</a:t>
                      </a:r>
                      <a:endParaRPr lang="en-GB" sz="2800" dirty="0"/>
                    </a:p>
                  </a:txBody>
                  <a:tcPr/>
                </a:tc>
                <a:tc>
                  <a:txBody>
                    <a:bodyPr/>
                    <a:lstStyle/>
                    <a:p>
                      <a:r>
                        <a:rPr lang="en-GB" sz="2800" dirty="0" smtClean="0"/>
                        <a:t>My name</a:t>
                      </a:r>
                      <a:r>
                        <a:rPr lang="en-GB" sz="2800" baseline="0" dirty="0" smtClean="0"/>
                        <a:t> is Legion, because we are many (Mark 5:9)</a:t>
                      </a:r>
                      <a:endParaRPr lang="en-GB" sz="2800" dirty="0"/>
                    </a:p>
                  </a:txBody>
                  <a:tcPr/>
                </a:tc>
              </a:tr>
              <a:tr h="370840">
                <a:tc>
                  <a:txBody>
                    <a:bodyPr/>
                    <a:lstStyle/>
                    <a:p>
                      <a:r>
                        <a:rPr lang="en-GB" sz="2800" dirty="0" smtClean="0"/>
                        <a:t>The devils</a:t>
                      </a:r>
                      <a:r>
                        <a:rPr lang="en-GB" sz="2800" baseline="0" dirty="0" smtClean="0"/>
                        <a:t> [mentally ill] believe (James 2:19)</a:t>
                      </a:r>
                      <a:endParaRPr lang="en-GB" sz="2800" dirty="0"/>
                    </a:p>
                  </a:txBody>
                  <a:tcPr/>
                </a:tc>
                <a:tc>
                  <a:txBody>
                    <a:bodyPr/>
                    <a:lstStyle/>
                    <a:p>
                      <a:r>
                        <a:rPr lang="en-GB" sz="2800" dirty="0" smtClean="0"/>
                        <a:t>Many devils</a:t>
                      </a:r>
                      <a:r>
                        <a:rPr lang="en-GB" sz="2800" baseline="0" dirty="0" smtClean="0"/>
                        <a:t> were entered into him (Luke 8:30)</a:t>
                      </a:r>
                      <a:endParaRPr lang="en-GB" sz="2800" dirty="0"/>
                    </a:p>
                  </a:txBody>
                  <a:tcPr/>
                </a:tc>
              </a:tr>
              <a:tr h="370840">
                <a:tc>
                  <a:txBody>
                    <a:bodyPr/>
                    <a:lstStyle/>
                    <a:p>
                      <a:r>
                        <a:rPr lang="en-GB" sz="2800" dirty="0" smtClean="0"/>
                        <a:t>Believe </a:t>
                      </a:r>
                      <a:r>
                        <a:rPr lang="en-GB" sz="2800" baseline="0" dirty="0" smtClean="0"/>
                        <a:t> God is one (2:19)</a:t>
                      </a:r>
                      <a:endParaRPr lang="en-GB" sz="2800" dirty="0"/>
                    </a:p>
                  </a:txBody>
                  <a:tcPr/>
                </a:tc>
                <a:tc>
                  <a:txBody>
                    <a:bodyPr/>
                    <a:lstStyle/>
                    <a:p>
                      <a:r>
                        <a:rPr lang="en-GB" sz="2800" dirty="0" smtClean="0"/>
                        <a:t>Jesus</a:t>
                      </a:r>
                      <a:r>
                        <a:rPr lang="en-GB" sz="2800" baseline="0" dirty="0" smtClean="0"/>
                        <a:t> thou Son of God most high (Luke 8:28)</a:t>
                      </a:r>
                      <a:endParaRPr lang="en-GB"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Legion – a double minded man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378472"/>
              </p:ext>
            </p:extLst>
          </p:nvPr>
        </p:nvGraphicFramePr>
        <p:xfrm>
          <a:off x="251520" y="1484784"/>
          <a:ext cx="8661648" cy="5095240"/>
        </p:xfrm>
        <a:graphic>
          <a:graphicData uri="http://schemas.openxmlformats.org/drawingml/2006/table">
            <a:tbl>
              <a:tblPr firstRow="1" bandRow="1">
                <a:tableStyleId>{5C22544A-7EE6-4342-B048-85BDC9FD1C3A}</a:tableStyleId>
              </a:tblPr>
              <a:tblGrid>
                <a:gridCol w="4330824"/>
                <a:gridCol w="4330824"/>
              </a:tblGrid>
              <a:tr h="370840">
                <a:tc>
                  <a:txBody>
                    <a:bodyPr/>
                    <a:lstStyle/>
                    <a:p>
                      <a:r>
                        <a:rPr lang="en-GB" sz="2800" dirty="0" smtClean="0"/>
                        <a:t>James</a:t>
                      </a:r>
                      <a:endParaRPr lang="en-GB" sz="2800" dirty="0"/>
                    </a:p>
                  </a:txBody>
                  <a:tcPr/>
                </a:tc>
                <a:tc>
                  <a:txBody>
                    <a:bodyPr/>
                    <a:lstStyle/>
                    <a:p>
                      <a:r>
                        <a:rPr lang="en-GB" sz="2800" dirty="0" smtClean="0"/>
                        <a:t>Gospel</a:t>
                      </a:r>
                      <a:r>
                        <a:rPr lang="en-GB" sz="2800" baseline="0" dirty="0" smtClean="0"/>
                        <a:t> account of Legion</a:t>
                      </a:r>
                      <a:endParaRPr lang="en-GB" sz="2800" dirty="0"/>
                    </a:p>
                  </a:txBody>
                  <a:tcPr/>
                </a:tc>
              </a:tr>
              <a:tr h="370840">
                <a:tc>
                  <a:txBody>
                    <a:bodyPr/>
                    <a:lstStyle/>
                    <a:p>
                      <a:r>
                        <a:rPr lang="en-GB" sz="2800" dirty="0" smtClean="0"/>
                        <a:t>A double minded man is unstable in all his ways (1:8)</a:t>
                      </a:r>
                      <a:endParaRPr lang="en-GB" sz="2800" dirty="0"/>
                    </a:p>
                  </a:txBody>
                  <a:tcPr/>
                </a:tc>
                <a:tc>
                  <a:txBody>
                    <a:bodyPr/>
                    <a:lstStyle/>
                    <a:p>
                      <a:r>
                        <a:rPr lang="en-GB" sz="2800" dirty="0" smtClean="0"/>
                        <a:t>My name</a:t>
                      </a:r>
                      <a:r>
                        <a:rPr lang="en-GB" sz="2800" baseline="0" dirty="0" smtClean="0"/>
                        <a:t> is Legion, because we are many (Mark 5:9)</a:t>
                      </a:r>
                      <a:endParaRPr lang="en-GB" sz="2800" dirty="0"/>
                    </a:p>
                  </a:txBody>
                  <a:tcPr/>
                </a:tc>
              </a:tr>
              <a:tr h="370840">
                <a:tc>
                  <a:txBody>
                    <a:bodyPr/>
                    <a:lstStyle/>
                    <a:p>
                      <a:r>
                        <a:rPr lang="en-GB" sz="2800" dirty="0" smtClean="0"/>
                        <a:t>The devils</a:t>
                      </a:r>
                      <a:r>
                        <a:rPr lang="en-GB" sz="2800" baseline="0" dirty="0" smtClean="0"/>
                        <a:t> [mentally ill] believe (James 2:19)</a:t>
                      </a:r>
                      <a:endParaRPr lang="en-GB" sz="2800" dirty="0"/>
                    </a:p>
                  </a:txBody>
                  <a:tcPr/>
                </a:tc>
                <a:tc>
                  <a:txBody>
                    <a:bodyPr/>
                    <a:lstStyle/>
                    <a:p>
                      <a:r>
                        <a:rPr lang="en-GB" sz="2800" dirty="0" smtClean="0"/>
                        <a:t>Many devils</a:t>
                      </a:r>
                      <a:r>
                        <a:rPr lang="en-GB" sz="2800" baseline="0" dirty="0" smtClean="0"/>
                        <a:t> were entered into him (Luke 8:30)</a:t>
                      </a:r>
                      <a:endParaRPr lang="en-GB" sz="2800" dirty="0"/>
                    </a:p>
                  </a:txBody>
                  <a:tcPr/>
                </a:tc>
              </a:tr>
              <a:tr h="370840">
                <a:tc>
                  <a:txBody>
                    <a:bodyPr/>
                    <a:lstStyle/>
                    <a:p>
                      <a:r>
                        <a:rPr lang="en-GB" sz="2800" dirty="0" smtClean="0"/>
                        <a:t>Believe </a:t>
                      </a:r>
                      <a:r>
                        <a:rPr lang="en-GB" sz="2800" baseline="0" dirty="0" smtClean="0"/>
                        <a:t> God is one (2:19)</a:t>
                      </a:r>
                      <a:endParaRPr lang="en-GB" sz="2800" dirty="0"/>
                    </a:p>
                  </a:txBody>
                  <a:tcPr/>
                </a:tc>
                <a:tc>
                  <a:txBody>
                    <a:bodyPr/>
                    <a:lstStyle/>
                    <a:p>
                      <a:r>
                        <a:rPr lang="en-GB" sz="2800" dirty="0" smtClean="0"/>
                        <a:t>Jesus</a:t>
                      </a:r>
                      <a:r>
                        <a:rPr lang="en-GB" sz="2800" baseline="0" dirty="0" smtClean="0"/>
                        <a:t> thou Son of God most high (Luke 8:28)</a:t>
                      </a:r>
                      <a:endParaRPr lang="en-GB" sz="2800" dirty="0"/>
                    </a:p>
                  </a:txBody>
                  <a:tcPr/>
                </a:tc>
              </a:tr>
              <a:tr h="370840">
                <a:tc>
                  <a:txBody>
                    <a:bodyPr/>
                    <a:lstStyle/>
                    <a:p>
                      <a:endParaRPr lang="en-GB" sz="1500" dirty="0"/>
                    </a:p>
                  </a:txBody>
                  <a:tcPr/>
                </a:tc>
                <a:tc>
                  <a:txBody>
                    <a:bodyPr/>
                    <a:lstStyle/>
                    <a:p>
                      <a:endParaRPr lang="en-GB" sz="1500" dirty="0"/>
                    </a:p>
                  </a:txBody>
                  <a:tcPr/>
                </a:tc>
              </a:tr>
              <a:tr h="370840">
                <a:tc>
                  <a:txBody>
                    <a:bodyPr/>
                    <a:lstStyle/>
                    <a:p>
                      <a:r>
                        <a:rPr lang="en-GB" sz="2800" dirty="0" smtClean="0"/>
                        <a:t>If a brother or</a:t>
                      </a:r>
                      <a:r>
                        <a:rPr lang="en-GB" sz="2800" baseline="0" dirty="0" smtClean="0"/>
                        <a:t> sister be naked (2:15)... [clothe them]</a:t>
                      </a:r>
                      <a:endParaRPr lang="en-GB" sz="2800" dirty="0"/>
                    </a:p>
                  </a:txBody>
                  <a:tcPr/>
                </a:tc>
                <a:tc>
                  <a:txBody>
                    <a:bodyPr/>
                    <a:lstStyle/>
                    <a:p>
                      <a:r>
                        <a:rPr lang="en-GB" sz="2800" dirty="0" smtClean="0"/>
                        <a:t>Legion was</a:t>
                      </a:r>
                      <a:r>
                        <a:rPr lang="en-GB" sz="2800" baseline="0" dirty="0" smtClean="0"/>
                        <a:t> ... </a:t>
                      </a:r>
                      <a:r>
                        <a:rPr lang="en-GB" sz="2800" kern="1200" dirty="0" smtClean="0">
                          <a:solidFill>
                            <a:schemeClr val="dk1"/>
                          </a:solidFill>
                          <a:latin typeface="+mn-lt"/>
                          <a:ea typeface="+mn-ea"/>
                          <a:cs typeface="+mn-cs"/>
                        </a:rPr>
                        <a:t>sitting at the feet of Jesus, clothed, and in his right mind  (Luke 8:35)</a:t>
                      </a:r>
                      <a:endParaRPr lang="en-GB" sz="28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26006" y="297126"/>
            <a:ext cx="8784976" cy="622821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2100" dirty="0">
                <a:solidFill>
                  <a:srgbClr val="000000"/>
                </a:solidFill>
                <a:effectLst/>
                <a:latin typeface="Calibri"/>
                <a:ea typeface="Times New Roman"/>
              </a:rPr>
              <a:t>A</a:t>
            </a:r>
            <a:r>
              <a:rPr lang="en-GB" sz="2100" b="1" baseline="30000" dirty="0">
                <a:solidFill>
                  <a:srgbClr val="000000"/>
                </a:solidFill>
                <a:effectLst/>
                <a:latin typeface="Calibri"/>
                <a:ea typeface="Times New Roman"/>
                <a:cs typeface="Arial"/>
              </a:rPr>
              <a:t>17 </a:t>
            </a:r>
            <a:r>
              <a:rPr lang="en-GB" sz="2100" dirty="0">
                <a:solidFill>
                  <a:srgbClr val="000000"/>
                </a:solidFill>
                <a:effectLst/>
                <a:latin typeface="Calibri"/>
                <a:ea typeface="Times New Roman"/>
              </a:rPr>
              <a:t>Even so </a:t>
            </a:r>
            <a:r>
              <a:rPr lang="en-GB" sz="2100" b="1" dirty="0">
                <a:solidFill>
                  <a:srgbClr val="FF0000"/>
                </a:solidFill>
                <a:effectLst/>
                <a:latin typeface="Calibri"/>
                <a:ea typeface="Times New Roman"/>
              </a:rPr>
              <a:t>faith, if it hath not works, is dead</a:t>
            </a:r>
            <a:r>
              <a:rPr lang="en-GB" sz="2100" dirty="0">
                <a:solidFill>
                  <a:srgbClr val="000000"/>
                </a:solidFill>
                <a:effectLst/>
                <a:latin typeface="Calibri"/>
                <a:ea typeface="Times New Roman"/>
              </a:rPr>
              <a:t>, being alone.</a:t>
            </a:r>
            <a:endParaRPr lang="en-GB" sz="2100" dirty="0">
              <a:effectLst/>
              <a:latin typeface="Times New Roman"/>
              <a:ea typeface="Times New Roman"/>
            </a:endParaRPr>
          </a:p>
          <a:p>
            <a:pPr marL="266700">
              <a:spcAft>
                <a:spcPts val="0"/>
              </a:spcAft>
            </a:pPr>
            <a:r>
              <a:rPr lang="en-GB" sz="2100" dirty="0">
                <a:solidFill>
                  <a:srgbClr val="000000"/>
                </a:solidFill>
                <a:effectLst/>
                <a:latin typeface="Calibri"/>
                <a:ea typeface="Times New Roman"/>
              </a:rPr>
              <a:t>B</a:t>
            </a:r>
            <a:r>
              <a:rPr lang="en-GB" sz="2100" b="1" baseline="30000" dirty="0">
                <a:solidFill>
                  <a:srgbClr val="000000"/>
                </a:solidFill>
                <a:effectLst/>
                <a:latin typeface="Calibri"/>
                <a:ea typeface="Times New Roman"/>
                <a:cs typeface="Arial"/>
              </a:rPr>
              <a:t> 18 </a:t>
            </a:r>
            <a:r>
              <a:rPr lang="en-GB" sz="2100" dirty="0">
                <a:solidFill>
                  <a:srgbClr val="000000"/>
                </a:solidFill>
                <a:effectLst/>
                <a:latin typeface="Calibri"/>
                <a:ea typeface="Times New Roman"/>
              </a:rPr>
              <a:t>Yea, a man may say, Thou hast </a:t>
            </a:r>
            <a:r>
              <a:rPr lang="en-GB" sz="2100" b="1" dirty="0">
                <a:solidFill>
                  <a:srgbClr val="0070C0"/>
                </a:solidFill>
                <a:effectLst/>
                <a:latin typeface="Calibri"/>
                <a:ea typeface="Times New Roman"/>
              </a:rPr>
              <a:t>faith</a:t>
            </a:r>
            <a:r>
              <a:rPr lang="en-GB" sz="2100" dirty="0">
                <a:solidFill>
                  <a:srgbClr val="000000"/>
                </a:solidFill>
                <a:effectLst/>
                <a:latin typeface="Calibri"/>
                <a:ea typeface="Times New Roman"/>
              </a:rPr>
              <a:t>, and I have </a:t>
            </a:r>
            <a:r>
              <a:rPr lang="en-GB" sz="2100" b="1" dirty="0">
                <a:solidFill>
                  <a:srgbClr val="0070C0"/>
                </a:solidFill>
                <a:effectLst/>
                <a:latin typeface="Calibri"/>
                <a:ea typeface="Times New Roman"/>
              </a:rPr>
              <a:t>works</a:t>
            </a:r>
            <a:r>
              <a:rPr lang="en-GB" sz="2100" dirty="0">
                <a:solidFill>
                  <a:srgbClr val="000000"/>
                </a:solidFill>
                <a:effectLst/>
                <a:latin typeface="Calibri"/>
                <a:ea typeface="Times New Roman"/>
              </a:rPr>
              <a:t>: shew me thy </a:t>
            </a:r>
            <a:r>
              <a:rPr lang="en-GB" sz="2100" b="1" dirty="0">
                <a:solidFill>
                  <a:srgbClr val="0070C0"/>
                </a:solidFill>
                <a:effectLst/>
                <a:latin typeface="Calibri"/>
                <a:ea typeface="Times New Roman"/>
              </a:rPr>
              <a:t>faith</a:t>
            </a:r>
            <a:r>
              <a:rPr lang="en-GB" sz="2100" dirty="0">
                <a:solidFill>
                  <a:srgbClr val="000000"/>
                </a:solidFill>
                <a:effectLst/>
                <a:latin typeface="Calibri"/>
                <a:ea typeface="Times New Roman"/>
              </a:rPr>
              <a:t> without thy </a:t>
            </a:r>
            <a:r>
              <a:rPr lang="en-GB" sz="2100" b="1" dirty="0">
                <a:solidFill>
                  <a:srgbClr val="0070C0"/>
                </a:solidFill>
                <a:effectLst/>
                <a:latin typeface="Calibri"/>
                <a:ea typeface="Times New Roman"/>
              </a:rPr>
              <a:t>works</a:t>
            </a:r>
            <a:r>
              <a:rPr lang="en-GB" sz="2100" dirty="0">
                <a:solidFill>
                  <a:srgbClr val="000000"/>
                </a:solidFill>
                <a:effectLst/>
                <a:latin typeface="Calibri"/>
                <a:ea typeface="Times New Roman"/>
              </a:rPr>
              <a:t>, and I will shew thee my </a:t>
            </a:r>
            <a:r>
              <a:rPr lang="en-GB" sz="2100" b="1" dirty="0">
                <a:solidFill>
                  <a:srgbClr val="0070C0"/>
                </a:solidFill>
                <a:effectLst/>
                <a:latin typeface="Calibri"/>
                <a:ea typeface="Times New Roman"/>
              </a:rPr>
              <a:t>faith</a:t>
            </a:r>
            <a:r>
              <a:rPr lang="en-GB" sz="2100" dirty="0">
                <a:solidFill>
                  <a:srgbClr val="000000"/>
                </a:solidFill>
                <a:effectLst/>
                <a:latin typeface="Calibri"/>
                <a:ea typeface="Times New Roman"/>
              </a:rPr>
              <a:t> by my </a:t>
            </a:r>
            <a:r>
              <a:rPr lang="en-GB" sz="2100" b="1" dirty="0">
                <a:solidFill>
                  <a:srgbClr val="0070C0"/>
                </a:solidFill>
                <a:effectLst/>
                <a:latin typeface="Calibri"/>
                <a:ea typeface="Times New Roman"/>
              </a:rPr>
              <a:t>works</a:t>
            </a:r>
            <a:r>
              <a:rPr lang="en-GB" sz="2100" dirty="0">
                <a:solidFill>
                  <a:srgbClr val="000000"/>
                </a:solidFill>
                <a:effectLst/>
                <a:latin typeface="Calibri"/>
                <a:ea typeface="Times New Roman"/>
              </a:rPr>
              <a:t>.</a:t>
            </a:r>
            <a:endParaRPr lang="en-GB" sz="2100" dirty="0">
              <a:effectLst/>
              <a:latin typeface="Times New Roman"/>
              <a:ea typeface="Times New Roman"/>
            </a:endParaRPr>
          </a:p>
          <a:p>
            <a:pPr marL="536575">
              <a:spcAft>
                <a:spcPts val="0"/>
              </a:spcAft>
              <a:tabLst>
                <a:tab pos="536575" algn="l"/>
              </a:tabLst>
            </a:pPr>
            <a:r>
              <a:rPr lang="en-GB" sz="2100" dirty="0" smtClean="0">
                <a:solidFill>
                  <a:srgbClr val="000000"/>
                </a:solidFill>
                <a:effectLst/>
                <a:latin typeface="Calibri"/>
                <a:ea typeface="Times New Roman"/>
              </a:rPr>
              <a:t>C</a:t>
            </a:r>
            <a:r>
              <a:rPr lang="en-GB" sz="2100" b="1" baseline="30000" dirty="0" smtClean="0">
                <a:solidFill>
                  <a:srgbClr val="000000"/>
                </a:solidFill>
                <a:effectLst/>
                <a:latin typeface="Calibri"/>
                <a:ea typeface="Times New Roman"/>
                <a:cs typeface="Arial"/>
              </a:rPr>
              <a:t>19</a:t>
            </a:r>
            <a:r>
              <a:rPr lang="en-GB" sz="2100" b="1" baseline="30000" dirty="0">
                <a:solidFill>
                  <a:srgbClr val="000000"/>
                </a:solidFill>
                <a:effectLst/>
                <a:latin typeface="Calibri"/>
                <a:ea typeface="Times New Roman"/>
                <a:cs typeface="Arial"/>
              </a:rPr>
              <a:t> </a:t>
            </a:r>
            <a:r>
              <a:rPr lang="en-GB" sz="2100" dirty="0">
                <a:solidFill>
                  <a:srgbClr val="000000"/>
                </a:solidFill>
                <a:effectLst/>
                <a:latin typeface="Calibri"/>
                <a:ea typeface="Times New Roman"/>
              </a:rPr>
              <a:t>Thou </a:t>
            </a:r>
            <a:r>
              <a:rPr lang="en-GB" sz="2100" b="1" dirty="0" err="1">
                <a:solidFill>
                  <a:srgbClr val="00B050"/>
                </a:solidFill>
                <a:effectLst/>
                <a:latin typeface="Calibri"/>
                <a:ea typeface="Times New Roman"/>
              </a:rPr>
              <a:t>believest</a:t>
            </a:r>
            <a:r>
              <a:rPr lang="en-GB" sz="2100" dirty="0">
                <a:solidFill>
                  <a:srgbClr val="000000"/>
                </a:solidFill>
                <a:effectLst/>
                <a:latin typeface="Calibri"/>
                <a:ea typeface="Times New Roman"/>
              </a:rPr>
              <a:t> that there is one </a:t>
            </a:r>
            <a:r>
              <a:rPr lang="en-GB" sz="2100" b="1" dirty="0">
                <a:solidFill>
                  <a:srgbClr val="00B050"/>
                </a:solidFill>
                <a:effectLst/>
                <a:latin typeface="Calibri"/>
                <a:ea typeface="Times New Roman"/>
              </a:rPr>
              <a:t>God</a:t>
            </a:r>
            <a:r>
              <a:rPr lang="en-GB" sz="2100" dirty="0">
                <a:solidFill>
                  <a:srgbClr val="000000"/>
                </a:solidFill>
                <a:effectLst/>
                <a:latin typeface="Calibri"/>
                <a:ea typeface="Times New Roman"/>
              </a:rPr>
              <a:t>; thou </a:t>
            </a:r>
            <a:r>
              <a:rPr lang="en-GB" sz="2100" dirty="0" err="1">
                <a:solidFill>
                  <a:srgbClr val="000000"/>
                </a:solidFill>
                <a:effectLst/>
                <a:latin typeface="Calibri"/>
                <a:ea typeface="Times New Roman"/>
              </a:rPr>
              <a:t>doest</a:t>
            </a:r>
            <a:r>
              <a:rPr lang="en-GB" sz="2100" dirty="0">
                <a:solidFill>
                  <a:srgbClr val="000000"/>
                </a:solidFill>
                <a:effectLst/>
                <a:latin typeface="Calibri"/>
                <a:ea typeface="Times New Roman"/>
              </a:rPr>
              <a:t> well: the devils also believe, and tremble.</a:t>
            </a:r>
            <a:endParaRPr lang="en-GB" sz="2100" dirty="0">
              <a:effectLst/>
              <a:latin typeface="Times New Roman"/>
              <a:ea typeface="Times New Roman"/>
            </a:endParaRPr>
          </a:p>
          <a:p>
            <a:pPr marL="895350">
              <a:spcAft>
                <a:spcPts val="0"/>
              </a:spcAft>
            </a:pPr>
            <a:r>
              <a:rPr lang="en-GB" sz="2100" dirty="0">
                <a:solidFill>
                  <a:srgbClr val="000000"/>
                </a:solidFill>
                <a:effectLst/>
                <a:latin typeface="Calibri"/>
                <a:ea typeface="Times New Roman"/>
              </a:rPr>
              <a:t>D</a:t>
            </a:r>
            <a:r>
              <a:rPr lang="en-GB" sz="2100" b="1" baseline="30000" dirty="0">
                <a:solidFill>
                  <a:srgbClr val="000000"/>
                </a:solidFill>
                <a:effectLst/>
                <a:latin typeface="Calibri"/>
                <a:ea typeface="Times New Roman"/>
                <a:cs typeface="Arial"/>
              </a:rPr>
              <a:t>20 </a:t>
            </a:r>
            <a:r>
              <a:rPr lang="en-GB" sz="2100" dirty="0">
                <a:solidFill>
                  <a:srgbClr val="000000"/>
                </a:solidFill>
                <a:effectLst/>
                <a:latin typeface="Calibri"/>
                <a:ea typeface="Times New Roman"/>
              </a:rPr>
              <a:t>But wilt thou know, O vain man, that </a:t>
            </a:r>
            <a:r>
              <a:rPr lang="en-GB" sz="2100" b="1" dirty="0">
                <a:solidFill>
                  <a:srgbClr val="0070C0"/>
                </a:solidFill>
                <a:effectLst/>
                <a:latin typeface="Calibri"/>
                <a:ea typeface="Times New Roman"/>
              </a:rPr>
              <a:t>faith</a:t>
            </a:r>
            <a:r>
              <a:rPr lang="en-GB" sz="2100" dirty="0">
                <a:solidFill>
                  <a:srgbClr val="000000"/>
                </a:solidFill>
                <a:effectLst/>
                <a:latin typeface="Calibri"/>
                <a:ea typeface="Times New Roman"/>
              </a:rPr>
              <a:t> without </a:t>
            </a:r>
            <a:r>
              <a:rPr lang="en-GB" sz="2100" b="1" dirty="0">
                <a:solidFill>
                  <a:srgbClr val="0070C0"/>
                </a:solidFill>
                <a:effectLst/>
                <a:latin typeface="Calibri"/>
                <a:ea typeface="Times New Roman"/>
              </a:rPr>
              <a:t>works</a:t>
            </a:r>
            <a:r>
              <a:rPr lang="en-GB" sz="2100" dirty="0">
                <a:solidFill>
                  <a:srgbClr val="000000"/>
                </a:solidFill>
                <a:effectLst/>
                <a:latin typeface="Calibri"/>
                <a:ea typeface="Times New Roman"/>
              </a:rPr>
              <a:t> is dead?</a:t>
            </a:r>
            <a:endParaRPr lang="en-GB" sz="2100" dirty="0">
              <a:effectLst/>
              <a:latin typeface="Times New Roman"/>
              <a:ea typeface="Times New Roman"/>
            </a:endParaRPr>
          </a:p>
          <a:p>
            <a:pPr marL="1347788">
              <a:spcAft>
                <a:spcPts val="0"/>
              </a:spcAft>
            </a:pPr>
            <a:r>
              <a:rPr lang="en-GB" sz="2100" dirty="0">
                <a:solidFill>
                  <a:srgbClr val="000000"/>
                </a:solidFill>
                <a:effectLst/>
                <a:latin typeface="Calibri"/>
                <a:ea typeface="Times New Roman"/>
              </a:rPr>
              <a:t>E</a:t>
            </a:r>
            <a:r>
              <a:rPr lang="en-GB" sz="2100" b="1" baseline="30000" dirty="0">
                <a:solidFill>
                  <a:srgbClr val="000000"/>
                </a:solidFill>
                <a:latin typeface="Calibri"/>
                <a:ea typeface="Times New Roman"/>
                <a:cs typeface="Arial"/>
              </a:rPr>
              <a:t>21</a:t>
            </a:r>
            <a:r>
              <a:rPr lang="en-GB" sz="2100" b="1" baseline="30000" dirty="0">
                <a:solidFill>
                  <a:srgbClr val="000000"/>
                </a:solidFill>
                <a:effectLst/>
                <a:latin typeface="Calibri"/>
                <a:ea typeface="Times New Roman"/>
                <a:cs typeface="Arial"/>
              </a:rPr>
              <a:t> </a:t>
            </a:r>
            <a:r>
              <a:rPr lang="en-GB" sz="2100" b="1" dirty="0">
                <a:solidFill>
                  <a:srgbClr val="000000"/>
                </a:solidFill>
                <a:effectLst/>
                <a:latin typeface="Calibri"/>
                <a:ea typeface="Times New Roman"/>
              </a:rPr>
              <a:t>Was not Abraham our father </a:t>
            </a:r>
            <a:r>
              <a:rPr lang="en-GB" sz="2100" b="1" dirty="0">
                <a:solidFill>
                  <a:srgbClr val="7030A0"/>
                </a:solidFill>
                <a:effectLst/>
                <a:latin typeface="Calibri"/>
                <a:ea typeface="Times New Roman"/>
              </a:rPr>
              <a:t>justified by works</a:t>
            </a:r>
            <a:r>
              <a:rPr lang="en-GB" sz="2100" b="1" dirty="0">
                <a:solidFill>
                  <a:srgbClr val="000000"/>
                </a:solidFill>
                <a:effectLst/>
                <a:latin typeface="Calibri"/>
                <a:ea typeface="Times New Roman"/>
              </a:rPr>
              <a:t>, when he had offered Isaac his son upon the altar?</a:t>
            </a:r>
            <a:endParaRPr lang="en-GB" sz="2100" dirty="0">
              <a:effectLst/>
              <a:latin typeface="Times New Roman"/>
              <a:ea typeface="Times New Roman"/>
            </a:endParaRPr>
          </a:p>
          <a:p>
            <a:pPr marL="895350"/>
            <a:r>
              <a:rPr lang="en-GB" sz="2100" dirty="0" smtClean="0">
                <a:solidFill>
                  <a:srgbClr val="000000"/>
                </a:solidFill>
                <a:latin typeface="Calibri"/>
                <a:ea typeface="Times New Roman"/>
              </a:rPr>
              <a:t>D’</a:t>
            </a:r>
            <a:r>
              <a:rPr lang="en-GB" sz="2100" b="1" baseline="30000" dirty="0" smtClean="0">
                <a:solidFill>
                  <a:srgbClr val="000000"/>
                </a:solidFill>
                <a:latin typeface="Calibri"/>
                <a:ea typeface="Times New Roman"/>
                <a:cs typeface="Arial"/>
              </a:rPr>
              <a:t>22</a:t>
            </a:r>
            <a:r>
              <a:rPr lang="en-GB" sz="2100" dirty="0">
                <a:solidFill>
                  <a:srgbClr val="000000"/>
                </a:solidFill>
                <a:latin typeface="Calibri"/>
                <a:ea typeface="Times New Roman"/>
              </a:rPr>
              <a:t> </a:t>
            </a:r>
            <a:r>
              <a:rPr lang="en-GB" sz="2100" dirty="0" err="1">
                <a:solidFill>
                  <a:srgbClr val="000000"/>
                </a:solidFill>
                <a:latin typeface="Calibri"/>
                <a:ea typeface="Times New Roman"/>
              </a:rPr>
              <a:t>Seest</a:t>
            </a:r>
            <a:r>
              <a:rPr lang="en-GB" sz="2100" dirty="0">
                <a:solidFill>
                  <a:srgbClr val="000000"/>
                </a:solidFill>
                <a:latin typeface="Calibri"/>
                <a:ea typeface="Times New Roman"/>
              </a:rPr>
              <a:t> thou how </a:t>
            </a:r>
            <a:r>
              <a:rPr lang="en-GB" sz="2100" b="1" dirty="0">
                <a:solidFill>
                  <a:srgbClr val="0070C0"/>
                </a:solidFill>
                <a:latin typeface="Calibri"/>
                <a:ea typeface="Times New Roman"/>
              </a:rPr>
              <a:t>faith</a:t>
            </a:r>
            <a:r>
              <a:rPr lang="en-GB" sz="2100" dirty="0">
                <a:solidFill>
                  <a:srgbClr val="000000"/>
                </a:solidFill>
                <a:latin typeface="Calibri"/>
                <a:ea typeface="Times New Roman"/>
              </a:rPr>
              <a:t> wrought with his </a:t>
            </a:r>
            <a:r>
              <a:rPr lang="en-GB" sz="2100" b="1" dirty="0">
                <a:solidFill>
                  <a:srgbClr val="0070C0"/>
                </a:solidFill>
                <a:latin typeface="Calibri"/>
                <a:ea typeface="Times New Roman"/>
              </a:rPr>
              <a:t>works</a:t>
            </a:r>
            <a:r>
              <a:rPr lang="en-GB" sz="2100" dirty="0">
                <a:solidFill>
                  <a:srgbClr val="000000"/>
                </a:solidFill>
                <a:latin typeface="Calibri"/>
                <a:ea typeface="Times New Roman"/>
              </a:rPr>
              <a:t>, and by </a:t>
            </a:r>
            <a:r>
              <a:rPr lang="en-GB" sz="2100" b="1" dirty="0">
                <a:solidFill>
                  <a:srgbClr val="0070C0"/>
                </a:solidFill>
                <a:latin typeface="Calibri"/>
                <a:ea typeface="Times New Roman"/>
              </a:rPr>
              <a:t>works</a:t>
            </a:r>
            <a:r>
              <a:rPr lang="en-GB" sz="2100" dirty="0">
                <a:solidFill>
                  <a:srgbClr val="000000"/>
                </a:solidFill>
                <a:latin typeface="Calibri"/>
                <a:ea typeface="Times New Roman"/>
              </a:rPr>
              <a:t> was </a:t>
            </a:r>
            <a:r>
              <a:rPr lang="en-GB" sz="2100" b="1" dirty="0">
                <a:solidFill>
                  <a:srgbClr val="0070C0"/>
                </a:solidFill>
                <a:latin typeface="Calibri"/>
                <a:ea typeface="Times New Roman"/>
              </a:rPr>
              <a:t>faith</a:t>
            </a:r>
            <a:r>
              <a:rPr lang="en-GB" sz="2100" dirty="0">
                <a:solidFill>
                  <a:srgbClr val="000000"/>
                </a:solidFill>
                <a:latin typeface="Calibri"/>
                <a:ea typeface="Times New Roman"/>
              </a:rPr>
              <a:t> made perfect?</a:t>
            </a:r>
          </a:p>
          <a:p>
            <a:pPr marL="536575">
              <a:tabLst>
                <a:tab pos="536575" algn="l"/>
              </a:tabLst>
            </a:pPr>
            <a:r>
              <a:rPr lang="en-GB" sz="2100" dirty="0">
                <a:solidFill>
                  <a:srgbClr val="000000"/>
                </a:solidFill>
                <a:latin typeface="Calibri"/>
                <a:ea typeface="Times New Roman"/>
              </a:rPr>
              <a:t>C’23 And the scripture was fulfilled which </a:t>
            </a:r>
            <a:r>
              <a:rPr lang="en-GB" sz="2100" dirty="0" err="1">
                <a:solidFill>
                  <a:srgbClr val="000000"/>
                </a:solidFill>
                <a:latin typeface="Calibri"/>
                <a:ea typeface="Times New Roman"/>
              </a:rPr>
              <a:t>saith</a:t>
            </a:r>
            <a:r>
              <a:rPr lang="en-GB" sz="2100" dirty="0">
                <a:solidFill>
                  <a:srgbClr val="000000"/>
                </a:solidFill>
                <a:latin typeface="Calibri"/>
                <a:ea typeface="Times New Roman"/>
              </a:rPr>
              <a:t>, Abraham </a:t>
            </a:r>
            <a:r>
              <a:rPr lang="en-GB" sz="2100" b="1" dirty="0">
                <a:solidFill>
                  <a:srgbClr val="00B050"/>
                </a:solidFill>
                <a:latin typeface="Calibri"/>
                <a:ea typeface="Times New Roman"/>
              </a:rPr>
              <a:t>believed God</a:t>
            </a:r>
            <a:r>
              <a:rPr lang="en-GB" sz="2100" dirty="0">
                <a:solidFill>
                  <a:srgbClr val="000000"/>
                </a:solidFill>
                <a:latin typeface="Calibri"/>
                <a:ea typeface="Times New Roman"/>
              </a:rPr>
              <a:t>, and it was imputed unto him for righteousness: and he was called the Friend of God.</a:t>
            </a:r>
          </a:p>
          <a:p>
            <a:pPr marL="266700">
              <a:spcAft>
                <a:spcPts val="0"/>
              </a:spcAft>
            </a:pPr>
            <a:r>
              <a:rPr lang="en-GB" sz="2100" dirty="0">
                <a:solidFill>
                  <a:srgbClr val="000000"/>
                </a:solidFill>
                <a:effectLst/>
                <a:latin typeface="Calibri"/>
                <a:ea typeface="Times New Roman"/>
              </a:rPr>
              <a:t>B’</a:t>
            </a:r>
            <a:r>
              <a:rPr lang="en-GB" sz="2100" b="1" baseline="30000" dirty="0">
                <a:solidFill>
                  <a:srgbClr val="000000"/>
                </a:solidFill>
                <a:effectLst/>
                <a:latin typeface="Calibri"/>
                <a:ea typeface="Times New Roman"/>
                <a:cs typeface="Arial"/>
              </a:rPr>
              <a:t>24 </a:t>
            </a:r>
            <a:r>
              <a:rPr lang="en-GB" sz="2100" dirty="0">
                <a:solidFill>
                  <a:srgbClr val="000000"/>
                </a:solidFill>
                <a:effectLst/>
                <a:latin typeface="Calibri"/>
                <a:ea typeface="Times New Roman"/>
              </a:rPr>
              <a:t>Ye see then how that by </a:t>
            </a:r>
            <a:r>
              <a:rPr lang="en-GB" sz="2100" b="1" dirty="0">
                <a:solidFill>
                  <a:srgbClr val="0070C0"/>
                </a:solidFill>
                <a:effectLst/>
                <a:latin typeface="Calibri"/>
                <a:ea typeface="Times New Roman"/>
              </a:rPr>
              <a:t>works</a:t>
            </a:r>
            <a:r>
              <a:rPr lang="en-GB" sz="2100" dirty="0">
                <a:solidFill>
                  <a:srgbClr val="000000"/>
                </a:solidFill>
                <a:effectLst/>
                <a:latin typeface="Calibri"/>
                <a:ea typeface="Times New Roman"/>
              </a:rPr>
              <a:t> a man is justified, and not by </a:t>
            </a:r>
            <a:r>
              <a:rPr lang="en-GB" sz="2100" b="1" dirty="0">
                <a:solidFill>
                  <a:srgbClr val="0070C0"/>
                </a:solidFill>
                <a:effectLst/>
                <a:latin typeface="Calibri"/>
                <a:ea typeface="Times New Roman"/>
              </a:rPr>
              <a:t>faith</a:t>
            </a:r>
            <a:r>
              <a:rPr lang="en-GB" sz="2100" dirty="0">
                <a:solidFill>
                  <a:srgbClr val="000000"/>
                </a:solidFill>
                <a:effectLst/>
                <a:latin typeface="Calibri"/>
                <a:ea typeface="Times New Roman"/>
              </a:rPr>
              <a:t> only.</a:t>
            </a:r>
            <a:endParaRPr lang="en-GB" sz="2100" dirty="0">
              <a:effectLst/>
              <a:latin typeface="Times New Roman"/>
              <a:ea typeface="Times New Roman"/>
            </a:endParaRPr>
          </a:p>
          <a:p>
            <a:pPr marL="1347788">
              <a:spcAft>
                <a:spcPts val="0"/>
              </a:spcAft>
            </a:pPr>
            <a:r>
              <a:rPr lang="en-GB" sz="2100" dirty="0">
                <a:solidFill>
                  <a:srgbClr val="000000"/>
                </a:solidFill>
                <a:effectLst/>
                <a:latin typeface="Calibri"/>
                <a:ea typeface="Times New Roman"/>
              </a:rPr>
              <a:t>E2</a:t>
            </a:r>
            <a:r>
              <a:rPr lang="en-GB" sz="2100" b="1" baseline="30000" dirty="0">
                <a:solidFill>
                  <a:srgbClr val="000000"/>
                </a:solidFill>
                <a:effectLst/>
                <a:latin typeface="Calibri"/>
                <a:ea typeface="Times New Roman"/>
                <a:cs typeface="Arial"/>
              </a:rPr>
              <a:t> 25 </a:t>
            </a:r>
            <a:r>
              <a:rPr lang="en-GB" sz="2100" b="1" dirty="0">
                <a:solidFill>
                  <a:srgbClr val="000000"/>
                </a:solidFill>
                <a:effectLst/>
                <a:latin typeface="Calibri"/>
                <a:ea typeface="Times New Roman"/>
              </a:rPr>
              <a:t>Likewise also was not Rahab the harlot </a:t>
            </a:r>
            <a:r>
              <a:rPr lang="en-GB" sz="2100" b="1" dirty="0">
                <a:solidFill>
                  <a:srgbClr val="7030A0"/>
                </a:solidFill>
                <a:effectLst/>
                <a:latin typeface="Calibri"/>
                <a:ea typeface="Times New Roman"/>
              </a:rPr>
              <a:t>justified by works</a:t>
            </a:r>
            <a:r>
              <a:rPr lang="en-GB" sz="2100" b="1" dirty="0">
                <a:solidFill>
                  <a:srgbClr val="000000"/>
                </a:solidFill>
                <a:effectLst/>
                <a:latin typeface="Calibri"/>
                <a:ea typeface="Times New Roman"/>
              </a:rPr>
              <a:t>, when she had received the messengers, and had sent them out another way?</a:t>
            </a:r>
            <a:endParaRPr lang="en-GB" sz="2100" dirty="0">
              <a:effectLst/>
              <a:latin typeface="Times New Roman"/>
              <a:ea typeface="Times New Roman"/>
            </a:endParaRPr>
          </a:p>
          <a:p>
            <a:pPr>
              <a:spcAft>
                <a:spcPts val="0"/>
              </a:spcAft>
            </a:pPr>
            <a:r>
              <a:rPr lang="en-GB" sz="2100" dirty="0">
                <a:solidFill>
                  <a:srgbClr val="000000"/>
                </a:solidFill>
                <a:effectLst/>
                <a:latin typeface="Calibri"/>
                <a:ea typeface="Times New Roman"/>
              </a:rPr>
              <a:t>A’</a:t>
            </a:r>
            <a:r>
              <a:rPr lang="en-GB" sz="2100" b="1" baseline="30000" dirty="0">
                <a:solidFill>
                  <a:srgbClr val="000000"/>
                </a:solidFill>
                <a:effectLst/>
                <a:latin typeface="Calibri"/>
                <a:ea typeface="Times New Roman"/>
                <a:cs typeface="Arial"/>
              </a:rPr>
              <a:t> 26 </a:t>
            </a:r>
            <a:r>
              <a:rPr lang="en-GB" sz="2100" dirty="0">
                <a:solidFill>
                  <a:srgbClr val="000000"/>
                </a:solidFill>
                <a:effectLst/>
                <a:latin typeface="Calibri"/>
                <a:ea typeface="Times New Roman"/>
              </a:rPr>
              <a:t>For as the body without the spirit is dead, so </a:t>
            </a:r>
            <a:r>
              <a:rPr lang="en-GB" sz="2100" b="1" dirty="0">
                <a:solidFill>
                  <a:srgbClr val="FF0000"/>
                </a:solidFill>
                <a:effectLst/>
                <a:latin typeface="Calibri"/>
                <a:ea typeface="Times New Roman"/>
              </a:rPr>
              <a:t>faith without works is dead </a:t>
            </a:r>
            <a:r>
              <a:rPr lang="en-GB" sz="2100" dirty="0">
                <a:solidFill>
                  <a:srgbClr val="000000"/>
                </a:solidFill>
                <a:effectLst/>
                <a:latin typeface="Calibri"/>
                <a:ea typeface="Times New Roman"/>
              </a:rPr>
              <a:t>also</a:t>
            </a:r>
            <a:r>
              <a:rPr lang="en-GB" sz="2100" dirty="0" smtClean="0">
                <a:solidFill>
                  <a:srgbClr val="000000"/>
                </a:solidFill>
                <a:effectLst/>
                <a:latin typeface="Calibri"/>
                <a:ea typeface="Times New Roman"/>
              </a:rPr>
              <a:t>.</a:t>
            </a:r>
            <a:endParaRPr lang="en-GB" sz="2100" dirty="0">
              <a:effectLst/>
              <a:latin typeface="Calibri"/>
              <a:ea typeface="Calibri"/>
              <a:cs typeface="Times New Roman"/>
            </a:endParaRPr>
          </a:p>
        </p:txBody>
      </p:sp>
      <p:sp>
        <p:nvSpPr>
          <p:cNvPr id="5" name="Rectangle 4"/>
          <p:cNvSpPr/>
          <p:nvPr/>
        </p:nvSpPr>
        <p:spPr>
          <a:xfrm>
            <a:off x="1475656" y="4870554"/>
            <a:ext cx="7272808" cy="93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982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300041"/>
            <a:ext cx="4495800" cy="6572272"/>
          </a:xfrm>
        </p:spPr>
        <p:txBody>
          <a:bodyPr>
            <a:normAutofit/>
          </a:bodyPr>
          <a:lstStyle/>
          <a:p>
            <a:pPr>
              <a:buNone/>
            </a:pPr>
            <a:r>
              <a:rPr lang="en-GB" dirty="0" smtClean="0"/>
              <a:t>	</a:t>
            </a:r>
            <a:r>
              <a:rPr lang="en-GB" b="1" dirty="0" err="1" smtClean="0"/>
              <a:t>Rahab</a:t>
            </a:r>
            <a:r>
              <a:rPr lang="en-GB" b="1" dirty="0" smtClean="0"/>
              <a:t> a...</a:t>
            </a:r>
          </a:p>
          <a:p>
            <a:pPr>
              <a:buNone/>
            </a:pPr>
            <a:endParaRPr lang="en-GB" dirty="0" smtClean="0"/>
          </a:p>
          <a:p>
            <a:pPr>
              <a:buNone/>
            </a:pPr>
            <a:r>
              <a:rPr lang="en-GB" dirty="0" smtClean="0"/>
              <a:t>	“I know that Yahweh that given you the land...for we have </a:t>
            </a:r>
            <a:r>
              <a:rPr lang="en-GB" b="1" dirty="0" smtClean="0"/>
              <a:t>heard</a:t>
            </a:r>
            <a:r>
              <a:rPr lang="en-GB" dirty="0" smtClean="0"/>
              <a:t>”</a:t>
            </a:r>
          </a:p>
          <a:p>
            <a:pPr>
              <a:buNone/>
            </a:pPr>
            <a:endParaRPr lang="en-GB" dirty="0" smtClean="0"/>
          </a:p>
          <a:p>
            <a:pPr>
              <a:buNone/>
            </a:pPr>
            <a:r>
              <a:rPr lang="en-GB" dirty="0" smtClean="0"/>
              <a:t>	 “she took the two men and hid them”</a:t>
            </a:r>
          </a:p>
          <a:p>
            <a:pPr>
              <a:buNone/>
            </a:pPr>
            <a:endParaRPr lang="en-GB" dirty="0" smtClean="0"/>
          </a:p>
          <a:p>
            <a:pPr>
              <a:buNone/>
            </a:pPr>
            <a:r>
              <a:rPr lang="en-GB" dirty="0" smtClean="0"/>
              <a:t>	“she sent them away and they departed”</a:t>
            </a:r>
          </a:p>
          <a:p>
            <a:pPr>
              <a:buNone/>
            </a:pPr>
            <a:r>
              <a:rPr lang="en-GB" sz="1800" dirty="0" smtClean="0"/>
              <a:t>    </a:t>
            </a:r>
          </a:p>
          <a:p>
            <a:pPr>
              <a:buNone/>
            </a:pPr>
            <a:r>
              <a:rPr lang="en-GB" dirty="0" smtClean="0"/>
              <a:t>			       Joshua 2	</a:t>
            </a:r>
          </a:p>
        </p:txBody>
      </p:sp>
      <p:sp>
        <p:nvSpPr>
          <p:cNvPr id="6" name="Content Placeholder 5"/>
          <p:cNvSpPr>
            <a:spLocks noGrp="1"/>
          </p:cNvSpPr>
          <p:nvPr>
            <p:ph sz="half" idx="2"/>
          </p:nvPr>
        </p:nvSpPr>
        <p:spPr>
          <a:xfrm>
            <a:off x="4286248" y="285729"/>
            <a:ext cx="4857752" cy="6572272"/>
          </a:xfrm>
        </p:spPr>
        <p:txBody>
          <a:bodyPr>
            <a:normAutofit/>
          </a:bodyPr>
          <a:lstStyle/>
          <a:p>
            <a:pPr>
              <a:buNone/>
            </a:pPr>
            <a:r>
              <a:rPr lang="en-GB" b="1" dirty="0" smtClean="0"/>
              <a:t>	...pattern of Faith</a:t>
            </a:r>
          </a:p>
          <a:p>
            <a:pPr>
              <a:buNone/>
            </a:pPr>
            <a:endParaRPr lang="en-GB" dirty="0" smtClean="0"/>
          </a:p>
          <a:p>
            <a:pPr>
              <a:buNone/>
            </a:pPr>
            <a:r>
              <a:rPr lang="en-GB" dirty="0" smtClean="0"/>
              <a:t>	“Faith comes by </a:t>
            </a:r>
            <a:r>
              <a:rPr lang="en-GB" b="1" dirty="0" smtClean="0"/>
              <a:t>hearing</a:t>
            </a:r>
            <a:r>
              <a:rPr lang="en-GB" dirty="0" smtClean="0"/>
              <a:t> and hearing by the word of  God” </a:t>
            </a:r>
            <a:r>
              <a:rPr lang="en-GB" sz="2300" i="1" dirty="0" smtClean="0"/>
              <a:t>(Rom 10:17)</a:t>
            </a:r>
          </a:p>
          <a:p>
            <a:pPr>
              <a:buNone/>
            </a:pPr>
            <a:endParaRPr lang="en-GB" sz="3200" dirty="0" smtClean="0"/>
          </a:p>
          <a:p>
            <a:pPr>
              <a:buNone/>
            </a:pPr>
            <a:r>
              <a:rPr lang="en-GB" dirty="0" smtClean="0"/>
              <a:t>	“she received the spies with peace” </a:t>
            </a:r>
            <a:r>
              <a:rPr lang="en-GB" sz="2300" i="1" dirty="0" smtClean="0"/>
              <a:t>(Heb 11:31)</a:t>
            </a:r>
          </a:p>
          <a:p>
            <a:pPr>
              <a:buNone/>
            </a:pPr>
            <a:endParaRPr lang="en-GB" dirty="0" smtClean="0"/>
          </a:p>
          <a:p>
            <a:pPr>
              <a:buNone/>
            </a:pPr>
            <a:r>
              <a:rPr lang="en-GB" dirty="0" smtClean="0"/>
              <a:t>	“justified by works when she received the messengers and had sent them out another way” </a:t>
            </a:r>
            <a:r>
              <a:rPr lang="en-GB" sz="2300" i="1" dirty="0" smtClean="0"/>
              <a:t>(Jam 2:25)</a:t>
            </a:r>
            <a:endParaRPr lang="en-GB" sz="23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linds(horizontal)">
                                      <p:cBhvr>
                                        <p:cTn id="15" dur="500"/>
                                        <p:tgtEl>
                                          <p:spTgt spid="5">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linds(horizont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blinds(horizontal)">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linds(horizontal)">
                                      <p:cBhvr>
                                        <p:cTn id="28" dur="500"/>
                                        <p:tgtEl>
                                          <p:spTgt spid="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linds(horizontal)">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a:xfrm>
            <a:off x="457200" y="1600203"/>
            <a:ext cx="8435280" cy="5069157"/>
          </a:xfrm>
        </p:spPr>
        <p:txBody>
          <a:bodyPr>
            <a:normAutofit lnSpcReduction="10000"/>
          </a:bodyPr>
          <a:lstStyle/>
          <a:p>
            <a:r>
              <a:rPr lang="en-GB" dirty="0" smtClean="0"/>
              <a:t>“be swift to </a:t>
            </a:r>
            <a:r>
              <a:rPr lang="en-GB" b="1" dirty="0" smtClean="0"/>
              <a:t>hear</a:t>
            </a:r>
            <a:r>
              <a:rPr lang="en-GB" dirty="0" smtClean="0"/>
              <a:t>” – the basis of our </a:t>
            </a:r>
            <a:r>
              <a:rPr lang="en-GB" b="1" dirty="0" smtClean="0"/>
              <a:t>faith</a:t>
            </a:r>
          </a:p>
          <a:p>
            <a:r>
              <a:rPr lang="en-GB" b="1" dirty="0"/>
              <a:t>Be consistent </a:t>
            </a:r>
            <a:r>
              <a:rPr lang="en-GB" dirty="0"/>
              <a:t>with how we treat our brothers and </a:t>
            </a:r>
            <a:r>
              <a:rPr lang="en-GB" dirty="0" smtClean="0"/>
              <a:t>sisters</a:t>
            </a:r>
          </a:p>
          <a:p>
            <a:r>
              <a:rPr lang="en-GB" b="1" dirty="0"/>
              <a:t>Live our faith</a:t>
            </a:r>
            <a:r>
              <a:rPr lang="en-GB" dirty="0"/>
              <a:t>/belief in “one God”</a:t>
            </a:r>
          </a:p>
          <a:p>
            <a:pPr lvl="1"/>
            <a:r>
              <a:rPr lang="en-GB" dirty="0" smtClean="0"/>
              <a:t>Serve with all our heart; show </a:t>
            </a:r>
            <a:r>
              <a:rPr lang="en-GB" dirty="0"/>
              <a:t>kindness to those in need</a:t>
            </a:r>
          </a:p>
          <a:p>
            <a:r>
              <a:rPr lang="en-GB" b="1" dirty="0" smtClean="0"/>
              <a:t>Rely on faith </a:t>
            </a:r>
            <a:r>
              <a:rPr lang="en-GB" dirty="0" smtClean="0"/>
              <a:t>– otherwise we’re dead! </a:t>
            </a:r>
          </a:p>
          <a:p>
            <a:pPr lvl="1"/>
            <a:r>
              <a:rPr lang="en-GB" dirty="0" smtClean="0"/>
              <a:t>like David, like Rahab, like Abraham!</a:t>
            </a:r>
            <a:endParaRPr lang="en-GB" dirty="0"/>
          </a:p>
          <a:p>
            <a:r>
              <a:rPr lang="en-GB" dirty="0" smtClean="0"/>
              <a:t>Be </a:t>
            </a:r>
            <a:r>
              <a:rPr lang="en-GB" b="1" dirty="0" smtClean="0"/>
              <a:t>single-minded</a:t>
            </a:r>
            <a:r>
              <a:rPr lang="en-GB" dirty="0" smtClean="0"/>
              <a:t>, not double-minded!</a:t>
            </a:r>
          </a:p>
          <a:p>
            <a:pPr lvl="1"/>
            <a:r>
              <a:rPr lang="en-GB" dirty="0" smtClean="0"/>
              <a:t>Give </a:t>
            </a:r>
            <a:r>
              <a:rPr lang="en-GB" dirty="0"/>
              <a:t>God our </a:t>
            </a:r>
            <a:r>
              <a:rPr lang="en-GB" b="1" dirty="0"/>
              <a:t>all</a:t>
            </a:r>
            <a:r>
              <a:rPr lang="en-GB" dirty="0"/>
              <a:t> </a:t>
            </a:r>
          </a:p>
          <a:p>
            <a:endParaRPr lang="en-GB" dirty="0"/>
          </a:p>
        </p:txBody>
      </p:sp>
    </p:spTree>
    <p:extLst>
      <p:ext uri="{BB962C8B-B14F-4D97-AF65-F5344CB8AC3E}">
        <p14:creationId xmlns:p14="http://schemas.microsoft.com/office/powerpoint/2010/main" val="141702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958241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“The tongue can no man tame”</a:t>
            </a:r>
            <a:endParaRPr lang="en-GB" dirty="0"/>
          </a:p>
        </p:txBody>
      </p:sp>
      <p:sp>
        <p:nvSpPr>
          <p:cNvPr id="4" name="Subtitle 3"/>
          <p:cNvSpPr>
            <a:spLocks noGrp="1"/>
          </p:cNvSpPr>
          <p:nvPr>
            <p:ph type="subTitle" idx="1"/>
          </p:nvPr>
        </p:nvSpPr>
        <p:spPr/>
        <p:txBody>
          <a:bodyPr/>
          <a:lstStyle/>
          <a:p>
            <a:r>
              <a:rPr lang="en-GB" dirty="0" smtClean="0"/>
              <a:t>Reading: James </a:t>
            </a:r>
            <a:r>
              <a:rPr lang="en-GB" dirty="0"/>
              <a:t>3</a:t>
            </a:r>
          </a:p>
        </p:txBody>
      </p:sp>
    </p:spTree>
    <p:extLst>
      <p:ext uri="{BB962C8B-B14F-4D97-AF65-F5344CB8AC3E}">
        <p14:creationId xmlns:p14="http://schemas.microsoft.com/office/powerpoint/2010/main" val="2744411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s://c2.staticflickr.com/2/1197/5161270422_cd20d16be3_b.jpg"/>
          <p:cNvPicPr>
            <a:picLocks noChangeAspect="1" noChangeArrowheads="1"/>
          </p:cNvPicPr>
          <p:nvPr/>
        </p:nvPicPr>
        <p:blipFill rotWithShape="1">
          <a:blip r:embed="rId3">
            <a:extLst>
              <a:ext uri="{28A0092B-C50C-407E-A947-70E740481C1C}">
                <a14:useLocalDpi xmlns:a14="http://schemas.microsoft.com/office/drawing/2010/main" val="0"/>
              </a:ext>
            </a:extLst>
          </a:blip>
          <a:srcRect b="6250"/>
          <a:stretch/>
        </p:blipFill>
        <p:spPr bwMode="auto">
          <a:xfrm>
            <a:off x="-357064" y="0"/>
            <a:ext cx="97536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Hearing/fait</a:t>
            </a:r>
            <a:r>
              <a:rPr lang="en-GB" dirty="0" smtClean="0"/>
              <a:t>h &amp;</a:t>
            </a:r>
            <a:r>
              <a:rPr lang="en-GB" b="1" dirty="0" smtClean="0"/>
              <a:t> doing/works</a:t>
            </a:r>
            <a:endParaRPr lang="en-GB" b="1" dirty="0"/>
          </a:p>
        </p:txBody>
      </p:sp>
      <p:sp>
        <p:nvSpPr>
          <p:cNvPr id="3" name="Content Placeholder 2"/>
          <p:cNvSpPr>
            <a:spLocks noGrp="1"/>
          </p:cNvSpPr>
          <p:nvPr>
            <p:ph idx="1"/>
          </p:nvPr>
        </p:nvSpPr>
        <p:spPr/>
        <p:txBody>
          <a:bodyPr/>
          <a:lstStyle/>
          <a:p>
            <a:pPr marL="0" indent="0">
              <a:buNone/>
            </a:pPr>
            <a:r>
              <a:rPr lang="en-GB" dirty="0" smtClean="0"/>
              <a:t>“</a:t>
            </a:r>
            <a:r>
              <a:rPr lang="en-GB" dirty="0"/>
              <a:t>whoso </a:t>
            </a:r>
            <a:r>
              <a:rPr lang="en-GB" dirty="0" err="1"/>
              <a:t>looketh</a:t>
            </a:r>
            <a:r>
              <a:rPr lang="en-GB" dirty="0"/>
              <a:t> into the perfect law of liberty, and </a:t>
            </a:r>
            <a:r>
              <a:rPr lang="en-GB" dirty="0" err="1"/>
              <a:t>continueth</a:t>
            </a:r>
            <a:r>
              <a:rPr lang="en-GB" dirty="0"/>
              <a:t> therein, he being not a forgetful </a:t>
            </a:r>
            <a:r>
              <a:rPr lang="en-GB" b="1" dirty="0">
                <a:solidFill>
                  <a:srgbClr val="CC0099"/>
                </a:solidFill>
              </a:rPr>
              <a:t>hearer</a:t>
            </a:r>
            <a:r>
              <a:rPr lang="en-GB" dirty="0"/>
              <a:t>, but a </a:t>
            </a:r>
            <a:r>
              <a:rPr lang="en-GB" b="1" dirty="0">
                <a:solidFill>
                  <a:srgbClr val="00B050"/>
                </a:solidFill>
              </a:rPr>
              <a:t>doer</a:t>
            </a:r>
            <a:r>
              <a:rPr lang="en-GB" dirty="0"/>
              <a:t> of the work, this man shall be blessed in his deed</a:t>
            </a:r>
            <a:r>
              <a:rPr lang="en-GB" dirty="0" smtClean="0"/>
              <a:t>.” James 1:25</a:t>
            </a:r>
          </a:p>
          <a:p>
            <a:pPr marL="0" indent="0">
              <a:buNone/>
            </a:pPr>
            <a:endParaRPr lang="en-GB" dirty="0"/>
          </a:p>
          <a:p>
            <a:pPr marL="0" indent="0">
              <a:buNone/>
            </a:pPr>
            <a:r>
              <a:rPr lang="en-GB" dirty="0" smtClean="0"/>
              <a:t>“</a:t>
            </a:r>
            <a:r>
              <a:rPr lang="en-GB" b="1" dirty="0">
                <a:solidFill>
                  <a:srgbClr val="CC0099"/>
                </a:solidFill>
              </a:rPr>
              <a:t>faith</a:t>
            </a:r>
            <a:r>
              <a:rPr lang="en-GB" dirty="0"/>
              <a:t>, if it hath not </a:t>
            </a:r>
            <a:r>
              <a:rPr lang="en-GB" b="1" dirty="0">
                <a:solidFill>
                  <a:srgbClr val="00B050"/>
                </a:solidFill>
              </a:rPr>
              <a:t>works</a:t>
            </a:r>
            <a:r>
              <a:rPr lang="en-GB" dirty="0"/>
              <a:t>, is dead</a:t>
            </a:r>
            <a:r>
              <a:rPr lang="en-GB" dirty="0" smtClean="0"/>
              <a:t>” </a:t>
            </a:r>
          </a:p>
          <a:p>
            <a:pPr marL="0" indent="0">
              <a:buNone/>
            </a:pPr>
            <a:r>
              <a:rPr lang="en-GB" dirty="0" smtClean="0"/>
              <a:t>James 2:17, 20, 26</a:t>
            </a:r>
            <a:endParaRPr lang="en-GB" dirty="0"/>
          </a:p>
        </p:txBody>
      </p:sp>
    </p:spTree>
    <p:extLst>
      <p:ext uri="{BB962C8B-B14F-4D97-AF65-F5344CB8AC3E}">
        <p14:creationId xmlns:p14="http://schemas.microsoft.com/office/powerpoint/2010/main" val="4364810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whole body”</a:t>
            </a:r>
            <a:endParaRPr lang="en-GB" dirty="0"/>
          </a:p>
        </p:txBody>
      </p:sp>
      <p:sp>
        <p:nvSpPr>
          <p:cNvPr id="6" name="Content Placeholder 5"/>
          <p:cNvSpPr>
            <a:spLocks noGrp="1"/>
          </p:cNvSpPr>
          <p:nvPr>
            <p:ph idx="1"/>
          </p:nvPr>
        </p:nvSpPr>
        <p:spPr/>
        <p:txBody>
          <a:bodyPr/>
          <a:lstStyle/>
          <a:p>
            <a:pPr>
              <a:buNone/>
            </a:pPr>
            <a:r>
              <a:rPr lang="en-GB" dirty="0" smtClean="0"/>
              <a:t>The ecclesia:</a:t>
            </a:r>
          </a:p>
          <a:p>
            <a:r>
              <a:rPr lang="en-GB" dirty="0" smtClean="0"/>
              <a:t>1 Corinthians 12:17</a:t>
            </a:r>
          </a:p>
          <a:p>
            <a:r>
              <a:rPr lang="en-GB" dirty="0" smtClean="0"/>
              <a:t>Ephesians 4:15-16</a:t>
            </a:r>
          </a:p>
          <a:p>
            <a:endParaRPr lang="en-GB" dirty="0" smtClean="0"/>
          </a:p>
          <a:p>
            <a:pPr>
              <a:buNone/>
            </a:pPr>
            <a:r>
              <a:rPr lang="en-GB" dirty="0" smtClean="0"/>
              <a:t>	“the head, even Christ: from whom the whole body fitly joined together”</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Serpent</a:t>
            </a:r>
            <a:endParaRPr lang="en-GB" dirty="0"/>
          </a:p>
        </p:txBody>
      </p:sp>
      <p:sp>
        <p:nvSpPr>
          <p:cNvPr id="5" name="Content Placeholder 4"/>
          <p:cNvSpPr>
            <a:spLocks noGrp="1"/>
          </p:cNvSpPr>
          <p:nvPr>
            <p:ph sz="half" idx="1"/>
          </p:nvPr>
        </p:nvSpPr>
        <p:spPr/>
        <p:txBody>
          <a:bodyPr>
            <a:normAutofit lnSpcReduction="10000"/>
          </a:bodyPr>
          <a:lstStyle/>
          <a:p>
            <a:pPr>
              <a:buNone/>
            </a:pPr>
            <a:r>
              <a:rPr lang="en-GB" b="1" dirty="0" smtClean="0"/>
              <a:t>Gk: </a:t>
            </a:r>
            <a:r>
              <a:rPr lang="en-GB" b="1" dirty="0" err="1" smtClean="0"/>
              <a:t>ophis</a:t>
            </a:r>
            <a:r>
              <a:rPr lang="en-GB" b="1" dirty="0" smtClean="0"/>
              <a:t> ‘serpent’</a:t>
            </a:r>
          </a:p>
          <a:p>
            <a:r>
              <a:rPr lang="en-GB" dirty="0" smtClean="0"/>
              <a:t>Matt 7:10, 10:16, 23:33</a:t>
            </a:r>
          </a:p>
          <a:p>
            <a:r>
              <a:rPr lang="en-GB" dirty="0" smtClean="0"/>
              <a:t>Mark 16:18</a:t>
            </a:r>
          </a:p>
          <a:p>
            <a:r>
              <a:rPr lang="en-GB" dirty="0" smtClean="0"/>
              <a:t>Luke 11:11</a:t>
            </a:r>
          </a:p>
          <a:p>
            <a:r>
              <a:rPr lang="en-GB" dirty="0" smtClean="0"/>
              <a:t>John 3:14</a:t>
            </a:r>
          </a:p>
          <a:p>
            <a:r>
              <a:rPr lang="en-GB" dirty="0" smtClean="0"/>
              <a:t>1 Corinthians 10:9</a:t>
            </a:r>
          </a:p>
          <a:p>
            <a:r>
              <a:rPr lang="en-GB" dirty="0" smtClean="0"/>
              <a:t>2 Corinthians 11:3</a:t>
            </a:r>
          </a:p>
          <a:p>
            <a:r>
              <a:rPr lang="en-GB" dirty="0" smtClean="0"/>
              <a:t>Revelation 9:19, 12:9, 14, 15, 20:2</a:t>
            </a:r>
          </a:p>
          <a:p>
            <a:endParaRPr lang="en-GB" dirty="0"/>
          </a:p>
        </p:txBody>
      </p:sp>
      <p:sp>
        <p:nvSpPr>
          <p:cNvPr id="6" name="Content Placeholder 5"/>
          <p:cNvSpPr>
            <a:spLocks noGrp="1"/>
          </p:cNvSpPr>
          <p:nvPr>
            <p:ph sz="half" idx="2"/>
          </p:nvPr>
        </p:nvSpPr>
        <p:spPr/>
        <p:txBody>
          <a:bodyPr>
            <a:normAutofit lnSpcReduction="10000"/>
          </a:bodyPr>
          <a:lstStyle/>
          <a:p>
            <a:pPr>
              <a:buNone/>
            </a:pPr>
            <a:r>
              <a:rPr lang="en-GB" b="1" dirty="0" smtClean="0"/>
              <a:t>Gk: </a:t>
            </a:r>
            <a:r>
              <a:rPr lang="en-GB" b="1" dirty="0" err="1" smtClean="0"/>
              <a:t>herpeton</a:t>
            </a:r>
            <a:endParaRPr lang="en-GB" b="1" dirty="0" smtClean="0"/>
          </a:p>
          <a:p>
            <a:r>
              <a:rPr lang="en-GB" dirty="0" smtClean="0"/>
              <a:t>Acts 10:12</a:t>
            </a:r>
          </a:p>
          <a:p>
            <a:pPr lvl="1"/>
            <a:r>
              <a:rPr lang="en-GB" dirty="0" smtClean="0"/>
              <a:t>“creeping things”</a:t>
            </a:r>
          </a:p>
          <a:p>
            <a:r>
              <a:rPr lang="en-GB" dirty="0" smtClean="0"/>
              <a:t>Acts 11:6</a:t>
            </a:r>
          </a:p>
          <a:p>
            <a:pPr lvl="1"/>
            <a:r>
              <a:rPr lang="en-GB" dirty="0" smtClean="0"/>
              <a:t>“creeping things”</a:t>
            </a:r>
          </a:p>
          <a:p>
            <a:r>
              <a:rPr lang="en-GB" dirty="0" smtClean="0"/>
              <a:t>Romans 1:23</a:t>
            </a:r>
          </a:p>
          <a:p>
            <a:pPr lvl="1"/>
            <a:r>
              <a:rPr lang="en-GB" dirty="0" smtClean="0"/>
              <a:t>“creeping things”</a:t>
            </a:r>
          </a:p>
          <a:p>
            <a:r>
              <a:rPr lang="en-GB" b="1" dirty="0" smtClean="0"/>
              <a:t>James 3:7</a:t>
            </a: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 taming/having dominion</a:t>
            </a:r>
            <a:endParaRPr lang="en-GB" dirty="0"/>
          </a:p>
        </p:txBody>
      </p:sp>
      <p:sp>
        <p:nvSpPr>
          <p:cNvPr id="3" name="Content Placeholder 2"/>
          <p:cNvSpPr>
            <a:spLocks noGrp="1"/>
          </p:cNvSpPr>
          <p:nvPr>
            <p:ph idx="1"/>
          </p:nvPr>
        </p:nvSpPr>
        <p:spPr/>
        <p:txBody>
          <a:bodyPr/>
          <a:lstStyle/>
          <a:p>
            <a:pPr marL="0" indent="0">
              <a:buNone/>
            </a:pPr>
            <a:r>
              <a:rPr lang="en-GB" dirty="0" smtClean="0"/>
              <a:t>‘</a:t>
            </a:r>
            <a:r>
              <a:rPr lang="en-GB" b="1" dirty="0" smtClean="0"/>
              <a:t>tamed</a:t>
            </a:r>
            <a:r>
              <a:rPr lang="en-GB" dirty="0" smtClean="0"/>
              <a:t>’ – Gk. </a:t>
            </a:r>
            <a:r>
              <a:rPr lang="en-GB" i="1" dirty="0" err="1"/>
              <a:t>d</a:t>
            </a:r>
            <a:r>
              <a:rPr lang="en-GB" i="1" dirty="0" err="1" smtClean="0"/>
              <a:t>amazō</a:t>
            </a:r>
            <a:r>
              <a:rPr lang="en-GB" dirty="0" smtClean="0"/>
              <a:t> (akin to Latin, </a:t>
            </a:r>
            <a:r>
              <a:rPr lang="en-GB" b="1" dirty="0" err="1" smtClean="0"/>
              <a:t>dominus</a:t>
            </a:r>
            <a:r>
              <a:rPr lang="en-GB" dirty="0" smtClean="0"/>
              <a:t>)</a:t>
            </a:r>
          </a:p>
          <a:p>
            <a:pPr marL="0" indent="0">
              <a:buNone/>
            </a:pPr>
            <a:endParaRPr lang="en-GB" dirty="0"/>
          </a:p>
          <a:p>
            <a:pPr marL="0" indent="0">
              <a:buNone/>
            </a:pPr>
            <a:r>
              <a:rPr lang="en-GB" dirty="0" smtClean="0"/>
              <a:t>“God </a:t>
            </a:r>
            <a:r>
              <a:rPr lang="en-GB" dirty="0"/>
              <a:t>said, Let us make man in our image, after our likeness: and let them have </a:t>
            </a:r>
            <a:r>
              <a:rPr lang="en-GB" b="1" dirty="0" smtClean="0"/>
              <a:t>dominion</a:t>
            </a:r>
            <a:r>
              <a:rPr lang="en-GB" dirty="0"/>
              <a:t> over the fish of the sea, and over the fowl of the air, and over the cattle, and over all the earth, and over every creeping thing that </a:t>
            </a:r>
            <a:r>
              <a:rPr lang="en-GB" dirty="0" err="1"/>
              <a:t>creepeth</a:t>
            </a:r>
            <a:r>
              <a:rPr lang="en-GB" dirty="0"/>
              <a:t> upon the earth</a:t>
            </a:r>
            <a:r>
              <a:rPr lang="en-GB" dirty="0" smtClean="0"/>
              <a:t>.” Genesis 1:26</a:t>
            </a:r>
            <a:endParaRPr lang="en-GB" dirty="0"/>
          </a:p>
        </p:txBody>
      </p:sp>
    </p:spTree>
    <p:extLst>
      <p:ext uri="{BB962C8B-B14F-4D97-AF65-F5344CB8AC3E}">
        <p14:creationId xmlns:p14="http://schemas.microsoft.com/office/powerpoint/2010/main" val="2868100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Poison</a:t>
            </a:r>
            <a:endParaRPr lang="en-GB" dirty="0"/>
          </a:p>
        </p:txBody>
      </p:sp>
      <p:sp>
        <p:nvSpPr>
          <p:cNvPr id="6" name="Content Placeholder 5"/>
          <p:cNvSpPr>
            <a:spLocks noGrp="1"/>
          </p:cNvSpPr>
          <p:nvPr>
            <p:ph idx="1"/>
          </p:nvPr>
        </p:nvSpPr>
        <p:spPr>
          <a:xfrm>
            <a:off x="323528" y="1600203"/>
            <a:ext cx="8363272" cy="4525963"/>
          </a:xfrm>
        </p:spPr>
        <p:txBody>
          <a:bodyPr/>
          <a:lstStyle/>
          <a:p>
            <a:pPr>
              <a:buNone/>
            </a:pPr>
            <a:r>
              <a:rPr lang="en-GB" dirty="0" smtClean="0"/>
              <a:t>	“with their tongues they have used deceit; the </a:t>
            </a:r>
            <a:r>
              <a:rPr lang="en-GB" b="1" dirty="0" smtClean="0"/>
              <a:t>poison</a:t>
            </a:r>
            <a:r>
              <a:rPr lang="en-GB" dirty="0" smtClean="0"/>
              <a:t> of asps is under their lips” Romans 3:13</a:t>
            </a:r>
          </a:p>
          <a:p>
            <a:pPr algn="r">
              <a:buNone/>
            </a:pPr>
            <a:endParaRPr lang="en-GB" dirty="0" smtClean="0"/>
          </a:p>
          <a:p>
            <a:pPr>
              <a:buNone/>
            </a:pPr>
            <a:r>
              <a:rPr lang="en-GB" dirty="0" smtClean="0"/>
              <a:t>	An asp is a small and </a:t>
            </a:r>
            <a:r>
              <a:rPr lang="en-GB" dirty="0" err="1" smtClean="0"/>
              <a:t>venemous</a:t>
            </a:r>
            <a:r>
              <a:rPr lang="en-GB" dirty="0" smtClean="0"/>
              <a:t> serpent, it’s bite is deadly! (Thought to be an Egyptian cobra – Egypt is always deadly!!)</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ttp://i.kinja-img.com/gawker-media/image/upload/htdzwuwseqx0ixfbwau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752469"/>
            <a:ext cx="4802906" cy="29168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6626" name="Picture 2" descr="https://freeinfonature.files.wordpress.com/2011/12/natural-fountain-forest-clouds-water-mountain-people-jungle-waterfallmoist-fountain_bi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47865" y="1844824"/>
            <a:ext cx="5760640" cy="3600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6628" name="Picture 4" descr="http://copiosa.org/images/fig_tre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59" y="81195"/>
            <a:ext cx="5409645" cy="3491821"/>
          </a:xfrm>
          <a:prstGeom prst="rect">
            <a:avLst/>
          </a:prstGeom>
          <a:noFill/>
          <a:effectLst>
            <a:softEdge rad="127000"/>
          </a:effectLst>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36096" y="159023"/>
            <a:ext cx="2088232" cy="461665"/>
          </a:xfrm>
          <a:prstGeom prst="rect">
            <a:avLst/>
          </a:prstGeom>
          <a:noFill/>
        </p:spPr>
        <p:txBody>
          <a:bodyPr wrap="square" rtlCol="0">
            <a:spAutoFit/>
          </a:bodyPr>
          <a:lstStyle/>
          <a:p>
            <a:r>
              <a:rPr lang="en-GB" sz="2400" b="1" dirty="0" smtClean="0"/>
              <a:t>Fig tree</a:t>
            </a:r>
            <a:endParaRPr lang="en-GB" sz="2400" b="1" dirty="0"/>
          </a:p>
        </p:txBody>
      </p:sp>
      <p:sp>
        <p:nvSpPr>
          <p:cNvPr id="9" name="TextBox 8"/>
          <p:cNvSpPr txBox="1"/>
          <p:nvPr/>
        </p:nvSpPr>
        <p:spPr>
          <a:xfrm>
            <a:off x="6948264" y="1527175"/>
            <a:ext cx="2088232" cy="461665"/>
          </a:xfrm>
          <a:prstGeom prst="rect">
            <a:avLst/>
          </a:prstGeom>
          <a:noFill/>
        </p:spPr>
        <p:txBody>
          <a:bodyPr wrap="square" rtlCol="0">
            <a:spAutoFit/>
          </a:bodyPr>
          <a:lstStyle/>
          <a:p>
            <a:pPr algn="r"/>
            <a:r>
              <a:rPr lang="en-GB" sz="2400" b="1" dirty="0" smtClean="0"/>
              <a:t>Fountain</a:t>
            </a:r>
            <a:endParaRPr lang="en-GB" sz="2400" b="1" dirty="0"/>
          </a:p>
        </p:txBody>
      </p:sp>
      <p:sp>
        <p:nvSpPr>
          <p:cNvPr id="10" name="TextBox 9"/>
          <p:cNvSpPr txBox="1"/>
          <p:nvPr/>
        </p:nvSpPr>
        <p:spPr>
          <a:xfrm>
            <a:off x="4932040" y="6165304"/>
            <a:ext cx="2088232" cy="461665"/>
          </a:xfrm>
          <a:prstGeom prst="rect">
            <a:avLst/>
          </a:prstGeom>
          <a:noFill/>
        </p:spPr>
        <p:txBody>
          <a:bodyPr wrap="square" rtlCol="0">
            <a:spAutoFit/>
          </a:bodyPr>
          <a:lstStyle/>
          <a:p>
            <a:r>
              <a:rPr lang="en-GB" sz="2400" b="1" dirty="0" smtClean="0"/>
              <a:t>Vine</a:t>
            </a:r>
            <a:endParaRPr lang="en-GB" sz="2400" b="1" dirty="0"/>
          </a:p>
        </p:txBody>
      </p:sp>
    </p:spTree>
    <p:extLst>
      <p:ext uri="{BB962C8B-B14F-4D97-AF65-F5344CB8AC3E}">
        <p14:creationId xmlns:p14="http://schemas.microsoft.com/office/powerpoint/2010/main" val="18226692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a:t>
            </a:r>
            <a:r>
              <a:rPr lang="en-GB" dirty="0"/>
              <a:t>God blessed them, and God said unto them, </a:t>
            </a:r>
            <a:r>
              <a:rPr lang="en-GB" b="1" dirty="0"/>
              <a:t>Be fruitful</a:t>
            </a:r>
            <a:r>
              <a:rPr lang="en-GB" dirty="0"/>
              <a:t>, and multiply, and replenish the earth, and subdue it: and have </a:t>
            </a:r>
            <a:r>
              <a:rPr lang="en-GB" b="1" dirty="0"/>
              <a:t>dominion</a:t>
            </a:r>
            <a:r>
              <a:rPr lang="en-GB" dirty="0"/>
              <a:t> </a:t>
            </a:r>
            <a:r>
              <a:rPr lang="en-GB" dirty="0" smtClean="0"/>
              <a:t>over </a:t>
            </a:r>
            <a:r>
              <a:rPr lang="en-GB" dirty="0"/>
              <a:t>the fish of the sea, and over the fowl of the air, and over every living thing that </a:t>
            </a:r>
            <a:r>
              <a:rPr lang="en-GB" dirty="0" err="1"/>
              <a:t>moveth</a:t>
            </a:r>
            <a:r>
              <a:rPr lang="en-GB" dirty="0"/>
              <a:t> upon the earth</a:t>
            </a:r>
            <a:r>
              <a:rPr lang="en-GB" dirty="0" smtClean="0"/>
              <a:t>.” Genesis 1:28</a:t>
            </a:r>
            <a:endParaRPr lang="en-GB" dirty="0"/>
          </a:p>
        </p:txBody>
      </p:sp>
    </p:spTree>
    <p:extLst>
      <p:ext uri="{BB962C8B-B14F-4D97-AF65-F5344CB8AC3E}">
        <p14:creationId xmlns:p14="http://schemas.microsoft.com/office/powerpoint/2010/main" val="3939402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Two wisdoms</a:t>
            </a:r>
            <a:endParaRPr lang="en-GB" dirty="0"/>
          </a:p>
        </p:txBody>
      </p:sp>
      <p:sp>
        <p:nvSpPr>
          <p:cNvPr id="5" name="Content Placeholder 4"/>
          <p:cNvSpPr>
            <a:spLocks noGrp="1"/>
          </p:cNvSpPr>
          <p:nvPr>
            <p:ph sz="half" idx="1"/>
          </p:nvPr>
        </p:nvSpPr>
        <p:spPr/>
        <p:txBody>
          <a:bodyPr>
            <a:normAutofit lnSpcReduction="10000"/>
          </a:bodyPr>
          <a:lstStyle/>
          <a:p>
            <a:pPr marL="0" indent="0">
              <a:buNone/>
            </a:pPr>
            <a:r>
              <a:rPr lang="en-GB" b="1" dirty="0" smtClean="0"/>
              <a:t>Earthly wisdom</a:t>
            </a:r>
          </a:p>
          <a:p>
            <a:r>
              <a:rPr lang="en-GB" dirty="0" smtClean="0"/>
              <a:t>Sensual – natural </a:t>
            </a:r>
          </a:p>
          <a:p>
            <a:r>
              <a:rPr lang="en-GB" dirty="0" smtClean="0"/>
              <a:t>Devilish – demoniacal</a:t>
            </a:r>
          </a:p>
          <a:p>
            <a:r>
              <a:rPr lang="en-GB" dirty="0" smtClean="0"/>
              <a:t>Bitter envying</a:t>
            </a:r>
          </a:p>
          <a:p>
            <a:r>
              <a:rPr lang="en-GB" dirty="0" smtClean="0"/>
              <a:t>Strife/Faction – splits!</a:t>
            </a:r>
          </a:p>
          <a:p>
            <a:r>
              <a:rPr lang="en-GB" dirty="0" smtClean="0"/>
              <a:t>Confusion</a:t>
            </a:r>
          </a:p>
          <a:p>
            <a:r>
              <a:rPr lang="en-GB" dirty="0" smtClean="0"/>
              <a:t>Every evil work</a:t>
            </a:r>
            <a:endParaRPr lang="en-GB" dirty="0"/>
          </a:p>
        </p:txBody>
      </p:sp>
      <p:sp>
        <p:nvSpPr>
          <p:cNvPr id="6" name="Content Placeholder 5"/>
          <p:cNvSpPr>
            <a:spLocks noGrp="1"/>
          </p:cNvSpPr>
          <p:nvPr>
            <p:ph sz="half" idx="2"/>
          </p:nvPr>
        </p:nvSpPr>
        <p:spPr/>
        <p:txBody>
          <a:bodyPr>
            <a:normAutofit lnSpcReduction="10000"/>
          </a:bodyPr>
          <a:lstStyle/>
          <a:p>
            <a:pPr marL="0" indent="0">
              <a:buNone/>
            </a:pPr>
            <a:r>
              <a:rPr lang="en-GB" b="1" dirty="0" smtClean="0"/>
              <a:t>Heavenly wisdom</a:t>
            </a:r>
          </a:p>
          <a:p>
            <a:r>
              <a:rPr lang="en-GB" dirty="0" smtClean="0"/>
              <a:t>Pure</a:t>
            </a:r>
          </a:p>
          <a:p>
            <a:r>
              <a:rPr lang="en-GB" dirty="0" smtClean="0"/>
              <a:t>Peaceable</a:t>
            </a:r>
          </a:p>
          <a:p>
            <a:r>
              <a:rPr lang="en-GB" dirty="0" smtClean="0"/>
              <a:t>Gentle</a:t>
            </a:r>
          </a:p>
          <a:p>
            <a:r>
              <a:rPr lang="en-GB" dirty="0" smtClean="0"/>
              <a:t>Easy to be </a:t>
            </a:r>
            <a:r>
              <a:rPr lang="en-GB" dirty="0" err="1" smtClean="0"/>
              <a:t>intreated</a:t>
            </a:r>
            <a:endParaRPr lang="en-GB" dirty="0" smtClean="0"/>
          </a:p>
          <a:p>
            <a:r>
              <a:rPr lang="en-GB" dirty="0" smtClean="0"/>
              <a:t>Full of mercy and good fruits</a:t>
            </a:r>
          </a:p>
          <a:p>
            <a:r>
              <a:rPr lang="en-GB" dirty="0" smtClean="0"/>
              <a:t>Without partiality</a:t>
            </a:r>
          </a:p>
          <a:p>
            <a:r>
              <a:rPr lang="en-GB" dirty="0" smtClean="0"/>
              <a:t>Without hypocrisy</a:t>
            </a:r>
            <a:endParaRPr lang="en-GB" dirty="0"/>
          </a:p>
        </p:txBody>
      </p:sp>
    </p:spTree>
    <p:extLst>
      <p:ext uri="{BB962C8B-B14F-4D97-AF65-F5344CB8AC3E}">
        <p14:creationId xmlns:p14="http://schemas.microsoft.com/office/powerpoint/2010/main" val="333450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wisdom from </a:t>
            </a:r>
            <a:r>
              <a:rPr lang="en-GB" b="1" dirty="0" smtClean="0"/>
              <a:t>above</a:t>
            </a:r>
            <a:endParaRPr lang="en-GB" b="1" dirty="0"/>
          </a:p>
        </p:txBody>
      </p:sp>
      <p:sp>
        <p:nvSpPr>
          <p:cNvPr id="3" name="Content Placeholder 2"/>
          <p:cNvSpPr>
            <a:spLocks noGrp="1"/>
          </p:cNvSpPr>
          <p:nvPr>
            <p:ph idx="1"/>
          </p:nvPr>
        </p:nvSpPr>
        <p:spPr/>
        <p:txBody>
          <a:bodyPr/>
          <a:lstStyle/>
          <a:p>
            <a:pPr marL="0" indent="0">
              <a:buNone/>
            </a:pPr>
            <a:r>
              <a:rPr lang="en-GB" dirty="0" smtClean="0"/>
              <a:t>“If </a:t>
            </a:r>
            <a:r>
              <a:rPr lang="en-GB" dirty="0"/>
              <a:t>ye then be risen with Christ, </a:t>
            </a:r>
            <a:r>
              <a:rPr lang="en-GB" b="1" dirty="0"/>
              <a:t>seek those things which are </a:t>
            </a:r>
            <a:r>
              <a:rPr lang="en-GB" b="1" u="sng" dirty="0"/>
              <a:t>above</a:t>
            </a:r>
            <a:r>
              <a:rPr lang="en-GB" b="1" dirty="0"/>
              <a:t>, </a:t>
            </a:r>
            <a:r>
              <a:rPr lang="en-GB" dirty="0"/>
              <a:t>where Christ </a:t>
            </a:r>
            <a:r>
              <a:rPr lang="en-GB" dirty="0" err="1"/>
              <a:t>sitteth</a:t>
            </a:r>
            <a:r>
              <a:rPr lang="en-GB" dirty="0"/>
              <a:t> on the right hand of God</a:t>
            </a:r>
            <a:r>
              <a:rPr lang="en-GB" dirty="0" smtClean="0"/>
              <a:t>. </a:t>
            </a:r>
            <a:r>
              <a:rPr lang="en-GB" b="1" dirty="0" smtClean="0"/>
              <a:t>Set </a:t>
            </a:r>
            <a:r>
              <a:rPr lang="en-GB" b="1" dirty="0"/>
              <a:t>your affection on things </a:t>
            </a:r>
            <a:r>
              <a:rPr lang="en-GB" b="1" u="sng" dirty="0"/>
              <a:t>above</a:t>
            </a:r>
            <a:r>
              <a:rPr lang="en-GB" b="1" dirty="0"/>
              <a:t>, not on things on the earth</a:t>
            </a:r>
            <a:r>
              <a:rPr lang="en-GB" dirty="0" smtClean="0"/>
              <a:t>.” Colossians 3:1-2</a:t>
            </a:r>
            <a:endParaRPr lang="en-GB" dirty="0"/>
          </a:p>
        </p:txBody>
      </p:sp>
    </p:spTree>
    <p:extLst>
      <p:ext uri="{BB962C8B-B14F-4D97-AF65-F5344CB8AC3E}">
        <p14:creationId xmlns:p14="http://schemas.microsoft.com/office/powerpoint/2010/main" val="21448328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God’s wisdom</a:t>
            </a:r>
            <a:endParaRPr lang="en-GB" dirty="0"/>
          </a:p>
        </p:txBody>
      </p:sp>
      <p:sp>
        <p:nvSpPr>
          <p:cNvPr id="3" name="Content Placeholder 2"/>
          <p:cNvSpPr>
            <a:spLocks noGrp="1"/>
          </p:cNvSpPr>
          <p:nvPr>
            <p:ph idx="1"/>
          </p:nvPr>
        </p:nvSpPr>
        <p:spPr/>
        <p:txBody>
          <a:bodyPr>
            <a:normAutofit/>
          </a:bodyPr>
          <a:lstStyle/>
          <a:p>
            <a:r>
              <a:rPr lang="en-GB" dirty="0" smtClean="0"/>
              <a:t>A gift from God </a:t>
            </a:r>
            <a:r>
              <a:rPr lang="en-GB" b="1" dirty="0" smtClean="0"/>
              <a:t>above </a:t>
            </a:r>
            <a:endParaRPr lang="en-GB" dirty="0"/>
          </a:p>
          <a:p>
            <a:pPr lvl="1"/>
            <a:r>
              <a:rPr lang="en-GB" dirty="0" smtClean="0"/>
              <a:t>James 1:17, James 3:15-17</a:t>
            </a:r>
          </a:p>
          <a:p>
            <a:r>
              <a:rPr lang="en-GB" b="1" dirty="0" smtClean="0"/>
              <a:t>Comes down </a:t>
            </a:r>
            <a:r>
              <a:rPr lang="en-GB" dirty="0" smtClean="0"/>
              <a:t>from above, like manna </a:t>
            </a:r>
          </a:p>
          <a:p>
            <a:pPr lvl="1"/>
            <a:r>
              <a:rPr lang="en-GB" dirty="0" smtClean="0"/>
              <a:t>cp. James 1:17, John 6:31-58</a:t>
            </a:r>
          </a:p>
          <a:p>
            <a:endParaRPr lang="en-GB" dirty="0"/>
          </a:p>
        </p:txBody>
      </p:sp>
    </p:spTree>
    <p:extLst>
      <p:ext uri="{BB962C8B-B14F-4D97-AF65-F5344CB8AC3E}">
        <p14:creationId xmlns:p14="http://schemas.microsoft.com/office/powerpoint/2010/main" val="14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5500697" y="1428736"/>
          <a:ext cx="3410313" cy="4357718"/>
        </p:xfrm>
        <a:graphic>
          <a:graphicData uri="http://schemas.openxmlformats.org/presentationml/2006/ole">
            <mc:AlternateContent xmlns:mc="http://schemas.openxmlformats.org/markup-compatibility/2006">
              <mc:Choice xmlns:v="urn:schemas-microsoft-com:vml" Requires="v">
                <p:oleObj spid="_x0000_s25700" name="Photo Editor Photo" r:id="rId4" imgW="4428571" imgH="4114286" progId="">
                  <p:embed/>
                </p:oleObj>
              </mc:Choice>
              <mc:Fallback>
                <p:oleObj name="Photo Editor Photo" r:id="rId4" imgW="4428571" imgH="41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97" y="1428736"/>
                        <a:ext cx="3410313" cy="435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3"/>
          <p:cNvSpPr>
            <a:spLocks noGrp="1" noChangeArrowheads="1"/>
          </p:cNvSpPr>
          <p:nvPr>
            <p:ph type="body" idx="1"/>
          </p:nvPr>
        </p:nvSpPr>
        <p:spPr>
          <a:xfrm>
            <a:off x="381000" y="331798"/>
            <a:ext cx="6553200" cy="4525962"/>
          </a:xfrm>
        </p:spPr>
        <p:txBody>
          <a:bodyPr>
            <a:noAutofit/>
          </a:bodyPr>
          <a:lstStyle/>
          <a:p>
            <a:pPr>
              <a:lnSpc>
                <a:spcPct val="90000"/>
              </a:lnSpc>
              <a:buNone/>
            </a:pPr>
            <a:r>
              <a:rPr lang="en-GB" sz="2900" b="1" dirty="0">
                <a:latin typeface="+mj-lt"/>
              </a:rPr>
              <a:t>The Fruit of the Spirit in </a:t>
            </a:r>
            <a:r>
              <a:rPr lang="en-GB" sz="2900" b="1" dirty="0" smtClean="0">
                <a:latin typeface="+mj-lt"/>
              </a:rPr>
              <a:t>James’ letter</a:t>
            </a:r>
            <a:endParaRPr lang="en-GB" sz="2900" b="1" dirty="0">
              <a:latin typeface="+mj-lt"/>
            </a:endParaRPr>
          </a:p>
          <a:p>
            <a:pPr>
              <a:lnSpc>
                <a:spcPct val="90000"/>
              </a:lnSpc>
            </a:pPr>
            <a:endParaRPr lang="en-GB" sz="1700" b="1" dirty="0">
              <a:latin typeface="+mj-lt"/>
            </a:endParaRPr>
          </a:p>
          <a:p>
            <a:pPr>
              <a:lnSpc>
                <a:spcPct val="90000"/>
              </a:lnSpc>
            </a:pPr>
            <a:r>
              <a:rPr lang="en-GB" sz="2900" b="1" dirty="0" smtClean="0">
                <a:latin typeface="+mj-lt"/>
              </a:rPr>
              <a:t>Fruit</a:t>
            </a:r>
            <a:r>
              <a:rPr lang="en-GB" sz="2900" dirty="0" smtClean="0">
                <a:latin typeface="+mj-lt"/>
              </a:rPr>
              <a:t>			3:17</a:t>
            </a:r>
          </a:p>
          <a:p>
            <a:pPr>
              <a:lnSpc>
                <a:spcPct val="90000"/>
              </a:lnSpc>
            </a:pPr>
            <a:r>
              <a:rPr lang="en-GB" sz="2900" b="1" dirty="0" smtClean="0">
                <a:latin typeface="+mj-lt"/>
              </a:rPr>
              <a:t>Love</a:t>
            </a:r>
            <a:r>
              <a:rPr lang="en-GB" sz="2900" dirty="0">
                <a:latin typeface="+mj-lt"/>
              </a:rPr>
              <a:t>			2:8</a:t>
            </a:r>
          </a:p>
          <a:p>
            <a:pPr>
              <a:lnSpc>
                <a:spcPct val="90000"/>
              </a:lnSpc>
            </a:pPr>
            <a:r>
              <a:rPr lang="en-GB" sz="2900" b="1" dirty="0">
                <a:latin typeface="+mj-lt"/>
              </a:rPr>
              <a:t>Joy</a:t>
            </a:r>
            <a:r>
              <a:rPr lang="en-GB" sz="2900" dirty="0">
                <a:latin typeface="+mj-lt"/>
              </a:rPr>
              <a:t>			</a:t>
            </a:r>
            <a:r>
              <a:rPr lang="en-GB" sz="2900" dirty="0" smtClean="0">
                <a:latin typeface="+mj-lt"/>
              </a:rPr>
              <a:t>	1:2</a:t>
            </a:r>
            <a:endParaRPr lang="en-GB" sz="2900" dirty="0">
              <a:latin typeface="+mj-lt"/>
            </a:endParaRPr>
          </a:p>
          <a:p>
            <a:pPr>
              <a:lnSpc>
                <a:spcPct val="90000"/>
              </a:lnSpc>
            </a:pPr>
            <a:r>
              <a:rPr lang="en-GB" sz="2900" b="1" dirty="0">
                <a:latin typeface="+mj-lt"/>
              </a:rPr>
              <a:t>Peace</a:t>
            </a:r>
            <a:r>
              <a:rPr lang="en-GB" sz="2900" dirty="0">
                <a:latin typeface="+mj-lt"/>
              </a:rPr>
              <a:t>			3:18</a:t>
            </a:r>
          </a:p>
          <a:p>
            <a:pPr>
              <a:lnSpc>
                <a:spcPct val="90000"/>
              </a:lnSpc>
            </a:pPr>
            <a:r>
              <a:rPr lang="en-GB" sz="2900" b="1" dirty="0" smtClean="0">
                <a:latin typeface="+mj-lt"/>
              </a:rPr>
              <a:t>Longsuffering</a:t>
            </a:r>
            <a:r>
              <a:rPr lang="en-GB" sz="2900" dirty="0" smtClean="0">
                <a:latin typeface="+mj-lt"/>
              </a:rPr>
              <a:t>		sw</a:t>
            </a:r>
            <a:r>
              <a:rPr lang="en-GB" sz="2900" dirty="0">
                <a:latin typeface="+mj-lt"/>
              </a:rPr>
              <a:t>. 5:10</a:t>
            </a:r>
          </a:p>
          <a:p>
            <a:pPr>
              <a:lnSpc>
                <a:spcPct val="90000"/>
              </a:lnSpc>
            </a:pPr>
            <a:r>
              <a:rPr lang="en-GB" sz="2900" dirty="0">
                <a:latin typeface="+mj-lt"/>
              </a:rPr>
              <a:t>Gentleness		</a:t>
            </a:r>
            <a:r>
              <a:rPr lang="en-GB" sz="2900" dirty="0" smtClean="0">
                <a:latin typeface="+mj-lt"/>
              </a:rPr>
              <a:t>3:17</a:t>
            </a:r>
          </a:p>
          <a:p>
            <a:r>
              <a:rPr lang="en-GB" sz="2900" b="1" dirty="0" smtClean="0">
                <a:latin typeface="+mj-lt"/>
              </a:rPr>
              <a:t>Goodness</a:t>
            </a:r>
            <a:r>
              <a:rPr lang="en-GB" sz="2900" dirty="0" smtClean="0">
                <a:latin typeface="+mj-lt"/>
              </a:rPr>
              <a:t>		3:17</a:t>
            </a:r>
          </a:p>
          <a:p>
            <a:r>
              <a:rPr lang="en-GB" sz="2900" b="1" dirty="0" smtClean="0">
                <a:latin typeface="+mj-lt"/>
              </a:rPr>
              <a:t>Faith</a:t>
            </a:r>
            <a:r>
              <a:rPr lang="en-GB" sz="2900" dirty="0" smtClean="0">
                <a:latin typeface="+mj-lt"/>
              </a:rPr>
              <a:t>			2:20</a:t>
            </a:r>
          </a:p>
          <a:p>
            <a:r>
              <a:rPr lang="en-GB" sz="2900" b="1" dirty="0" smtClean="0">
                <a:latin typeface="+mj-lt"/>
              </a:rPr>
              <a:t>Meekness</a:t>
            </a:r>
            <a:r>
              <a:rPr lang="en-GB" sz="2900" dirty="0" smtClean="0">
                <a:latin typeface="+mj-lt"/>
              </a:rPr>
              <a:t>		1:21</a:t>
            </a:r>
          </a:p>
          <a:p>
            <a:r>
              <a:rPr lang="en-GB" sz="2900" dirty="0" smtClean="0">
                <a:latin typeface="+mj-lt"/>
              </a:rPr>
              <a:t>Temperance 		5:7</a:t>
            </a:r>
          </a:p>
          <a:p>
            <a:pPr>
              <a:lnSpc>
                <a:spcPct val="90000"/>
              </a:lnSpc>
            </a:pPr>
            <a:endParaRPr lang="en-GB" sz="2900" dirty="0">
              <a:latin typeface="+mj-lt"/>
            </a:endParaRPr>
          </a:p>
        </p:txBody>
      </p:sp>
      <p:sp>
        <p:nvSpPr>
          <p:cNvPr id="5125" name="Text Box 5"/>
          <p:cNvSpPr txBox="1">
            <a:spLocks noChangeArrowheads="1"/>
          </p:cNvSpPr>
          <p:nvPr/>
        </p:nvSpPr>
        <p:spPr bwMode="auto">
          <a:xfrm>
            <a:off x="1371600" y="6292852"/>
            <a:ext cx="7696200" cy="492443"/>
          </a:xfrm>
          <a:prstGeom prst="rect">
            <a:avLst/>
          </a:prstGeom>
          <a:noFill/>
          <a:ln w="9525">
            <a:noFill/>
            <a:miter lim="800000"/>
            <a:headEnd/>
            <a:tailEnd/>
          </a:ln>
          <a:effectLst/>
        </p:spPr>
        <p:txBody>
          <a:bodyPr>
            <a:spAutoFit/>
          </a:bodyPr>
          <a:lstStyle/>
          <a:p>
            <a:pPr algn="r">
              <a:spcBef>
                <a:spcPct val="50000"/>
              </a:spcBef>
            </a:pPr>
            <a:r>
              <a:rPr lang="en-GB" sz="2600" dirty="0">
                <a:latin typeface="+mj-lt"/>
              </a:rPr>
              <a:t>The ‘</a:t>
            </a:r>
            <a:r>
              <a:rPr lang="en-GB" sz="2600" b="1" dirty="0">
                <a:latin typeface="+mj-lt"/>
              </a:rPr>
              <a:t>Fruit of the Spirit</a:t>
            </a:r>
            <a:r>
              <a:rPr lang="en-GB" sz="2600" dirty="0">
                <a:latin typeface="+mj-lt"/>
              </a:rPr>
              <a:t>’ is from Galatians 5:22-23</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 trail!</a:t>
            </a:r>
            <a:endParaRPr lang="en-GB" dirty="0"/>
          </a:p>
        </p:txBody>
      </p:sp>
      <p:sp>
        <p:nvSpPr>
          <p:cNvPr id="3" name="Content Placeholder 2"/>
          <p:cNvSpPr>
            <a:spLocks noGrp="1"/>
          </p:cNvSpPr>
          <p:nvPr>
            <p:ph idx="1"/>
          </p:nvPr>
        </p:nvSpPr>
        <p:spPr/>
        <p:txBody>
          <a:bodyPr/>
          <a:lstStyle/>
          <a:p>
            <a:r>
              <a:rPr lang="en-GB" dirty="0" smtClean="0"/>
              <a:t>Deuteronomy 8:3</a:t>
            </a:r>
          </a:p>
          <a:p>
            <a:r>
              <a:rPr lang="en-GB" dirty="0" smtClean="0"/>
              <a:t>Matthew 4:4</a:t>
            </a:r>
          </a:p>
          <a:p>
            <a:r>
              <a:rPr lang="en-GB" dirty="0" smtClean="0"/>
              <a:t>James 4:7</a:t>
            </a:r>
          </a:p>
          <a:p>
            <a:pPr marL="0" indent="0">
              <a:buNone/>
            </a:pPr>
            <a:endParaRPr lang="en-GB" dirty="0"/>
          </a:p>
        </p:txBody>
      </p:sp>
      <p:sp>
        <p:nvSpPr>
          <p:cNvPr id="5" name="TextBox 4"/>
          <p:cNvSpPr txBox="1"/>
          <p:nvPr/>
        </p:nvSpPr>
        <p:spPr>
          <a:xfrm>
            <a:off x="484487" y="3631664"/>
            <a:ext cx="8208912" cy="2677656"/>
          </a:xfrm>
          <a:prstGeom prst="rect">
            <a:avLst/>
          </a:prstGeom>
          <a:solidFill>
            <a:schemeClr val="bg1">
              <a:lumMod val="85000"/>
            </a:schemeClr>
          </a:solidFill>
          <a:effectLst>
            <a:glow rad="139700">
              <a:schemeClr val="accent1">
                <a:satMod val="175000"/>
                <a:alpha val="40000"/>
              </a:schemeClr>
            </a:glow>
          </a:effectLst>
        </p:spPr>
        <p:txBody>
          <a:bodyPr wrap="square" rtlCol="0">
            <a:spAutoFit/>
          </a:bodyPr>
          <a:lstStyle/>
          <a:p>
            <a:r>
              <a:rPr lang="en-GB" sz="2800" dirty="0" smtClean="0"/>
              <a:t>The LORD thy God “humbled </a:t>
            </a:r>
            <a:r>
              <a:rPr lang="en-GB" sz="2800" dirty="0"/>
              <a:t>thee, and suffered thee to hunger, and fed thee with </a:t>
            </a:r>
            <a:r>
              <a:rPr lang="en-GB" sz="2800" b="1" dirty="0"/>
              <a:t>manna</a:t>
            </a:r>
            <a:r>
              <a:rPr lang="en-GB" sz="2800" dirty="0"/>
              <a:t>, which thou </a:t>
            </a:r>
            <a:r>
              <a:rPr lang="en-GB" sz="2800" dirty="0" err="1"/>
              <a:t>knewest</a:t>
            </a:r>
            <a:r>
              <a:rPr lang="en-GB" sz="2800" dirty="0"/>
              <a:t> not, neither did thy fathers know; </a:t>
            </a:r>
            <a:r>
              <a:rPr lang="en-GB" sz="2800" b="1" dirty="0"/>
              <a:t>that he might make thee know that man doth not live by bread only, but by every </a:t>
            </a:r>
            <a:r>
              <a:rPr lang="en-GB" sz="2800" b="1" i="1" dirty="0"/>
              <a:t>word</a:t>
            </a:r>
            <a:r>
              <a:rPr lang="en-GB" sz="2800" b="1" dirty="0"/>
              <a:t> that </a:t>
            </a:r>
            <a:r>
              <a:rPr lang="en-GB" sz="2800" b="1" dirty="0" err="1"/>
              <a:t>proceedeth</a:t>
            </a:r>
            <a:r>
              <a:rPr lang="en-GB" sz="2800" b="1" dirty="0"/>
              <a:t> out of the mouth of the LORD doth man live</a:t>
            </a:r>
            <a:r>
              <a:rPr lang="en-GB" sz="2800" b="1" dirty="0" smtClean="0"/>
              <a:t>.</a:t>
            </a:r>
            <a:r>
              <a:rPr lang="en-GB" sz="2800" dirty="0" smtClean="0"/>
              <a:t>” Deuteronomy 8:3</a:t>
            </a:r>
            <a:endParaRPr lang="en-GB" sz="2800" dirty="0"/>
          </a:p>
        </p:txBody>
      </p:sp>
      <p:sp>
        <p:nvSpPr>
          <p:cNvPr id="6" name="TextBox 5"/>
          <p:cNvSpPr txBox="1"/>
          <p:nvPr/>
        </p:nvSpPr>
        <p:spPr>
          <a:xfrm>
            <a:off x="472798" y="3651454"/>
            <a:ext cx="8208912" cy="1384995"/>
          </a:xfrm>
          <a:prstGeom prst="rect">
            <a:avLst/>
          </a:prstGeom>
          <a:solidFill>
            <a:schemeClr val="bg1">
              <a:lumMod val="85000"/>
            </a:schemeClr>
          </a:solidFill>
          <a:effectLst>
            <a:glow rad="139700">
              <a:schemeClr val="accent1">
                <a:satMod val="175000"/>
                <a:alpha val="40000"/>
              </a:schemeClr>
            </a:glow>
          </a:effectLst>
        </p:spPr>
        <p:txBody>
          <a:bodyPr wrap="square" rtlCol="0">
            <a:spAutoFit/>
          </a:bodyPr>
          <a:lstStyle/>
          <a:p>
            <a:r>
              <a:rPr lang="en-GB" sz="2800" dirty="0" smtClean="0"/>
              <a:t>Jesus “</a:t>
            </a:r>
            <a:r>
              <a:rPr lang="en-GB" sz="2800" dirty="0"/>
              <a:t>answered and said, It is written, Man shall not live by bread alone, but by every word that </a:t>
            </a:r>
            <a:r>
              <a:rPr lang="en-GB" sz="2800" dirty="0" err="1"/>
              <a:t>proceedeth</a:t>
            </a:r>
            <a:r>
              <a:rPr lang="en-GB" sz="2800" dirty="0"/>
              <a:t> out of the mouth of God</a:t>
            </a:r>
            <a:r>
              <a:rPr lang="en-GB" sz="2800" dirty="0" smtClean="0"/>
              <a:t>.” Matthew 4:4</a:t>
            </a:r>
            <a:endParaRPr lang="en-GB" sz="2800" dirty="0"/>
          </a:p>
        </p:txBody>
      </p:sp>
      <p:sp>
        <p:nvSpPr>
          <p:cNvPr id="7" name="TextBox 6"/>
          <p:cNvSpPr txBox="1"/>
          <p:nvPr/>
        </p:nvSpPr>
        <p:spPr>
          <a:xfrm>
            <a:off x="463010" y="5355213"/>
            <a:ext cx="8208912" cy="954107"/>
          </a:xfrm>
          <a:prstGeom prst="rect">
            <a:avLst/>
          </a:prstGeom>
          <a:solidFill>
            <a:schemeClr val="bg1">
              <a:lumMod val="85000"/>
            </a:schemeClr>
          </a:solidFill>
          <a:effectLst>
            <a:glow rad="139700">
              <a:schemeClr val="accent1">
                <a:satMod val="175000"/>
                <a:alpha val="40000"/>
              </a:schemeClr>
            </a:glow>
          </a:effectLst>
        </p:spPr>
        <p:txBody>
          <a:bodyPr wrap="square" rtlCol="0">
            <a:spAutoFit/>
          </a:bodyPr>
          <a:lstStyle/>
          <a:p>
            <a:r>
              <a:rPr lang="en-GB" sz="2800" dirty="0" smtClean="0"/>
              <a:t>“Submit </a:t>
            </a:r>
            <a:r>
              <a:rPr lang="en-GB" sz="2800" dirty="0"/>
              <a:t>yourselves therefore to God. Resist the devil, and he will flee from you.</a:t>
            </a:r>
            <a:r>
              <a:rPr lang="en-GB" sz="2800" dirty="0" smtClean="0"/>
              <a:t>.” James 4:7</a:t>
            </a:r>
            <a:endParaRPr lang="en-GB" sz="2800" dirty="0"/>
          </a:p>
        </p:txBody>
      </p:sp>
    </p:spTree>
    <p:extLst>
      <p:ext uri="{BB962C8B-B14F-4D97-AF65-F5344CB8AC3E}">
        <p14:creationId xmlns:p14="http://schemas.microsoft.com/office/powerpoint/2010/main" val="174662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par>
                                <p:cTn id="10" presetID="10" presetClass="entr" presetSubtype="0"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God’s wisdom</a:t>
            </a:r>
            <a:endParaRPr lang="en-GB" dirty="0"/>
          </a:p>
        </p:txBody>
      </p:sp>
      <p:sp>
        <p:nvSpPr>
          <p:cNvPr id="3" name="Content Placeholder 2"/>
          <p:cNvSpPr>
            <a:spLocks noGrp="1"/>
          </p:cNvSpPr>
          <p:nvPr>
            <p:ph idx="1"/>
          </p:nvPr>
        </p:nvSpPr>
        <p:spPr>
          <a:xfrm>
            <a:off x="457200" y="1600203"/>
            <a:ext cx="8229600" cy="5141165"/>
          </a:xfrm>
        </p:spPr>
        <p:txBody>
          <a:bodyPr>
            <a:normAutofit/>
          </a:bodyPr>
          <a:lstStyle/>
          <a:p>
            <a:r>
              <a:rPr lang="en-GB" dirty="0" smtClean="0"/>
              <a:t>A gift from God </a:t>
            </a:r>
            <a:r>
              <a:rPr lang="en-GB" b="1" dirty="0" smtClean="0"/>
              <a:t>above </a:t>
            </a:r>
            <a:r>
              <a:rPr lang="en-GB" dirty="0" smtClean="0"/>
              <a:t>(James 1:17, James 3:15-17)</a:t>
            </a:r>
          </a:p>
          <a:p>
            <a:r>
              <a:rPr lang="en-GB" b="1" dirty="0" smtClean="0"/>
              <a:t>Comes down </a:t>
            </a:r>
            <a:r>
              <a:rPr lang="en-GB" dirty="0" smtClean="0"/>
              <a:t>from above, like manna (cp. James 1:17, John 6:31-58)</a:t>
            </a:r>
          </a:p>
          <a:p>
            <a:r>
              <a:rPr lang="en-GB" dirty="0" smtClean="0"/>
              <a:t>Manna was there to teach Israel to </a:t>
            </a:r>
            <a:r>
              <a:rPr lang="en-GB" b="1" dirty="0" smtClean="0"/>
              <a:t>rely on the word of God</a:t>
            </a:r>
          </a:p>
          <a:p>
            <a:r>
              <a:rPr lang="en-GB" dirty="0" smtClean="0"/>
              <a:t>Jesus showed us the need to</a:t>
            </a:r>
            <a:r>
              <a:rPr lang="en-GB" b="1" dirty="0" smtClean="0"/>
              <a:t> listen/open our ear </a:t>
            </a:r>
            <a:r>
              <a:rPr lang="en-GB" dirty="0" smtClean="0"/>
              <a:t>to the word morning by morning</a:t>
            </a:r>
          </a:p>
          <a:p>
            <a:r>
              <a:rPr lang="en-GB" dirty="0" smtClean="0"/>
              <a:t>An open ear can prepare the tongue and body</a:t>
            </a:r>
          </a:p>
          <a:p>
            <a:endParaRPr lang="en-GB" dirty="0"/>
          </a:p>
        </p:txBody>
      </p:sp>
    </p:spTree>
    <p:extLst>
      <p:ext uri="{BB962C8B-B14F-4D97-AF65-F5344CB8AC3E}">
        <p14:creationId xmlns:p14="http://schemas.microsoft.com/office/powerpoint/2010/main" val="108420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64970906"/>
              </p:ext>
            </p:extLst>
          </p:nvPr>
        </p:nvGraphicFramePr>
        <p:xfrm>
          <a:off x="147387" y="385152"/>
          <a:ext cx="8784976" cy="5852160"/>
        </p:xfrm>
        <a:graphic>
          <a:graphicData uri="http://schemas.openxmlformats.org/drawingml/2006/table">
            <a:tbl>
              <a:tblPr firstRow="1" bandRow="1">
                <a:tableStyleId>{5C22544A-7EE6-4342-B048-85BDC9FD1C3A}</a:tableStyleId>
              </a:tblPr>
              <a:tblGrid>
                <a:gridCol w="4248471"/>
                <a:gridCol w="4536505"/>
              </a:tblGrid>
              <a:tr h="58048">
                <a:tc>
                  <a:txBody>
                    <a:bodyPr/>
                    <a:lstStyle/>
                    <a:p>
                      <a:pPr>
                        <a:spcAft>
                          <a:spcPts val="0"/>
                        </a:spcAft>
                      </a:pPr>
                      <a:r>
                        <a:rPr lang="en-GB" sz="2400" b="1" dirty="0">
                          <a:solidFill>
                            <a:schemeClr val="bg1"/>
                          </a:solidFill>
                          <a:effectLst/>
                          <a:latin typeface="Calibri"/>
                          <a:ea typeface="Calibri"/>
                          <a:cs typeface="Myriad Pro Light"/>
                        </a:rPr>
                        <a:t>James</a:t>
                      </a:r>
                      <a:endParaRPr lang="en-GB" sz="2400" dirty="0">
                        <a:solidFill>
                          <a:schemeClr val="bg1"/>
                        </a:solidFill>
                        <a:effectLst/>
                        <a:latin typeface="Myriad Pro Light"/>
                        <a:ea typeface="Calibri"/>
                        <a:cs typeface="Times New Roman"/>
                      </a:endParaRPr>
                    </a:p>
                  </a:txBody>
                  <a:tcPr marL="68580" marR="68580" marT="0" marB="0"/>
                </a:tc>
                <a:tc>
                  <a:txBody>
                    <a:bodyPr/>
                    <a:lstStyle/>
                    <a:p>
                      <a:pPr>
                        <a:spcAft>
                          <a:spcPts val="0"/>
                        </a:spcAft>
                      </a:pPr>
                      <a:r>
                        <a:rPr lang="en-GB" sz="2400" b="1" dirty="0">
                          <a:solidFill>
                            <a:schemeClr val="bg1"/>
                          </a:solidFill>
                          <a:effectLst/>
                          <a:latin typeface="Calibri"/>
                          <a:ea typeface="Calibri"/>
                          <a:cs typeface="Myriad Pro Light"/>
                        </a:rPr>
                        <a:t>Proverbs</a:t>
                      </a:r>
                      <a:endParaRPr lang="en-GB" sz="2400" dirty="0">
                        <a:solidFill>
                          <a:schemeClr val="bg1"/>
                        </a:solidFill>
                        <a:effectLst/>
                        <a:latin typeface="Myriad Pro Light"/>
                        <a:ea typeface="Calibri"/>
                        <a:cs typeface="Times New Roman"/>
                      </a:endParaRPr>
                    </a:p>
                  </a:txBody>
                  <a:tcPr marL="68580" marR="68580" marT="0" marB="0"/>
                </a:tc>
              </a:tr>
              <a:tr h="612063">
                <a:tc>
                  <a:txBody>
                    <a:bodyPr/>
                    <a:lstStyle/>
                    <a:p>
                      <a:pPr>
                        <a:spcAft>
                          <a:spcPts val="0"/>
                        </a:spcAft>
                      </a:pPr>
                      <a:r>
                        <a:rPr lang="en-GB" sz="2400">
                          <a:solidFill>
                            <a:srgbClr val="000000"/>
                          </a:solidFill>
                          <a:effectLst/>
                          <a:latin typeface="Calibri"/>
                          <a:ea typeface="Calibri"/>
                          <a:cs typeface="Myriad Pro Light"/>
                        </a:rPr>
                        <a:t>1:5, “if any of you lack </a:t>
                      </a:r>
                      <a:r>
                        <a:rPr lang="en-GB" sz="2400" b="1">
                          <a:solidFill>
                            <a:srgbClr val="000000"/>
                          </a:solidFill>
                          <a:effectLst/>
                          <a:latin typeface="Calibri"/>
                          <a:ea typeface="Calibri"/>
                          <a:cs typeface="Myriad Pro Light"/>
                        </a:rPr>
                        <a:t>wisdom</a:t>
                      </a:r>
                      <a:r>
                        <a:rPr lang="en-GB" sz="2400">
                          <a:solidFill>
                            <a:srgbClr val="000000"/>
                          </a:solidFill>
                          <a:effectLst/>
                          <a:latin typeface="Calibri"/>
                          <a:ea typeface="Calibri"/>
                          <a:cs typeface="Myriad Pro Light"/>
                        </a:rPr>
                        <a:t>, let him ask of </a:t>
                      </a:r>
                      <a:r>
                        <a:rPr lang="en-GB" sz="2400" b="1">
                          <a:solidFill>
                            <a:srgbClr val="000000"/>
                          </a:solidFill>
                          <a:effectLst/>
                          <a:latin typeface="Calibri"/>
                          <a:ea typeface="Calibri"/>
                          <a:cs typeface="Myriad Pro Light"/>
                        </a:rPr>
                        <a:t>God</a:t>
                      </a:r>
                      <a:r>
                        <a:rPr lang="en-GB" sz="2400">
                          <a:solidFill>
                            <a:srgbClr val="000000"/>
                          </a:solidFill>
                          <a:effectLst/>
                          <a:latin typeface="Calibri"/>
                          <a:ea typeface="Calibri"/>
                          <a:cs typeface="Myriad Pro Light"/>
                        </a:rPr>
                        <a:t>, who </a:t>
                      </a:r>
                      <a:r>
                        <a:rPr lang="en-GB" sz="2400" b="1">
                          <a:solidFill>
                            <a:srgbClr val="000000"/>
                          </a:solidFill>
                          <a:effectLst/>
                          <a:latin typeface="Calibri"/>
                          <a:ea typeface="Calibri"/>
                          <a:cs typeface="Myriad Pro Light"/>
                        </a:rPr>
                        <a:t>giveth</a:t>
                      </a:r>
                      <a:r>
                        <a:rPr lang="en-GB" sz="2400">
                          <a:solidFill>
                            <a:srgbClr val="000000"/>
                          </a:solidFill>
                          <a:effectLst/>
                          <a:latin typeface="Calibri"/>
                          <a:ea typeface="Calibri"/>
                          <a:cs typeface="Myriad Pro Light"/>
                        </a:rPr>
                        <a:t> liberally”</a:t>
                      </a:r>
                      <a:endParaRPr lang="en-GB" sz="240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2:6–7, “the </a:t>
                      </a:r>
                      <a:r>
                        <a:rPr lang="en-GB" sz="2400" b="1" dirty="0">
                          <a:solidFill>
                            <a:srgbClr val="000000"/>
                          </a:solidFill>
                          <a:effectLst/>
                          <a:latin typeface="Calibri"/>
                          <a:ea typeface="Calibri"/>
                          <a:cs typeface="Myriad Pro Light"/>
                        </a:rPr>
                        <a:t>LORD giveth wisdom</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r>
              <a:tr h="459048">
                <a:tc>
                  <a:txBody>
                    <a:bodyPr/>
                    <a:lstStyle/>
                    <a:p>
                      <a:pPr>
                        <a:spcAft>
                          <a:spcPts val="0"/>
                        </a:spcAft>
                      </a:pPr>
                      <a:r>
                        <a:rPr lang="en-GB" sz="2400" dirty="0">
                          <a:solidFill>
                            <a:srgbClr val="000000"/>
                          </a:solidFill>
                          <a:effectLst/>
                          <a:latin typeface="Calibri"/>
                          <a:ea typeface="Calibri"/>
                          <a:cs typeface="Myriad Pro Light"/>
                        </a:rPr>
                        <a:t>1:10, “the </a:t>
                      </a:r>
                      <a:r>
                        <a:rPr lang="en-GB" sz="2400" b="1" dirty="0">
                          <a:solidFill>
                            <a:srgbClr val="000000"/>
                          </a:solidFill>
                          <a:effectLst/>
                          <a:latin typeface="Calibri"/>
                          <a:ea typeface="Calibri"/>
                          <a:cs typeface="Myriad Pro Light"/>
                        </a:rPr>
                        <a:t>rich</a:t>
                      </a:r>
                      <a:r>
                        <a:rPr lang="en-GB" sz="2400" dirty="0">
                          <a:solidFill>
                            <a:srgbClr val="000000"/>
                          </a:solidFill>
                          <a:effectLst/>
                          <a:latin typeface="Calibri"/>
                          <a:ea typeface="Calibri"/>
                          <a:cs typeface="Myriad Pro Light"/>
                        </a:rPr>
                        <a:t>, in that he is </a:t>
                      </a:r>
                      <a:r>
                        <a:rPr lang="en-GB" sz="2400" b="1" dirty="0">
                          <a:solidFill>
                            <a:srgbClr val="000000"/>
                          </a:solidFill>
                          <a:effectLst/>
                          <a:latin typeface="Calibri"/>
                          <a:ea typeface="Calibri"/>
                          <a:cs typeface="Myriad Pro Light"/>
                        </a:rPr>
                        <a:t>made low</a:t>
                      </a:r>
                      <a:r>
                        <a:rPr lang="en-GB" sz="2400" dirty="0">
                          <a:solidFill>
                            <a:srgbClr val="000000"/>
                          </a:solidFill>
                          <a:effectLst/>
                          <a:latin typeface="Calibri"/>
                          <a:ea typeface="Calibri"/>
                          <a:cs typeface="Myriad Pro Light"/>
                        </a:rPr>
                        <a:t>…he shall pass away”</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a:solidFill>
                            <a:srgbClr val="000000"/>
                          </a:solidFill>
                          <a:effectLst/>
                          <a:latin typeface="Calibri"/>
                          <a:ea typeface="Calibri"/>
                          <a:cs typeface="Myriad Pro Light"/>
                        </a:rPr>
                        <a:t>11:28, “he that trusteth in his </a:t>
                      </a:r>
                      <a:r>
                        <a:rPr lang="en-GB" sz="2400" b="1">
                          <a:solidFill>
                            <a:srgbClr val="000000"/>
                          </a:solidFill>
                          <a:effectLst/>
                          <a:latin typeface="Calibri"/>
                          <a:ea typeface="Calibri"/>
                          <a:cs typeface="Myriad Pro Light"/>
                        </a:rPr>
                        <a:t>riches</a:t>
                      </a:r>
                      <a:r>
                        <a:rPr lang="en-GB" sz="2400">
                          <a:solidFill>
                            <a:srgbClr val="000000"/>
                          </a:solidFill>
                          <a:effectLst/>
                          <a:latin typeface="Calibri"/>
                          <a:ea typeface="Calibri"/>
                          <a:cs typeface="Myriad Pro Light"/>
                        </a:rPr>
                        <a:t> shall </a:t>
                      </a:r>
                      <a:r>
                        <a:rPr lang="en-GB" sz="2400" b="1">
                          <a:solidFill>
                            <a:srgbClr val="000000"/>
                          </a:solidFill>
                          <a:effectLst/>
                          <a:latin typeface="Calibri"/>
                          <a:ea typeface="Calibri"/>
                          <a:cs typeface="Myriad Pro Light"/>
                        </a:rPr>
                        <a:t>fall</a:t>
                      </a:r>
                      <a:r>
                        <a:rPr lang="en-GB" sz="2400">
                          <a:solidFill>
                            <a:srgbClr val="000000"/>
                          </a:solidFill>
                          <a:effectLst/>
                          <a:latin typeface="Calibri"/>
                          <a:ea typeface="Calibri"/>
                          <a:cs typeface="Myriad Pro Light"/>
                        </a:rPr>
                        <a:t>”</a:t>
                      </a:r>
                      <a:endParaRPr lang="en-GB" sz="2400">
                        <a:effectLst/>
                        <a:latin typeface="Myriad Pro Light"/>
                        <a:ea typeface="Calibri"/>
                        <a:cs typeface="Times New Roman"/>
                      </a:endParaRPr>
                    </a:p>
                  </a:txBody>
                  <a:tcPr marL="68580" marR="68580" marT="0" marB="0"/>
                </a:tc>
              </a:tr>
              <a:tr h="459048">
                <a:tc>
                  <a:txBody>
                    <a:bodyPr/>
                    <a:lstStyle/>
                    <a:p>
                      <a:pPr>
                        <a:spcAft>
                          <a:spcPts val="0"/>
                        </a:spcAft>
                      </a:pPr>
                      <a:r>
                        <a:rPr lang="en-GB" sz="2400">
                          <a:solidFill>
                            <a:srgbClr val="000000"/>
                          </a:solidFill>
                          <a:effectLst/>
                          <a:latin typeface="Calibri"/>
                          <a:ea typeface="Calibri"/>
                          <a:cs typeface="Myriad Pro Light"/>
                        </a:rPr>
                        <a:t>1:19, “let every man be…</a:t>
                      </a:r>
                      <a:r>
                        <a:rPr lang="en-GB" sz="2400" b="1">
                          <a:solidFill>
                            <a:srgbClr val="000000"/>
                          </a:solidFill>
                          <a:effectLst/>
                          <a:latin typeface="Calibri"/>
                          <a:ea typeface="Calibri"/>
                          <a:cs typeface="Myriad Pro Light"/>
                        </a:rPr>
                        <a:t>slow to wrath</a:t>
                      </a:r>
                      <a:r>
                        <a:rPr lang="en-GB" sz="2400">
                          <a:solidFill>
                            <a:srgbClr val="000000"/>
                          </a:solidFill>
                          <a:effectLst/>
                          <a:latin typeface="Calibri"/>
                          <a:ea typeface="Calibri"/>
                          <a:cs typeface="Myriad Pro Light"/>
                        </a:rPr>
                        <a:t>”</a:t>
                      </a:r>
                      <a:endParaRPr lang="en-GB" sz="2400">
                        <a:effectLst/>
                        <a:latin typeface="Myriad Pro Light"/>
                        <a:ea typeface="Calibri"/>
                        <a:cs typeface="Times New Roman"/>
                      </a:endParaRPr>
                    </a:p>
                  </a:txBody>
                  <a:tcPr marL="68580" marR="68580" marT="0" marB="0"/>
                </a:tc>
                <a:tc>
                  <a:txBody>
                    <a:bodyPr/>
                    <a:lstStyle/>
                    <a:p>
                      <a:pPr>
                        <a:spcAft>
                          <a:spcPts val="0"/>
                        </a:spcAft>
                      </a:pPr>
                      <a:r>
                        <a:rPr lang="en-GB" sz="2400">
                          <a:solidFill>
                            <a:srgbClr val="000000"/>
                          </a:solidFill>
                          <a:effectLst/>
                          <a:latin typeface="Calibri"/>
                          <a:ea typeface="Calibri"/>
                          <a:cs typeface="Myriad Pro Light"/>
                        </a:rPr>
                        <a:t>14:29, “he that is </a:t>
                      </a:r>
                      <a:r>
                        <a:rPr lang="en-GB" sz="2400" b="1">
                          <a:solidFill>
                            <a:srgbClr val="000000"/>
                          </a:solidFill>
                          <a:effectLst/>
                          <a:latin typeface="Calibri"/>
                          <a:ea typeface="Calibri"/>
                          <a:cs typeface="Myriad Pro Light"/>
                        </a:rPr>
                        <a:t>slow to wrath</a:t>
                      </a:r>
                      <a:r>
                        <a:rPr lang="en-GB" sz="2400">
                          <a:solidFill>
                            <a:srgbClr val="000000"/>
                          </a:solidFill>
                          <a:effectLst/>
                          <a:latin typeface="Calibri"/>
                          <a:ea typeface="Calibri"/>
                          <a:cs typeface="Myriad Pro Light"/>
                        </a:rPr>
                        <a:t> is of great understanding”</a:t>
                      </a:r>
                      <a:endParaRPr lang="en-GB" sz="2400">
                        <a:effectLst/>
                        <a:latin typeface="Myriad Pro Light"/>
                        <a:ea typeface="Calibri"/>
                        <a:cs typeface="Times New Roman"/>
                      </a:endParaRPr>
                    </a:p>
                  </a:txBody>
                  <a:tcPr marL="68580" marR="68580" marT="0" marB="0"/>
                </a:tc>
              </a:tr>
              <a:tr h="612063">
                <a:tc>
                  <a:txBody>
                    <a:bodyPr/>
                    <a:lstStyle/>
                    <a:p>
                      <a:pPr>
                        <a:spcAft>
                          <a:spcPts val="0"/>
                        </a:spcAft>
                      </a:pPr>
                      <a:r>
                        <a:rPr lang="en-GB" sz="2400" dirty="0">
                          <a:solidFill>
                            <a:srgbClr val="000000"/>
                          </a:solidFill>
                          <a:effectLst/>
                          <a:latin typeface="Calibri"/>
                          <a:ea typeface="Calibri"/>
                          <a:cs typeface="Myriad Pro Light"/>
                        </a:rPr>
                        <a:t>2:1, “have not the faith of our Lord Jesus Christ…with </a:t>
                      </a:r>
                      <a:r>
                        <a:rPr lang="en-GB" sz="2400" b="1" dirty="0">
                          <a:solidFill>
                            <a:srgbClr val="000000"/>
                          </a:solidFill>
                          <a:effectLst/>
                          <a:latin typeface="Calibri"/>
                          <a:ea typeface="Calibri"/>
                          <a:cs typeface="Myriad Pro Light"/>
                        </a:rPr>
                        <a:t>respect of persons</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a:solidFill>
                            <a:srgbClr val="000000"/>
                          </a:solidFill>
                          <a:effectLst/>
                          <a:latin typeface="Calibri"/>
                          <a:ea typeface="Calibri"/>
                          <a:cs typeface="Myriad Pro Light"/>
                        </a:rPr>
                        <a:t>18:5, “it is not good to </a:t>
                      </a:r>
                      <a:r>
                        <a:rPr lang="en-GB" sz="2400" b="1">
                          <a:solidFill>
                            <a:srgbClr val="000000"/>
                          </a:solidFill>
                          <a:effectLst/>
                          <a:latin typeface="Calibri"/>
                          <a:ea typeface="Calibri"/>
                          <a:cs typeface="Myriad Pro Light"/>
                        </a:rPr>
                        <a:t>accept the person</a:t>
                      </a:r>
                      <a:r>
                        <a:rPr lang="en-GB" sz="2400">
                          <a:solidFill>
                            <a:srgbClr val="000000"/>
                          </a:solidFill>
                          <a:effectLst/>
                          <a:latin typeface="Calibri"/>
                          <a:ea typeface="Calibri"/>
                          <a:cs typeface="Myriad Pro Light"/>
                        </a:rPr>
                        <a:t> of the wicked”</a:t>
                      </a:r>
                      <a:endParaRPr lang="en-GB" sz="2400">
                        <a:effectLst/>
                        <a:latin typeface="Myriad Pro Light"/>
                        <a:ea typeface="Calibri"/>
                        <a:cs typeface="Times New Roman"/>
                      </a:endParaRPr>
                    </a:p>
                  </a:txBody>
                  <a:tcPr marL="68580" marR="68580" marT="0" marB="0"/>
                </a:tc>
              </a:tr>
              <a:tr h="918095">
                <a:tc>
                  <a:txBody>
                    <a:bodyPr/>
                    <a:lstStyle/>
                    <a:p>
                      <a:pPr>
                        <a:spcAft>
                          <a:spcPts val="0"/>
                        </a:spcAft>
                      </a:pPr>
                      <a:r>
                        <a:rPr lang="en-GB" sz="2400">
                          <a:solidFill>
                            <a:srgbClr val="000000"/>
                          </a:solidFill>
                          <a:effectLst/>
                          <a:latin typeface="Calibri"/>
                          <a:ea typeface="Calibri"/>
                          <a:cs typeface="Myriad Pro Light"/>
                        </a:rPr>
                        <a:t>2:2-6, “ye have respect to him that weareth the fine clothing…and say to </a:t>
                      </a:r>
                      <a:r>
                        <a:rPr lang="en-GB" sz="2400" b="1">
                          <a:solidFill>
                            <a:srgbClr val="000000"/>
                          </a:solidFill>
                          <a:effectLst/>
                          <a:latin typeface="Calibri"/>
                          <a:ea typeface="Calibri"/>
                          <a:cs typeface="Myriad Pro Light"/>
                        </a:rPr>
                        <a:t>the poor</a:t>
                      </a:r>
                      <a:r>
                        <a:rPr lang="en-GB" sz="2400">
                          <a:solidFill>
                            <a:srgbClr val="000000"/>
                          </a:solidFill>
                          <a:effectLst/>
                          <a:latin typeface="Calibri"/>
                          <a:ea typeface="Calibri"/>
                          <a:cs typeface="Myriad Pro Light"/>
                        </a:rPr>
                        <a:t> stand thou here, or sit under my footstall”</a:t>
                      </a:r>
                      <a:endParaRPr lang="en-GB" sz="240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14:20–21, “the</a:t>
                      </a:r>
                      <a:r>
                        <a:rPr lang="en-GB" sz="2400" b="1" dirty="0">
                          <a:solidFill>
                            <a:srgbClr val="000000"/>
                          </a:solidFill>
                          <a:effectLst/>
                          <a:latin typeface="Calibri"/>
                          <a:ea typeface="Calibri"/>
                          <a:cs typeface="Myriad Pro Light"/>
                        </a:rPr>
                        <a:t> poor</a:t>
                      </a:r>
                      <a:r>
                        <a:rPr lang="en-GB" sz="2400" dirty="0">
                          <a:solidFill>
                            <a:srgbClr val="000000"/>
                          </a:solidFill>
                          <a:effectLst/>
                          <a:latin typeface="Calibri"/>
                          <a:ea typeface="Calibri"/>
                          <a:cs typeface="Myriad Pro Light"/>
                        </a:rPr>
                        <a:t> is hated even of his own neighbour: but </a:t>
                      </a:r>
                      <a:r>
                        <a:rPr lang="en-GB" sz="2400" b="1" dirty="0">
                          <a:solidFill>
                            <a:srgbClr val="000000"/>
                          </a:solidFill>
                          <a:effectLst/>
                          <a:latin typeface="Calibri"/>
                          <a:ea typeface="Calibri"/>
                          <a:cs typeface="Myriad Pro Light"/>
                        </a:rPr>
                        <a:t>the rich</a:t>
                      </a:r>
                      <a:r>
                        <a:rPr lang="en-GB" sz="2400" dirty="0">
                          <a:solidFill>
                            <a:srgbClr val="000000"/>
                          </a:solidFill>
                          <a:effectLst/>
                          <a:latin typeface="Calibri"/>
                          <a:ea typeface="Calibri"/>
                          <a:cs typeface="Myriad Pro Light"/>
                        </a:rPr>
                        <a:t> hath many friends”</a:t>
                      </a:r>
                      <a:endParaRPr lang="en-GB" sz="2400" dirty="0">
                        <a:effectLst/>
                        <a:latin typeface="Myriad Pro Ligh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638633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50734824"/>
              </p:ext>
            </p:extLst>
          </p:nvPr>
        </p:nvGraphicFramePr>
        <p:xfrm>
          <a:off x="169838" y="364187"/>
          <a:ext cx="8784976" cy="5502407"/>
        </p:xfrm>
        <a:graphic>
          <a:graphicData uri="http://schemas.openxmlformats.org/drawingml/2006/table">
            <a:tbl>
              <a:tblPr firstRow="1" bandRow="1">
                <a:tableStyleId>{5C22544A-7EE6-4342-B048-85BDC9FD1C3A}</a:tableStyleId>
              </a:tblPr>
              <a:tblGrid>
                <a:gridCol w="4248471"/>
                <a:gridCol w="4536505"/>
              </a:tblGrid>
              <a:tr h="190883">
                <a:tc>
                  <a:txBody>
                    <a:bodyPr/>
                    <a:lstStyle/>
                    <a:p>
                      <a:pPr>
                        <a:spcAft>
                          <a:spcPts val="0"/>
                        </a:spcAft>
                      </a:pPr>
                      <a:r>
                        <a:rPr lang="en-GB" sz="2400" b="1" dirty="0">
                          <a:solidFill>
                            <a:schemeClr val="bg1"/>
                          </a:solidFill>
                          <a:effectLst/>
                          <a:latin typeface="Calibri"/>
                          <a:ea typeface="Calibri"/>
                          <a:cs typeface="Myriad Pro Light"/>
                        </a:rPr>
                        <a:t>James</a:t>
                      </a:r>
                      <a:endParaRPr lang="en-GB" sz="2400" dirty="0">
                        <a:solidFill>
                          <a:schemeClr val="bg1"/>
                        </a:solidFill>
                        <a:effectLst/>
                        <a:latin typeface="Myriad Pro Light"/>
                        <a:ea typeface="Calibri"/>
                        <a:cs typeface="Times New Roman"/>
                      </a:endParaRPr>
                    </a:p>
                  </a:txBody>
                  <a:tcPr marL="68580" marR="68580" marT="0" marB="0"/>
                </a:tc>
                <a:tc>
                  <a:txBody>
                    <a:bodyPr/>
                    <a:lstStyle/>
                    <a:p>
                      <a:pPr>
                        <a:spcAft>
                          <a:spcPts val="0"/>
                        </a:spcAft>
                      </a:pPr>
                      <a:r>
                        <a:rPr lang="en-GB" sz="2400" b="1" dirty="0">
                          <a:solidFill>
                            <a:schemeClr val="bg1"/>
                          </a:solidFill>
                          <a:effectLst/>
                          <a:latin typeface="Calibri"/>
                          <a:ea typeface="Calibri"/>
                          <a:cs typeface="Myriad Pro Light"/>
                        </a:rPr>
                        <a:t>Proverbs</a:t>
                      </a:r>
                      <a:endParaRPr lang="en-GB" sz="2400" dirty="0">
                        <a:solidFill>
                          <a:schemeClr val="bg1"/>
                        </a:solidFill>
                        <a:effectLst/>
                        <a:latin typeface="Myriad Pro Light"/>
                        <a:ea typeface="Calibri"/>
                        <a:cs typeface="Times New Roman"/>
                      </a:endParaRPr>
                    </a:p>
                  </a:txBody>
                  <a:tcPr marL="68580" marR="68580" marT="0" marB="0"/>
                </a:tc>
              </a:tr>
              <a:tr h="572650">
                <a:tc>
                  <a:txBody>
                    <a:bodyPr/>
                    <a:lstStyle/>
                    <a:p>
                      <a:pPr>
                        <a:spcAft>
                          <a:spcPts val="0"/>
                        </a:spcAft>
                      </a:pPr>
                      <a:r>
                        <a:rPr lang="en-GB" sz="2400" dirty="0">
                          <a:solidFill>
                            <a:srgbClr val="000000"/>
                          </a:solidFill>
                          <a:effectLst/>
                          <a:latin typeface="Calibri"/>
                          <a:ea typeface="Calibri"/>
                          <a:cs typeface="Myriad Pro Light"/>
                        </a:rPr>
                        <a:t>3:2 “if any man </a:t>
                      </a:r>
                      <a:r>
                        <a:rPr lang="en-GB" sz="2400" b="1" dirty="0">
                          <a:solidFill>
                            <a:srgbClr val="000000"/>
                          </a:solidFill>
                          <a:effectLst/>
                          <a:latin typeface="Calibri"/>
                          <a:ea typeface="Calibri"/>
                          <a:cs typeface="Myriad Pro Light"/>
                        </a:rPr>
                        <a:t>offend not in word</a:t>
                      </a:r>
                      <a:r>
                        <a:rPr lang="en-GB" sz="2400" dirty="0">
                          <a:solidFill>
                            <a:srgbClr val="000000"/>
                          </a:solidFill>
                          <a:effectLst/>
                          <a:latin typeface="Calibri"/>
                          <a:ea typeface="Calibri"/>
                          <a:cs typeface="Myriad Pro Light"/>
                        </a:rPr>
                        <a:t>, the same is a perfect man”</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a:solidFill>
                            <a:srgbClr val="000000"/>
                          </a:solidFill>
                          <a:effectLst/>
                          <a:latin typeface="Calibri"/>
                          <a:ea typeface="Calibri"/>
                          <a:cs typeface="Myriad Pro Light"/>
                        </a:rPr>
                        <a:t>10:19, “he that </a:t>
                      </a:r>
                      <a:r>
                        <a:rPr lang="en-GB" sz="2400" b="1">
                          <a:solidFill>
                            <a:srgbClr val="000000"/>
                          </a:solidFill>
                          <a:effectLst/>
                          <a:latin typeface="Calibri"/>
                          <a:ea typeface="Calibri"/>
                          <a:cs typeface="Myriad Pro Light"/>
                        </a:rPr>
                        <a:t>refraineth his lips</a:t>
                      </a:r>
                      <a:r>
                        <a:rPr lang="en-GB" sz="2400">
                          <a:solidFill>
                            <a:srgbClr val="000000"/>
                          </a:solidFill>
                          <a:effectLst/>
                          <a:latin typeface="Calibri"/>
                          <a:ea typeface="Calibri"/>
                          <a:cs typeface="Myriad Pro Light"/>
                        </a:rPr>
                        <a:t> is wise”</a:t>
                      </a:r>
                      <a:endParaRPr lang="en-GB" sz="2400">
                        <a:effectLst/>
                        <a:latin typeface="Myriad Pro Light"/>
                        <a:ea typeface="Calibri"/>
                        <a:cs typeface="Times New Roman"/>
                      </a:endParaRPr>
                    </a:p>
                  </a:txBody>
                  <a:tcPr marL="68580" marR="68580" marT="0" marB="0"/>
                </a:tc>
              </a:tr>
              <a:tr h="381767">
                <a:tc>
                  <a:txBody>
                    <a:bodyPr/>
                    <a:lstStyle/>
                    <a:p>
                      <a:pPr>
                        <a:spcAft>
                          <a:spcPts val="0"/>
                        </a:spcAft>
                      </a:pPr>
                      <a:r>
                        <a:rPr lang="en-GB" sz="2400" dirty="0" smtClean="0">
                          <a:solidFill>
                            <a:srgbClr val="000000"/>
                          </a:solidFill>
                          <a:effectLst/>
                          <a:latin typeface="Calibri"/>
                          <a:ea typeface="Calibri"/>
                          <a:cs typeface="Myriad Pro Light"/>
                        </a:rPr>
                        <a:t>3:6, “the </a:t>
                      </a:r>
                      <a:r>
                        <a:rPr lang="en-GB" sz="2400" b="1" dirty="0" smtClean="0">
                          <a:solidFill>
                            <a:srgbClr val="000000"/>
                          </a:solidFill>
                          <a:effectLst/>
                          <a:latin typeface="Calibri"/>
                          <a:ea typeface="Calibri"/>
                          <a:cs typeface="Myriad Pro Light"/>
                        </a:rPr>
                        <a:t>tongue is a fire</a:t>
                      </a:r>
                      <a:r>
                        <a:rPr lang="en-GB" sz="2400" dirty="0" smtClean="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16:27, “</a:t>
                      </a:r>
                      <a:r>
                        <a:rPr lang="en-GB" sz="2400" b="1" dirty="0">
                          <a:solidFill>
                            <a:srgbClr val="000000"/>
                          </a:solidFill>
                          <a:effectLst/>
                          <a:latin typeface="Calibri"/>
                          <a:ea typeface="Calibri"/>
                          <a:cs typeface="Myriad Pro Light"/>
                        </a:rPr>
                        <a:t>in his lips</a:t>
                      </a:r>
                      <a:r>
                        <a:rPr lang="en-GB" sz="2400" dirty="0">
                          <a:solidFill>
                            <a:srgbClr val="000000"/>
                          </a:solidFill>
                          <a:effectLst/>
                          <a:latin typeface="Calibri"/>
                          <a:ea typeface="Calibri"/>
                          <a:cs typeface="Myriad Pro Light"/>
                        </a:rPr>
                        <a:t> </a:t>
                      </a:r>
                      <a:r>
                        <a:rPr lang="en-GB" sz="2400" dirty="0" smtClean="0">
                          <a:solidFill>
                            <a:srgbClr val="000000"/>
                          </a:solidFill>
                          <a:effectLst/>
                          <a:latin typeface="Calibri"/>
                          <a:ea typeface="Calibri"/>
                          <a:cs typeface="Myriad Pro Light"/>
                        </a:rPr>
                        <a:t>is </a:t>
                      </a:r>
                      <a:r>
                        <a:rPr lang="en-GB" sz="2400" dirty="0">
                          <a:solidFill>
                            <a:srgbClr val="000000"/>
                          </a:solidFill>
                          <a:effectLst/>
                          <a:latin typeface="Calibri"/>
                          <a:ea typeface="Calibri"/>
                          <a:cs typeface="Myriad Pro Light"/>
                        </a:rPr>
                        <a:t>a </a:t>
                      </a:r>
                      <a:r>
                        <a:rPr lang="en-GB" sz="2400" b="1" dirty="0">
                          <a:solidFill>
                            <a:srgbClr val="000000"/>
                          </a:solidFill>
                          <a:effectLst/>
                          <a:latin typeface="Calibri"/>
                          <a:ea typeface="Calibri"/>
                          <a:cs typeface="Myriad Pro Light"/>
                        </a:rPr>
                        <a:t>burning</a:t>
                      </a:r>
                      <a:r>
                        <a:rPr lang="en-GB" sz="2400" dirty="0">
                          <a:solidFill>
                            <a:srgbClr val="000000"/>
                          </a:solidFill>
                          <a:effectLst/>
                          <a:latin typeface="Calibri"/>
                          <a:ea typeface="Calibri"/>
                          <a:cs typeface="Myriad Pro Light"/>
                        </a:rPr>
                        <a:t> </a:t>
                      </a:r>
                      <a:r>
                        <a:rPr lang="en-GB" sz="2400" b="1" dirty="0">
                          <a:solidFill>
                            <a:srgbClr val="000000"/>
                          </a:solidFill>
                          <a:effectLst/>
                          <a:latin typeface="Calibri"/>
                          <a:ea typeface="Calibri"/>
                          <a:cs typeface="Myriad Pro Light"/>
                        </a:rPr>
                        <a:t>fire</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r>
              <a:tr h="572650">
                <a:tc>
                  <a:txBody>
                    <a:bodyPr/>
                    <a:lstStyle/>
                    <a:p>
                      <a:pPr>
                        <a:spcAft>
                          <a:spcPts val="0"/>
                        </a:spcAft>
                      </a:pPr>
                      <a:r>
                        <a:rPr lang="en-GB" sz="2400" dirty="0">
                          <a:solidFill>
                            <a:srgbClr val="000000"/>
                          </a:solidFill>
                          <a:effectLst/>
                          <a:latin typeface="Calibri"/>
                          <a:ea typeface="Calibri"/>
                          <a:cs typeface="Myriad Pro Light"/>
                        </a:rPr>
                        <a:t>4:6, “God </a:t>
                      </a:r>
                      <a:r>
                        <a:rPr lang="en-GB" sz="2400" dirty="0" err="1">
                          <a:solidFill>
                            <a:srgbClr val="000000"/>
                          </a:solidFill>
                          <a:effectLst/>
                          <a:latin typeface="Calibri"/>
                          <a:ea typeface="Calibri"/>
                          <a:cs typeface="Myriad Pro Light"/>
                        </a:rPr>
                        <a:t>resisteth</a:t>
                      </a:r>
                      <a:r>
                        <a:rPr lang="en-GB" sz="2400" dirty="0">
                          <a:solidFill>
                            <a:srgbClr val="000000"/>
                          </a:solidFill>
                          <a:effectLst/>
                          <a:latin typeface="Calibri"/>
                          <a:ea typeface="Calibri"/>
                          <a:cs typeface="Myriad Pro Light"/>
                        </a:rPr>
                        <a:t> the proud, but </a:t>
                      </a:r>
                      <a:r>
                        <a:rPr lang="en-GB" sz="2400" b="1" dirty="0">
                          <a:solidFill>
                            <a:srgbClr val="000000"/>
                          </a:solidFill>
                          <a:effectLst/>
                          <a:latin typeface="Calibri"/>
                          <a:ea typeface="Calibri"/>
                          <a:cs typeface="Myriad Pro Light"/>
                        </a:rPr>
                        <a:t>giveth grace</a:t>
                      </a:r>
                      <a:r>
                        <a:rPr lang="en-GB" sz="2400" dirty="0">
                          <a:solidFill>
                            <a:srgbClr val="000000"/>
                          </a:solidFill>
                          <a:effectLst/>
                          <a:latin typeface="Calibri"/>
                          <a:ea typeface="Calibri"/>
                          <a:cs typeface="Myriad Pro Light"/>
                        </a:rPr>
                        <a:t> unto the </a:t>
                      </a:r>
                      <a:r>
                        <a:rPr lang="en-GB" sz="2400" b="1" dirty="0">
                          <a:solidFill>
                            <a:srgbClr val="000000"/>
                          </a:solidFill>
                          <a:effectLst/>
                          <a:latin typeface="Calibri"/>
                          <a:ea typeface="Calibri"/>
                          <a:cs typeface="Myriad Pro Light"/>
                        </a:rPr>
                        <a:t>lowly</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3:34, “Surely he [God] </a:t>
                      </a:r>
                      <a:r>
                        <a:rPr lang="en-GB" sz="2400" dirty="0" err="1">
                          <a:solidFill>
                            <a:srgbClr val="000000"/>
                          </a:solidFill>
                          <a:effectLst/>
                          <a:latin typeface="Calibri"/>
                          <a:ea typeface="Calibri"/>
                          <a:cs typeface="Myriad Pro Light"/>
                        </a:rPr>
                        <a:t>scorneth</a:t>
                      </a:r>
                      <a:r>
                        <a:rPr lang="en-GB" sz="2400" dirty="0">
                          <a:solidFill>
                            <a:srgbClr val="000000"/>
                          </a:solidFill>
                          <a:effectLst/>
                          <a:latin typeface="Calibri"/>
                          <a:ea typeface="Calibri"/>
                          <a:cs typeface="Myriad Pro Light"/>
                        </a:rPr>
                        <a:t> the scorners: but he </a:t>
                      </a:r>
                      <a:r>
                        <a:rPr lang="en-GB" sz="2400" b="1" dirty="0">
                          <a:solidFill>
                            <a:srgbClr val="000000"/>
                          </a:solidFill>
                          <a:effectLst/>
                          <a:latin typeface="Calibri"/>
                          <a:ea typeface="Calibri"/>
                          <a:cs typeface="Myriad Pro Light"/>
                        </a:rPr>
                        <a:t>giveth grace</a:t>
                      </a:r>
                      <a:r>
                        <a:rPr lang="en-GB" sz="2400" dirty="0">
                          <a:solidFill>
                            <a:srgbClr val="000000"/>
                          </a:solidFill>
                          <a:effectLst/>
                          <a:latin typeface="Calibri"/>
                          <a:ea typeface="Calibri"/>
                          <a:cs typeface="Myriad Pro Light"/>
                        </a:rPr>
                        <a:t> unto the </a:t>
                      </a:r>
                      <a:r>
                        <a:rPr lang="en-GB" sz="2400" b="1" dirty="0">
                          <a:solidFill>
                            <a:srgbClr val="000000"/>
                          </a:solidFill>
                          <a:effectLst/>
                          <a:latin typeface="Calibri"/>
                          <a:ea typeface="Calibri"/>
                          <a:cs typeface="Myriad Pro Light"/>
                        </a:rPr>
                        <a:t>lowly</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r>
              <a:tr h="763534">
                <a:tc>
                  <a:txBody>
                    <a:bodyPr/>
                    <a:lstStyle/>
                    <a:p>
                      <a:pPr>
                        <a:spcAft>
                          <a:spcPts val="0"/>
                        </a:spcAft>
                      </a:pPr>
                      <a:r>
                        <a:rPr lang="en-GB" sz="2400" dirty="0">
                          <a:solidFill>
                            <a:srgbClr val="000000"/>
                          </a:solidFill>
                          <a:effectLst/>
                          <a:latin typeface="Calibri"/>
                          <a:ea typeface="Calibri"/>
                          <a:cs typeface="Myriad Pro Light"/>
                        </a:rPr>
                        <a:t>4:13–14, “go to now, ye that say, </a:t>
                      </a:r>
                      <a:r>
                        <a:rPr lang="en-GB" sz="2400" b="1" dirty="0">
                          <a:solidFill>
                            <a:srgbClr val="000000"/>
                          </a:solidFill>
                          <a:effectLst/>
                          <a:latin typeface="Calibri"/>
                          <a:ea typeface="Calibri"/>
                          <a:cs typeface="Myriad Pro Light"/>
                        </a:rPr>
                        <a:t>Today</a:t>
                      </a:r>
                      <a:r>
                        <a:rPr lang="en-GB" sz="2400" dirty="0">
                          <a:solidFill>
                            <a:srgbClr val="000000"/>
                          </a:solidFill>
                          <a:effectLst/>
                          <a:latin typeface="Calibri"/>
                          <a:ea typeface="Calibri"/>
                          <a:cs typeface="Myriad Pro Light"/>
                        </a:rPr>
                        <a:t> or </a:t>
                      </a:r>
                      <a:r>
                        <a:rPr lang="en-GB" sz="2400" b="1" dirty="0">
                          <a:solidFill>
                            <a:srgbClr val="000000"/>
                          </a:solidFill>
                          <a:effectLst/>
                          <a:latin typeface="Calibri"/>
                          <a:ea typeface="Calibri"/>
                          <a:cs typeface="Myriad Pro Light"/>
                        </a:rPr>
                        <a:t>tomorrow</a:t>
                      </a:r>
                      <a:r>
                        <a:rPr lang="en-GB" sz="2400" dirty="0">
                          <a:solidFill>
                            <a:srgbClr val="000000"/>
                          </a:solidFill>
                          <a:effectLst/>
                          <a:latin typeface="Calibri"/>
                          <a:ea typeface="Calibri"/>
                          <a:cs typeface="Myriad Pro Light"/>
                        </a:rPr>
                        <a:t> we will…</a:t>
                      </a:r>
                      <a:r>
                        <a:rPr lang="en-GB" sz="2400" b="1" dirty="0">
                          <a:solidFill>
                            <a:srgbClr val="000000"/>
                          </a:solidFill>
                          <a:effectLst/>
                          <a:latin typeface="Calibri"/>
                          <a:ea typeface="Calibri"/>
                          <a:cs typeface="Myriad Pro Light"/>
                        </a:rPr>
                        <a:t>ye know not what</a:t>
                      </a:r>
                      <a:r>
                        <a:rPr lang="en-GB" sz="2400" dirty="0">
                          <a:solidFill>
                            <a:srgbClr val="000000"/>
                          </a:solidFill>
                          <a:effectLst/>
                          <a:latin typeface="Calibri"/>
                          <a:ea typeface="Calibri"/>
                          <a:cs typeface="Myriad Pro Light"/>
                        </a:rPr>
                        <a:t> shall be on the morrow”</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27:1, “Boast not thyself of </a:t>
                      </a:r>
                      <a:r>
                        <a:rPr lang="en-GB" sz="2400" b="1" dirty="0">
                          <a:solidFill>
                            <a:srgbClr val="000000"/>
                          </a:solidFill>
                          <a:effectLst/>
                          <a:latin typeface="Calibri"/>
                          <a:ea typeface="Calibri"/>
                          <a:cs typeface="Myriad Pro Light"/>
                        </a:rPr>
                        <a:t>tomorrow</a:t>
                      </a:r>
                      <a:r>
                        <a:rPr lang="en-GB" sz="2400" dirty="0">
                          <a:solidFill>
                            <a:srgbClr val="000000"/>
                          </a:solidFill>
                          <a:effectLst/>
                          <a:latin typeface="Calibri"/>
                          <a:ea typeface="Calibri"/>
                          <a:cs typeface="Myriad Pro Light"/>
                        </a:rPr>
                        <a:t>; for </a:t>
                      </a:r>
                      <a:r>
                        <a:rPr lang="en-GB" sz="2400" b="1" dirty="0">
                          <a:solidFill>
                            <a:srgbClr val="000000"/>
                          </a:solidFill>
                          <a:effectLst/>
                          <a:latin typeface="Calibri"/>
                          <a:ea typeface="Calibri"/>
                          <a:cs typeface="Myriad Pro Light"/>
                        </a:rPr>
                        <a:t>thou </a:t>
                      </a:r>
                      <a:r>
                        <a:rPr lang="en-GB" sz="2400" b="1" dirty="0" err="1">
                          <a:solidFill>
                            <a:srgbClr val="000000"/>
                          </a:solidFill>
                          <a:effectLst/>
                          <a:latin typeface="Calibri"/>
                          <a:ea typeface="Calibri"/>
                          <a:cs typeface="Myriad Pro Light"/>
                        </a:rPr>
                        <a:t>knowest</a:t>
                      </a:r>
                      <a:r>
                        <a:rPr lang="en-GB" sz="2400" b="1" dirty="0">
                          <a:solidFill>
                            <a:srgbClr val="000000"/>
                          </a:solidFill>
                          <a:effectLst/>
                          <a:latin typeface="Calibri"/>
                          <a:ea typeface="Calibri"/>
                          <a:cs typeface="Myriad Pro Light"/>
                        </a:rPr>
                        <a:t> not</a:t>
                      </a:r>
                      <a:r>
                        <a:rPr lang="en-GB" sz="2400" dirty="0">
                          <a:solidFill>
                            <a:srgbClr val="000000"/>
                          </a:solidFill>
                          <a:effectLst/>
                          <a:latin typeface="Calibri"/>
                          <a:ea typeface="Calibri"/>
                          <a:cs typeface="Myriad Pro Light"/>
                        </a:rPr>
                        <a:t> what a day may bring forth”</a:t>
                      </a:r>
                      <a:endParaRPr lang="en-GB" sz="2400" dirty="0">
                        <a:effectLst/>
                        <a:latin typeface="Myriad Pro Light"/>
                        <a:ea typeface="Calibri"/>
                        <a:cs typeface="Times New Roman"/>
                      </a:endParaRPr>
                    </a:p>
                  </a:txBody>
                  <a:tcPr marL="68580" marR="68580" marT="0" marB="0"/>
                </a:tc>
              </a:tr>
              <a:tr h="572650">
                <a:tc>
                  <a:txBody>
                    <a:bodyPr/>
                    <a:lstStyle/>
                    <a:p>
                      <a:pPr>
                        <a:spcAft>
                          <a:spcPts val="0"/>
                        </a:spcAft>
                      </a:pPr>
                      <a:r>
                        <a:rPr lang="en-GB" sz="2400" dirty="0">
                          <a:solidFill>
                            <a:srgbClr val="000000"/>
                          </a:solidFill>
                          <a:effectLst/>
                          <a:latin typeface="Calibri"/>
                          <a:ea typeface="Calibri"/>
                          <a:cs typeface="Myriad Pro Light"/>
                        </a:rPr>
                        <a:t>5:20, “he which </a:t>
                      </a:r>
                      <a:r>
                        <a:rPr lang="en-GB" sz="2400" dirty="0" err="1">
                          <a:solidFill>
                            <a:srgbClr val="000000"/>
                          </a:solidFill>
                          <a:effectLst/>
                          <a:latin typeface="Calibri"/>
                          <a:ea typeface="Calibri"/>
                          <a:cs typeface="Myriad Pro Light"/>
                        </a:rPr>
                        <a:t>converteth</a:t>
                      </a:r>
                      <a:r>
                        <a:rPr lang="en-GB" sz="2400" dirty="0">
                          <a:solidFill>
                            <a:srgbClr val="000000"/>
                          </a:solidFill>
                          <a:effectLst/>
                          <a:latin typeface="Calibri"/>
                          <a:ea typeface="Calibri"/>
                          <a:cs typeface="Myriad Pro Light"/>
                        </a:rPr>
                        <a:t> the sinner…shall </a:t>
                      </a:r>
                      <a:r>
                        <a:rPr lang="en-GB" sz="2400" b="1" dirty="0">
                          <a:solidFill>
                            <a:srgbClr val="000000"/>
                          </a:solidFill>
                          <a:effectLst/>
                          <a:latin typeface="Calibri"/>
                          <a:ea typeface="Calibri"/>
                          <a:cs typeface="Myriad Pro Light"/>
                        </a:rPr>
                        <a:t>cover a multitude of sins</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c>
                  <a:txBody>
                    <a:bodyPr/>
                    <a:lstStyle/>
                    <a:p>
                      <a:pPr>
                        <a:spcAft>
                          <a:spcPts val="0"/>
                        </a:spcAft>
                      </a:pPr>
                      <a:r>
                        <a:rPr lang="en-GB" sz="2400" dirty="0">
                          <a:solidFill>
                            <a:srgbClr val="000000"/>
                          </a:solidFill>
                          <a:effectLst/>
                          <a:latin typeface="Calibri"/>
                          <a:ea typeface="Calibri"/>
                          <a:cs typeface="Myriad Pro Light"/>
                        </a:rPr>
                        <a:t>10:12, “</a:t>
                      </a:r>
                      <a:r>
                        <a:rPr lang="en-GB" sz="2400" b="1" dirty="0">
                          <a:solidFill>
                            <a:srgbClr val="000000"/>
                          </a:solidFill>
                          <a:effectLst/>
                          <a:latin typeface="Calibri"/>
                          <a:ea typeface="Calibri"/>
                          <a:cs typeface="Myriad Pro Light"/>
                        </a:rPr>
                        <a:t>love </a:t>
                      </a:r>
                      <a:r>
                        <a:rPr lang="en-GB" sz="2400" b="1" dirty="0" err="1">
                          <a:solidFill>
                            <a:srgbClr val="000000"/>
                          </a:solidFill>
                          <a:effectLst/>
                          <a:latin typeface="Calibri"/>
                          <a:ea typeface="Calibri"/>
                          <a:cs typeface="Myriad Pro Light"/>
                        </a:rPr>
                        <a:t>covereth</a:t>
                      </a:r>
                      <a:r>
                        <a:rPr lang="en-GB" sz="2400" b="1" dirty="0">
                          <a:solidFill>
                            <a:srgbClr val="000000"/>
                          </a:solidFill>
                          <a:effectLst/>
                          <a:latin typeface="Calibri"/>
                          <a:ea typeface="Calibri"/>
                          <a:cs typeface="Myriad Pro Light"/>
                        </a:rPr>
                        <a:t> all sins</a:t>
                      </a:r>
                      <a:r>
                        <a:rPr lang="en-GB" sz="2400" dirty="0">
                          <a:solidFill>
                            <a:srgbClr val="000000"/>
                          </a:solidFill>
                          <a:effectLst/>
                          <a:latin typeface="Calibri"/>
                          <a:ea typeface="Calibri"/>
                          <a:cs typeface="Myriad Pro Light"/>
                        </a:rPr>
                        <a:t>”</a:t>
                      </a:r>
                      <a:endParaRPr lang="en-GB" sz="2400" dirty="0">
                        <a:effectLst/>
                        <a:latin typeface="Myriad Pro Light"/>
                        <a:ea typeface="Calibri"/>
                        <a:cs typeface="Times New Roman"/>
                      </a:endParaRPr>
                    </a:p>
                  </a:txBody>
                  <a:tcPr marL="68580" marR="68580" marT="0" marB="0"/>
                </a:tc>
              </a:tr>
            </a:tbl>
          </a:graphicData>
        </a:graphic>
      </p:graphicFrame>
      <p:sp>
        <p:nvSpPr>
          <p:cNvPr id="6" name="TextBox 5"/>
          <p:cNvSpPr txBox="1"/>
          <p:nvPr/>
        </p:nvSpPr>
        <p:spPr>
          <a:xfrm>
            <a:off x="756017" y="1665962"/>
            <a:ext cx="7632848" cy="2339102"/>
          </a:xfrm>
          <a:prstGeom prst="rect">
            <a:avLst/>
          </a:prstGeom>
          <a:solidFill>
            <a:srgbClr val="002060"/>
          </a:solidFill>
          <a:effectLst>
            <a:glow rad="228600">
              <a:schemeClr val="accent1">
                <a:satMod val="175000"/>
                <a:alpha val="40000"/>
              </a:schemeClr>
            </a:glow>
          </a:effectLst>
        </p:spPr>
        <p:txBody>
          <a:bodyPr wrap="square" rtlCol="0">
            <a:spAutoFit/>
          </a:bodyPr>
          <a:lstStyle/>
          <a:p>
            <a:pPr marL="95250"/>
            <a:endParaRPr lang="en-GB" sz="800" dirty="0" smtClean="0">
              <a:solidFill>
                <a:schemeClr val="bg1"/>
              </a:solidFill>
            </a:endParaRPr>
          </a:p>
          <a:p>
            <a:pPr marL="95250"/>
            <a:r>
              <a:rPr lang="en-GB" sz="3200" dirty="0" smtClean="0">
                <a:solidFill>
                  <a:schemeClr val="bg1"/>
                </a:solidFill>
              </a:rPr>
              <a:t>“The LORD possessed me in the beginning of his way, before his works of old. I was set up from everlasting, from the beginning, or ever the earth was.” (Proverbs 8:22-23)</a:t>
            </a:r>
          </a:p>
          <a:p>
            <a:pPr marL="95250"/>
            <a:endParaRPr lang="en-GB" sz="1100" dirty="0">
              <a:solidFill>
                <a:schemeClr val="bg1"/>
              </a:solidFill>
            </a:endParaRPr>
          </a:p>
        </p:txBody>
      </p:sp>
    </p:spTree>
    <p:extLst>
      <p:ext uri="{BB962C8B-B14F-4D97-AF65-F5344CB8AC3E}">
        <p14:creationId xmlns:p14="http://schemas.microsoft.com/office/powerpoint/2010/main" val="168331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Jesus can tame!</a:t>
            </a:r>
            <a:endParaRPr lang="en-GB"/>
          </a:p>
        </p:txBody>
      </p:sp>
      <p:sp>
        <p:nvSpPr>
          <p:cNvPr id="3" name="Content Placeholder 2"/>
          <p:cNvSpPr>
            <a:spLocks noGrp="1"/>
          </p:cNvSpPr>
          <p:nvPr>
            <p:ph idx="1"/>
          </p:nvPr>
        </p:nvSpPr>
        <p:spPr>
          <a:xfrm>
            <a:off x="457200" y="1600203"/>
            <a:ext cx="8363272" cy="4525963"/>
          </a:xfrm>
        </p:spPr>
        <p:txBody>
          <a:bodyPr>
            <a:normAutofit/>
          </a:bodyPr>
          <a:lstStyle/>
          <a:p>
            <a:pPr marL="0" indent="0">
              <a:buNone/>
            </a:pPr>
            <a:r>
              <a:rPr lang="en-GB" dirty="0" smtClean="0"/>
              <a:t>“</a:t>
            </a:r>
            <a:r>
              <a:rPr lang="en-GB" dirty="0"/>
              <a:t>had been often bound with fetters and chains, and the chains had been plucked asunder by him, and the fetters broken in pieces: neither could any </a:t>
            </a:r>
            <a:r>
              <a:rPr lang="en-GB" i="1" dirty="0"/>
              <a:t>man</a:t>
            </a:r>
            <a:r>
              <a:rPr lang="en-GB" dirty="0"/>
              <a:t> </a:t>
            </a:r>
            <a:r>
              <a:rPr lang="en-GB" b="1" dirty="0"/>
              <a:t>tame</a:t>
            </a:r>
            <a:r>
              <a:rPr lang="en-GB" dirty="0"/>
              <a:t> him</a:t>
            </a:r>
            <a:r>
              <a:rPr lang="en-GB" dirty="0" smtClean="0"/>
              <a:t>.” (Mark 5:4)</a:t>
            </a:r>
            <a:endParaRPr lang="en-GB" dirty="0"/>
          </a:p>
          <a:p>
            <a:pPr marL="0" indent="0">
              <a:buNone/>
            </a:pPr>
            <a:endParaRPr lang="en-GB" dirty="0"/>
          </a:p>
          <a:p>
            <a:r>
              <a:rPr lang="en-GB" b="1" dirty="0" smtClean="0"/>
              <a:t>Jesus tamed his human nature </a:t>
            </a:r>
            <a:r>
              <a:rPr lang="en-GB" dirty="0" smtClean="0"/>
              <a:t>– early wisdom;</a:t>
            </a:r>
          </a:p>
          <a:p>
            <a:r>
              <a:rPr lang="en-GB" b="1" dirty="0" smtClean="0"/>
              <a:t>He tamed the serpent's deadly poison </a:t>
            </a:r>
            <a:r>
              <a:rPr lang="en-GB" dirty="0" smtClean="0"/>
              <a:t>– sin!</a:t>
            </a:r>
          </a:p>
          <a:p>
            <a:pPr lvl="1"/>
            <a:r>
              <a:rPr lang="en-GB" dirty="0" smtClean="0"/>
              <a:t>One ‘member’ done it for the ‘whole body’!</a:t>
            </a:r>
          </a:p>
        </p:txBody>
      </p:sp>
    </p:spTree>
    <p:extLst>
      <p:ext uri="{BB962C8B-B14F-4D97-AF65-F5344CB8AC3E}">
        <p14:creationId xmlns:p14="http://schemas.microsoft.com/office/powerpoint/2010/main" val="396559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a:xfrm>
            <a:off x="457200" y="1600203"/>
            <a:ext cx="8507288" cy="5069157"/>
          </a:xfrm>
        </p:spPr>
        <p:txBody>
          <a:bodyPr>
            <a:normAutofit/>
          </a:bodyPr>
          <a:lstStyle/>
          <a:p>
            <a:r>
              <a:rPr lang="en-GB" dirty="0" smtClean="0"/>
              <a:t>Keep </a:t>
            </a:r>
            <a:r>
              <a:rPr lang="en-GB" b="1" dirty="0" smtClean="0"/>
              <a:t>listening to/</a:t>
            </a:r>
            <a:r>
              <a:rPr lang="en-GB" b="1" u="sng" dirty="0" smtClean="0"/>
              <a:t>hearing</a:t>
            </a:r>
            <a:r>
              <a:rPr lang="en-GB" b="1" dirty="0" smtClean="0"/>
              <a:t> </a:t>
            </a:r>
            <a:r>
              <a:rPr lang="en-GB" dirty="0" smtClean="0"/>
              <a:t>the word</a:t>
            </a:r>
          </a:p>
          <a:p>
            <a:pPr lvl="1"/>
            <a:r>
              <a:rPr lang="en-GB" dirty="0" smtClean="0"/>
              <a:t>“Faith comes by hearing”</a:t>
            </a:r>
          </a:p>
          <a:p>
            <a:r>
              <a:rPr lang="en-GB" dirty="0" smtClean="0"/>
              <a:t>We must </a:t>
            </a:r>
            <a:r>
              <a:rPr lang="en-GB" b="1" dirty="0" smtClean="0"/>
              <a:t>hear and </a:t>
            </a:r>
            <a:r>
              <a:rPr lang="en-GB" b="1" u="sng" dirty="0" smtClean="0"/>
              <a:t>do</a:t>
            </a:r>
            <a:r>
              <a:rPr lang="en-GB" dirty="0" smtClean="0"/>
              <a:t>!  </a:t>
            </a:r>
            <a:endParaRPr lang="en-GB" dirty="0"/>
          </a:p>
          <a:p>
            <a:pPr lvl="1"/>
            <a:r>
              <a:rPr lang="en-GB" dirty="0" smtClean="0"/>
              <a:t>“Faith without works is dead”</a:t>
            </a:r>
          </a:p>
          <a:p>
            <a:r>
              <a:rPr lang="en-GB" dirty="0" smtClean="0"/>
              <a:t>Control our tongue </a:t>
            </a:r>
          </a:p>
          <a:p>
            <a:pPr lvl="1"/>
            <a:r>
              <a:rPr lang="en-GB" dirty="0" smtClean="0"/>
              <a:t>It can set on fire the whole body!</a:t>
            </a:r>
          </a:p>
          <a:p>
            <a:r>
              <a:rPr lang="en-GB" dirty="0" smtClean="0"/>
              <a:t>Ask God for wisdom – </a:t>
            </a:r>
            <a:r>
              <a:rPr lang="en-GB" b="1" dirty="0" smtClean="0"/>
              <a:t>the wisdom from above</a:t>
            </a:r>
            <a:r>
              <a:rPr lang="en-GB" dirty="0" smtClean="0"/>
              <a:t>!</a:t>
            </a:r>
          </a:p>
          <a:p>
            <a:pPr lvl="1"/>
            <a:r>
              <a:rPr lang="en-GB" dirty="0" smtClean="0"/>
              <a:t>Assimilate God’s wisdom into our lives</a:t>
            </a:r>
          </a:p>
        </p:txBody>
      </p:sp>
    </p:spTree>
    <p:extLst>
      <p:ext uri="{BB962C8B-B14F-4D97-AF65-F5344CB8AC3E}">
        <p14:creationId xmlns:p14="http://schemas.microsoft.com/office/powerpoint/2010/main" val="12070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3200" b="1" dirty="0" smtClean="0"/>
              <a:t>One </a:t>
            </a:r>
            <a:r>
              <a:rPr lang="en-GB" sz="3200" b="1" dirty="0" smtClean="0">
                <a:solidFill>
                  <a:srgbClr val="0070C0"/>
                </a:solidFill>
              </a:rPr>
              <a:t>member</a:t>
            </a:r>
            <a:r>
              <a:rPr lang="en-GB" sz="3200" b="1" dirty="0" smtClean="0"/>
              <a:t> </a:t>
            </a:r>
            <a:r>
              <a:rPr lang="en-GB" sz="3200" b="1" dirty="0" smtClean="0">
                <a:solidFill>
                  <a:srgbClr val="CC3399"/>
                </a:solidFill>
              </a:rPr>
              <a:t>tamed</a:t>
            </a:r>
            <a:r>
              <a:rPr lang="en-GB" sz="3200" b="1" dirty="0" smtClean="0"/>
              <a:t> sin for the </a:t>
            </a:r>
            <a:r>
              <a:rPr lang="en-GB" sz="3200" b="1" dirty="0" smtClean="0">
                <a:solidFill>
                  <a:srgbClr val="00B050"/>
                </a:solidFill>
              </a:rPr>
              <a:t>whole body</a:t>
            </a:r>
            <a:r>
              <a:rPr lang="en-GB" sz="3200" b="1" dirty="0" smtClean="0"/>
              <a:t>!</a:t>
            </a:r>
            <a:endParaRPr lang="en-GB" sz="3200" b="1"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“the </a:t>
            </a:r>
            <a:r>
              <a:rPr lang="en-GB" dirty="0"/>
              <a:t>tongue is a little </a:t>
            </a:r>
            <a:r>
              <a:rPr lang="en-GB" b="1" dirty="0">
                <a:solidFill>
                  <a:srgbClr val="0070C0"/>
                </a:solidFill>
              </a:rPr>
              <a:t>member</a:t>
            </a:r>
            <a:r>
              <a:rPr lang="en-GB" dirty="0"/>
              <a:t>, and </a:t>
            </a:r>
            <a:r>
              <a:rPr lang="en-GB" dirty="0" err="1"/>
              <a:t>boasteth</a:t>
            </a:r>
            <a:r>
              <a:rPr lang="en-GB" dirty="0"/>
              <a:t> great things. Behold, how great a matter a little fire </a:t>
            </a:r>
            <a:r>
              <a:rPr lang="en-GB" dirty="0" err="1"/>
              <a:t>kindleth</a:t>
            </a:r>
            <a:r>
              <a:rPr lang="en-GB" dirty="0"/>
              <a:t>! </a:t>
            </a:r>
            <a:r>
              <a:rPr lang="en-GB" dirty="0" smtClean="0"/>
              <a:t>And </a:t>
            </a:r>
            <a:r>
              <a:rPr lang="en-GB" dirty="0"/>
              <a:t>the tongue </a:t>
            </a:r>
            <a:r>
              <a:rPr lang="en-GB" i="1" dirty="0"/>
              <a:t>is</a:t>
            </a:r>
            <a:r>
              <a:rPr lang="en-GB" dirty="0"/>
              <a:t> a fire, a world of iniquity: so is the tongue among our members, that it </a:t>
            </a:r>
            <a:r>
              <a:rPr lang="en-GB" dirty="0" err="1"/>
              <a:t>defileth</a:t>
            </a:r>
            <a:r>
              <a:rPr lang="en-GB" dirty="0"/>
              <a:t> the </a:t>
            </a:r>
            <a:r>
              <a:rPr lang="en-GB" b="1" dirty="0">
                <a:solidFill>
                  <a:srgbClr val="00B050"/>
                </a:solidFill>
              </a:rPr>
              <a:t>whole body</a:t>
            </a:r>
            <a:r>
              <a:rPr lang="en-GB" dirty="0" smtClean="0"/>
              <a:t>” (James 3:5-6)</a:t>
            </a:r>
          </a:p>
          <a:p>
            <a:pPr marL="0" indent="0">
              <a:buNone/>
            </a:pPr>
            <a:endParaRPr lang="en-GB" dirty="0"/>
          </a:p>
          <a:p>
            <a:pPr marL="0" indent="0">
              <a:buNone/>
            </a:pPr>
            <a:r>
              <a:rPr lang="en-GB" dirty="0" smtClean="0"/>
              <a:t>“</a:t>
            </a:r>
            <a:r>
              <a:rPr lang="en-GB" dirty="0"/>
              <a:t>For the body is not one </a:t>
            </a:r>
            <a:r>
              <a:rPr lang="en-GB" b="1" dirty="0">
                <a:solidFill>
                  <a:srgbClr val="0070C0"/>
                </a:solidFill>
              </a:rPr>
              <a:t>member</a:t>
            </a:r>
            <a:r>
              <a:rPr lang="en-GB" dirty="0"/>
              <a:t>, but </a:t>
            </a:r>
            <a:r>
              <a:rPr lang="en-GB" dirty="0" smtClean="0"/>
              <a:t>many…If </a:t>
            </a:r>
            <a:r>
              <a:rPr lang="en-GB" dirty="0"/>
              <a:t>the </a:t>
            </a:r>
            <a:r>
              <a:rPr lang="en-GB" b="1" dirty="0">
                <a:solidFill>
                  <a:srgbClr val="00B050"/>
                </a:solidFill>
              </a:rPr>
              <a:t>whole body </a:t>
            </a:r>
            <a:r>
              <a:rPr lang="en-GB" i="1" dirty="0"/>
              <a:t>were</a:t>
            </a:r>
            <a:r>
              <a:rPr lang="en-GB" dirty="0"/>
              <a:t> an eye, where </a:t>
            </a:r>
            <a:r>
              <a:rPr lang="en-GB" i="1" dirty="0"/>
              <a:t>were</a:t>
            </a:r>
            <a:r>
              <a:rPr lang="en-GB" dirty="0"/>
              <a:t> the hearing</a:t>
            </a:r>
            <a:r>
              <a:rPr lang="en-GB" dirty="0" smtClean="0"/>
              <a:t>?” (1 Corinthians 12:14,17)</a:t>
            </a:r>
            <a:endParaRPr lang="en-GB" dirty="0"/>
          </a:p>
        </p:txBody>
      </p:sp>
    </p:spTree>
    <p:extLst>
      <p:ext uri="{BB962C8B-B14F-4D97-AF65-F5344CB8AC3E}">
        <p14:creationId xmlns:p14="http://schemas.microsoft.com/office/powerpoint/2010/main" val="2806794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3052"/>
            <a:ext cx="7772400" cy="1957400"/>
          </a:xfrm>
        </p:spPr>
        <p:txBody>
          <a:bodyPr/>
          <a:lstStyle/>
          <a:p>
            <a:r>
              <a:rPr lang="en-GB" b="1" dirty="0" smtClean="0"/>
              <a:t>James</a:t>
            </a:r>
            <a:r>
              <a:rPr lang="en-GB" dirty="0" smtClean="0"/>
              <a:t/>
            </a:r>
            <a:br>
              <a:rPr lang="en-GB" dirty="0" smtClean="0"/>
            </a:br>
            <a:r>
              <a:rPr lang="en-GB" dirty="0" smtClean="0"/>
              <a:t>“</a:t>
            </a:r>
            <a:r>
              <a:rPr lang="en-GB" dirty="0"/>
              <a:t>D</a:t>
            </a:r>
            <a:r>
              <a:rPr lang="en-GB" dirty="0" smtClean="0"/>
              <a:t>raw nigh to God”</a:t>
            </a:r>
            <a:endParaRPr lang="en-GB" dirty="0"/>
          </a:p>
        </p:txBody>
      </p:sp>
      <p:sp>
        <p:nvSpPr>
          <p:cNvPr id="4" name="Subtitle 3"/>
          <p:cNvSpPr>
            <a:spLocks noGrp="1"/>
          </p:cNvSpPr>
          <p:nvPr>
            <p:ph type="subTitle" idx="1"/>
          </p:nvPr>
        </p:nvSpPr>
        <p:spPr/>
        <p:txBody>
          <a:bodyPr/>
          <a:lstStyle/>
          <a:p>
            <a:r>
              <a:rPr lang="en-GB" dirty="0" smtClean="0"/>
              <a:t>Reading: James </a:t>
            </a:r>
            <a:r>
              <a:rPr lang="en-GB" dirty="0"/>
              <a:t>4</a:t>
            </a:r>
          </a:p>
        </p:txBody>
      </p:sp>
    </p:spTree>
    <p:extLst>
      <p:ext uri="{BB962C8B-B14F-4D97-AF65-F5344CB8AC3E}">
        <p14:creationId xmlns:p14="http://schemas.microsoft.com/office/powerpoint/2010/main" val="38923397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5832648"/>
          </a:xfrm>
        </p:spPr>
        <p:txBody>
          <a:bodyPr>
            <a:normAutofit lnSpcReduction="10000"/>
          </a:bodyPr>
          <a:lstStyle/>
          <a:p>
            <a:pPr marL="0" indent="0">
              <a:buNone/>
            </a:pPr>
            <a:r>
              <a:rPr lang="en-GB" dirty="0" smtClean="0"/>
              <a:t>“let every </a:t>
            </a:r>
            <a:r>
              <a:rPr lang="en-GB" dirty="0"/>
              <a:t>man be swift to hear, slow to speak, slow to </a:t>
            </a:r>
            <a:r>
              <a:rPr lang="en-GB" b="1" dirty="0" smtClean="0">
                <a:solidFill>
                  <a:srgbClr val="7030A0"/>
                </a:solidFill>
              </a:rPr>
              <a:t>wrath [G3709]</a:t>
            </a:r>
            <a:r>
              <a:rPr lang="en-GB" dirty="0" smtClean="0"/>
              <a:t>” (James 1:19)</a:t>
            </a:r>
          </a:p>
          <a:p>
            <a:pPr marL="0" indent="0">
              <a:buNone/>
            </a:pPr>
            <a:endParaRPr lang="en-GB" dirty="0"/>
          </a:p>
          <a:p>
            <a:pPr marL="0" indent="0">
              <a:buNone/>
            </a:pPr>
            <a:r>
              <a:rPr lang="en-GB" dirty="0" smtClean="0"/>
              <a:t>“</a:t>
            </a:r>
            <a:r>
              <a:rPr lang="en-GB" dirty="0"/>
              <a:t>ye </a:t>
            </a:r>
            <a:r>
              <a:rPr lang="en-GB" b="1" dirty="0" smtClean="0">
                <a:solidFill>
                  <a:srgbClr val="FF0000"/>
                </a:solidFill>
              </a:rPr>
              <a:t>kill</a:t>
            </a:r>
            <a:r>
              <a:rPr lang="en-GB" dirty="0" smtClean="0"/>
              <a:t>” (James 4:2)</a:t>
            </a:r>
          </a:p>
          <a:p>
            <a:pPr marL="0" indent="0">
              <a:buNone/>
            </a:pPr>
            <a:endParaRPr lang="en-GB" dirty="0"/>
          </a:p>
          <a:p>
            <a:pPr marL="0" indent="0">
              <a:buNone/>
            </a:pPr>
            <a:r>
              <a:rPr lang="en-GB" dirty="0" smtClean="0"/>
              <a:t>“</a:t>
            </a:r>
            <a:r>
              <a:rPr lang="en-GB" dirty="0"/>
              <a:t>Ye have heard that it was said by them of old time, Thou shalt not </a:t>
            </a:r>
            <a:r>
              <a:rPr lang="en-GB" b="1" dirty="0">
                <a:solidFill>
                  <a:srgbClr val="FF0000"/>
                </a:solidFill>
              </a:rPr>
              <a:t>kill</a:t>
            </a:r>
            <a:r>
              <a:rPr lang="en-GB" dirty="0"/>
              <a:t>; and whosoever shall kill shall be in danger of the </a:t>
            </a:r>
            <a:r>
              <a:rPr lang="en-GB" dirty="0" smtClean="0"/>
              <a:t>judgment: </a:t>
            </a:r>
            <a:r>
              <a:rPr lang="en-GB" dirty="0"/>
              <a:t>But I say unto you, That whosoever is </a:t>
            </a:r>
            <a:r>
              <a:rPr lang="en-GB" b="1" dirty="0" smtClean="0">
                <a:solidFill>
                  <a:srgbClr val="7030A0"/>
                </a:solidFill>
              </a:rPr>
              <a:t>angry [G3710 from G3709]</a:t>
            </a:r>
            <a:r>
              <a:rPr lang="en-GB" dirty="0" smtClean="0"/>
              <a:t> </a:t>
            </a:r>
            <a:r>
              <a:rPr lang="en-GB" dirty="0"/>
              <a:t>with his brother without a cause shall be in danger of the judgment</a:t>
            </a:r>
            <a:r>
              <a:rPr lang="en-GB" dirty="0" smtClean="0"/>
              <a:t>” (Matthew 5:21-22)</a:t>
            </a:r>
            <a:endParaRPr lang="en-GB" dirty="0"/>
          </a:p>
          <a:p>
            <a:pPr marL="0" indent="0">
              <a:buNone/>
            </a:pPr>
            <a:endParaRPr lang="en-GB" dirty="0"/>
          </a:p>
        </p:txBody>
      </p:sp>
    </p:spTree>
    <p:extLst>
      <p:ext uri="{BB962C8B-B14F-4D97-AF65-F5344CB8AC3E}">
        <p14:creationId xmlns:p14="http://schemas.microsoft.com/office/powerpoint/2010/main" val="3309033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42860"/>
            <a:ext cx="8229600" cy="1143000"/>
          </a:xfrm>
        </p:spPr>
        <p:txBody>
          <a:bodyPr/>
          <a:lstStyle/>
          <a:p>
            <a:r>
              <a:rPr lang="en-US" dirty="0"/>
              <a:t>James </a:t>
            </a:r>
            <a:r>
              <a:rPr lang="en-US" dirty="0" smtClean="0"/>
              <a:t>and Galatians balance</a:t>
            </a:r>
            <a:endParaRPr lang="en-US" dirty="0"/>
          </a:p>
        </p:txBody>
      </p:sp>
      <p:sp>
        <p:nvSpPr>
          <p:cNvPr id="49156" name="Text Box 4"/>
          <p:cNvSpPr txBox="1">
            <a:spLocks noChangeArrowheads="1"/>
          </p:cNvSpPr>
          <p:nvPr/>
        </p:nvSpPr>
        <p:spPr bwMode="auto">
          <a:xfrm>
            <a:off x="928662" y="3617902"/>
            <a:ext cx="1357323" cy="954107"/>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CC0099"/>
                </a:solidFill>
                <a:latin typeface="+mj-lt"/>
              </a:rPr>
              <a:t>Hearers </a:t>
            </a:r>
            <a:r>
              <a:rPr lang="en-US" sz="2800" b="1" dirty="0" smtClean="0">
                <a:solidFill>
                  <a:srgbClr val="CC0099"/>
                </a:solidFill>
                <a:latin typeface="+mj-lt"/>
              </a:rPr>
              <a:t>only</a:t>
            </a:r>
            <a:endParaRPr lang="en-US" sz="2800" b="1" dirty="0">
              <a:solidFill>
                <a:srgbClr val="CC0099"/>
              </a:solidFill>
              <a:latin typeface="+mj-lt"/>
            </a:endParaRPr>
          </a:p>
        </p:txBody>
      </p:sp>
      <p:sp>
        <p:nvSpPr>
          <p:cNvPr id="49157" name="Text Box 5"/>
          <p:cNvSpPr txBox="1">
            <a:spLocks noChangeArrowheads="1"/>
          </p:cNvSpPr>
          <p:nvPr/>
        </p:nvSpPr>
        <p:spPr bwMode="auto">
          <a:xfrm>
            <a:off x="6010308" y="5357826"/>
            <a:ext cx="3276600" cy="1292662"/>
          </a:xfrm>
          <a:prstGeom prst="rect">
            <a:avLst/>
          </a:prstGeom>
          <a:noFill/>
          <a:ln w="9525">
            <a:noFill/>
            <a:miter lim="800000"/>
            <a:headEnd/>
            <a:tailEnd/>
          </a:ln>
          <a:effectLst/>
        </p:spPr>
        <p:txBody>
          <a:bodyPr>
            <a:spAutoFit/>
          </a:bodyPr>
          <a:lstStyle/>
          <a:p>
            <a:pPr>
              <a:spcBef>
                <a:spcPct val="50000"/>
              </a:spcBef>
            </a:pPr>
            <a:r>
              <a:rPr lang="en-US" sz="2600" b="1" dirty="0" err="1" smtClean="0">
                <a:latin typeface="+mj-lt"/>
              </a:rPr>
              <a:t>Judaisers</a:t>
            </a:r>
            <a:r>
              <a:rPr lang="en-US" sz="2600" b="1" dirty="0" smtClean="0">
                <a:latin typeface="+mj-lt"/>
              </a:rPr>
              <a:t> – I must </a:t>
            </a:r>
            <a:r>
              <a:rPr lang="en-US" sz="2600" b="1" dirty="0">
                <a:latin typeface="+mj-lt"/>
              </a:rPr>
              <a:t>work to earn my salvation</a:t>
            </a:r>
          </a:p>
        </p:txBody>
      </p:sp>
      <p:sp>
        <p:nvSpPr>
          <p:cNvPr id="49160" name="Text Box 8"/>
          <p:cNvSpPr txBox="1">
            <a:spLocks noChangeArrowheads="1"/>
          </p:cNvSpPr>
          <p:nvPr/>
        </p:nvSpPr>
        <p:spPr bwMode="auto">
          <a:xfrm>
            <a:off x="357159" y="1214422"/>
            <a:ext cx="2590800" cy="523220"/>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CC0099"/>
                </a:solidFill>
                <a:latin typeface="+mj-lt"/>
              </a:rPr>
              <a:t>James </a:t>
            </a:r>
            <a:r>
              <a:rPr lang="en-US" sz="2800" b="1" dirty="0" smtClean="0">
                <a:solidFill>
                  <a:srgbClr val="CC0099"/>
                </a:solidFill>
                <a:latin typeface="+mj-lt"/>
              </a:rPr>
              <a:t>corrects:</a:t>
            </a:r>
            <a:endParaRPr lang="en-US" sz="2800" b="1" dirty="0">
              <a:solidFill>
                <a:srgbClr val="CC0099"/>
              </a:solidFill>
              <a:latin typeface="+mj-lt"/>
            </a:endParaRPr>
          </a:p>
        </p:txBody>
      </p:sp>
      <p:sp>
        <p:nvSpPr>
          <p:cNvPr id="49161" name="Text Box 9"/>
          <p:cNvSpPr txBox="1">
            <a:spLocks noChangeArrowheads="1"/>
          </p:cNvSpPr>
          <p:nvPr/>
        </p:nvSpPr>
        <p:spPr bwMode="auto">
          <a:xfrm>
            <a:off x="5929323" y="1214422"/>
            <a:ext cx="3000364" cy="523220"/>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CC0099"/>
                </a:solidFill>
                <a:latin typeface="+mj-lt"/>
              </a:rPr>
              <a:t>Galatians </a:t>
            </a:r>
            <a:r>
              <a:rPr lang="en-US" sz="2800" b="1" dirty="0" smtClean="0">
                <a:solidFill>
                  <a:srgbClr val="CC0099"/>
                </a:solidFill>
                <a:latin typeface="+mj-lt"/>
              </a:rPr>
              <a:t>corrects:</a:t>
            </a:r>
            <a:endParaRPr lang="en-US" sz="2800" b="1" dirty="0">
              <a:solidFill>
                <a:srgbClr val="CC0099"/>
              </a:solidFill>
              <a:latin typeface="+mj-lt"/>
            </a:endParaRPr>
          </a:p>
        </p:txBody>
      </p:sp>
      <p:sp>
        <p:nvSpPr>
          <p:cNvPr id="10" name="Isosceles Triangle 9"/>
          <p:cNvSpPr/>
          <p:nvPr/>
        </p:nvSpPr>
        <p:spPr>
          <a:xfrm>
            <a:off x="4343831" y="1785926"/>
            <a:ext cx="714380" cy="4071966"/>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1643043" y="1857364"/>
            <a:ext cx="5857916"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72265" y="4643447"/>
            <a:ext cx="1785951"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14349" y="4572009"/>
            <a:ext cx="1785951"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endCxn id="15" idx="1"/>
          </p:cNvCxnSpPr>
          <p:nvPr/>
        </p:nvCxnSpPr>
        <p:spPr>
          <a:xfrm rot="5400000">
            <a:off x="-214346" y="2786059"/>
            <a:ext cx="2786082" cy="928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607851" y="2821777"/>
            <a:ext cx="2786082" cy="85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5" idx="3"/>
          </p:cNvCxnSpPr>
          <p:nvPr/>
        </p:nvCxnSpPr>
        <p:spPr>
          <a:xfrm rot="16200000" flipH="1">
            <a:off x="719110" y="2862259"/>
            <a:ext cx="2786082" cy="7762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4" idx="3"/>
          </p:cNvCxnSpPr>
          <p:nvPr/>
        </p:nvCxnSpPr>
        <p:spPr>
          <a:xfrm rot="16200000" flipH="1">
            <a:off x="6500827" y="2857496"/>
            <a:ext cx="2857520" cy="85725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598" y="5376321"/>
            <a:ext cx="3214711" cy="1292662"/>
          </a:xfrm>
          <a:prstGeom prst="rect">
            <a:avLst/>
          </a:prstGeom>
          <a:noFill/>
        </p:spPr>
        <p:txBody>
          <a:bodyPr wrap="square" rtlCol="0">
            <a:spAutoFit/>
          </a:bodyPr>
          <a:lstStyle/>
          <a:p>
            <a:r>
              <a:rPr lang="en-US" sz="2600" b="1" dirty="0"/>
              <a:t>Christ did it all. </a:t>
            </a:r>
            <a:r>
              <a:rPr lang="en-US" sz="2600" b="1" dirty="0" smtClean="0"/>
              <a:t> I </a:t>
            </a:r>
            <a:r>
              <a:rPr lang="en-US" sz="2600" b="1" dirty="0"/>
              <a:t>don’t need to do anything or change</a:t>
            </a:r>
            <a:endParaRPr lang="en-GB" sz="2600" dirty="0"/>
          </a:p>
        </p:txBody>
      </p:sp>
      <p:sp>
        <p:nvSpPr>
          <p:cNvPr id="31" name="Text Box 4"/>
          <p:cNvSpPr txBox="1">
            <a:spLocks noChangeArrowheads="1"/>
          </p:cNvSpPr>
          <p:nvPr/>
        </p:nvSpPr>
        <p:spPr bwMode="auto">
          <a:xfrm>
            <a:off x="6786578" y="3617902"/>
            <a:ext cx="1357323"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C0099"/>
                </a:solidFill>
                <a:latin typeface="+mj-lt"/>
              </a:rPr>
              <a:t>Doers only</a:t>
            </a:r>
            <a:endParaRPr lang="en-US" sz="2800" b="1" dirty="0">
              <a:solidFill>
                <a:srgbClr val="CC0099"/>
              </a:solidFill>
              <a:latin typeface="+mj-lt"/>
            </a:endParaRPr>
          </a:p>
        </p:txBody>
      </p:sp>
      <p:sp>
        <p:nvSpPr>
          <p:cNvPr id="32" name="Trapezoid 31"/>
          <p:cNvSpPr/>
          <p:nvPr/>
        </p:nvSpPr>
        <p:spPr>
          <a:xfrm>
            <a:off x="3687034" y="5286389"/>
            <a:ext cx="2000264" cy="571504"/>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466964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11560" y="534620"/>
            <a:ext cx="7920880" cy="2750364"/>
          </a:xfrm>
        </p:spPr>
        <p:txBody>
          <a:bodyPr>
            <a:normAutofit/>
          </a:bodyPr>
          <a:lstStyle/>
          <a:p>
            <a:pPr marL="0" indent="0">
              <a:buFontTx/>
              <a:buNone/>
            </a:pPr>
            <a:r>
              <a:rPr lang="en-GB" sz="2900" dirty="0" smtClean="0"/>
              <a:t>“Know ye not that friendship of the word is </a:t>
            </a:r>
            <a:r>
              <a:rPr lang="en-GB" sz="2900" b="1" dirty="0" smtClean="0">
                <a:solidFill>
                  <a:srgbClr val="FF0066"/>
                </a:solidFill>
              </a:rPr>
              <a:t>enmity</a:t>
            </a:r>
            <a:r>
              <a:rPr lang="en-GB" sz="2900" dirty="0" smtClean="0"/>
              <a:t> with God” (James 3:4)</a:t>
            </a:r>
          </a:p>
          <a:p>
            <a:pPr marL="0" indent="0">
              <a:buFontTx/>
              <a:buNone/>
            </a:pPr>
            <a:endParaRPr lang="en-GB" sz="1800" dirty="0" smtClean="0"/>
          </a:p>
          <a:p>
            <a:pPr marL="0" indent="0">
              <a:buFontTx/>
              <a:buNone/>
            </a:pPr>
            <a:r>
              <a:rPr lang="en-GB" sz="2900" dirty="0" smtClean="0"/>
              <a:t>“I will put </a:t>
            </a:r>
            <a:r>
              <a:rPr lang="en-GB" sz="2900" b="1" dirty="0" smtClean="0">
                <a:solidFill>
                  <a:srgbClr val="FF0066"/>
                </a:solidFill>
              </a:rPr>
              <a:t>enmity</a:t>
            </a:r>
            <a:r>
              <a:rPr lang="en-GB" sz="2900" dirty="0" smtClean="0"/>
              <a:t> between thee and the woman, and between thy seed and her seed” (Genesis 3:15)</a:t>
            </a:r>
            <a:endParaRPr lang="en-GB" sz="2900" dirty="0"/>
          </a:p>
        </p:txBody>
      </p:sp>
      <p:sp>
        <p:nvSpPr>
          <p:cNvPr id="2" name="TextBox 1"/>
          <p:cNvSpPr txBox="1"/>
          <p:nvPr/>
        </p:nvSpPr>
        <p:spPr>
          <a:xfrm>
            <a:off x="539552" y="3429000"/>
            <a:ext cx="3888432" cy="1815882"/>
          </a:xfrm>
          <a:prstGeom prst="rect">
            <a:avLst/>
          </a:prstGeom>
          <a:noFill/>
        </p:spPr>
        <p:txBody>
          <a:bodyPr wrap="square" rtlCol="0">
            <a:spAutoFit/>
          </a:bodyPr>
          <a:lstStyle/>
          <a:p>
            <a:r>
              <a:rPr lang="en-GB" sz="2800" b="1" dirty="0" smtClean="0"/>
              <a:t>Seed of the Serpent</a:t>
            </a:r>
          </a:p>
          <a:p>
            <a:r>
              <a:rPr lang="en-GB" sz="2800" dirty="0" smtClean="0"/>
              <a:t>- Those who adhere to natural wisdom (the thinking of the flesh)</a:t>
            </a:r>
            <a:endParaRPr lang="en-GB" sz="2800" dirty="0"/>
          </a:p>
        </p:txBody>
      </p:sp>
      <p:sp>
        <p:nvSpPr>
          <p:cNvPr id="6" name="TextBox 5"/>
          <p:cNvSpPr txBox="1"/>
          <p:nvPr/>
        </p:nvSpPr>
        <p:spPr>
          <a:xfrm>
            <a:off x="4716016" y="3429000"/>
            <a:ext cx="3888432" cy="1384995"/>
          </a:xfrm>
          <a:prstGeom prst="rect">
            <a:avLst/>
          </a:prstGeom>
          <a:noFill/>
        </p:spPr>
        <p:txBody>
          <a:bodyPr wrap="square" rtlCol="0">
            <a:spAutoFit/>
          </a:bodyPr>
          <a:lstStyle/>
          <a:p>
            <a:r>
              <a:rPr lang="en-GB" sz="2800" b="1" dirty="0" smtClean="0"/>
              <a:t>Seed of the Woman</a:t>
            </a:r>
          </a:p>
          <a:p>
            <a:r>
              <a:rPr lang="en-GB" sz="2800" dirty="0" smtClean="0"/>
              <a:t>- Those who adhere to God’s wisdom (His word)</a:t>
            </a:r>
            <a:endParaRPr lang="en-GB" sz="2800" dirty="0"/>
          </a:p>
        </p:txBody>
      </p:sp>
      <p:cxnSp>
        <p:nvCxnSpPr>
          <p:cNvPr id="7" name="Straight Connector 6"/>
          <p:cNvCxnSpPr/>
          <p:nvPr/>
        </p:nvCxnSpPr>
        <p:spPr>
          <a:xfrm>
            <a:off x="4355976" y="3429000"/>
            <a:ext cx="0" cy="2880320"/>
          </a:xfrm>
          <a:prstGeom prst="line">
            <a:avLst/>
          </a:prstGeom>
          <a:ln w="57150">
            <a:solidFill>
              <a:srgbClr val="1E1C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72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t>
            </a:r>
            <a:r>
              <a:rPr lang="en-GB" b="1" dirty="0" smtClean="0"/>
              <a:t>asking</a:t>
            </a:r>
            <a:r>
              <a:rPr lang="en-GB" dirty="0" smtClean="0"/>
              <a:t> </a:t>
            </a:r>
            <a:r>
              <a:rPr lang="en-GB" b="1" dirty="0" smtClean="0"/>
              <a:t>amiss</a:t>
            </a:r>
            <a:endParaRPr lang="en-GB" b="1"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t>Ask, and it shall be given you, seek and ye shall find...</a:t>
            </a:r>
          </a:p>
          <a:p>
            <a:pPr marL="514350" indent="-514350">
              <a:buFont typeface="+mj-lt"/>
              <a:buAutoNum type="arabicPeriod"/>
            </a:pPr>
            <a:r>
              <a:rPr lang="en-GB" dirty="0" smtClean="0"/>
              <a:t>...Seek ye </a:t>
            </a:r>
            <a:r>
              <a:rPr lang="en-GB" b="1" dirty="0" smtClean="0"/>
              <a:t>first</a:t>
            </a:r>
            <a:r>
              <a:rPr lang="en-GB" dirty="0" smtClean="0"/>
              <a:t> the kingdom of God and all these things will be added to you...</a:t>
            </a:r>
          </a:p>
          <a:p>
            <a:pPr marL="514350" indent="-514350">
              <a:buFont typeface="+mj-lt"/>
              <a:buAutoNum type="arabicPeriod"/>
            </a:pPr>
            <a:r>
              <a:rPr lang="en-GB" dirty="0" smtClean="0"/>
              <a:t>...O my Father, if it be possible, let this cup pass from me: nevertheless </a:t>
            </a:r>
            <a:r>
              <a:rPr lang="en-GB" b="1" dirty="0" smtClean="0"/>
              <a:t>not as I will</a:t>
            </a:r>
            <a:r>
              <a:rPr lang="en-GB" dirty="0" smtClean="0"/>
              <a:t>, </a:t>
            </a:r>
            <a:r>
              <a:rPr lang="en-GB" b="1" dirty="0" smtClean="0"/>
              <a:t>but as thou wilt...</a:t>
            </a:r>
          </a:p>
          <a:p>
            <a:pPr marL="514350" indent="-514350">
              <a:buFont typeface="+mj-lt"/>
              <a:buAutoNum type="arabicPeriod"/>
            </a:pPr>
            <a:r>
              <a:rPr lang="en-GB" dirty="0" smtClean="0"/>
              <a:t>...humble yourselves in the sight of the Lord and he shall lift you up. </a:t>
            </a:r>
          </a:p>
          <a:p>
            <a:pPr marL="514350" indent="-514350">
              <a:buFont typeface="+mj-lt"/>
              <a:buAutoNum type="arabicPeriod"/>
            </a:pPr>
            <a:endParaRPr lang="en-GB" dirty="0" smtClean="0"/>
          </a:p>
          <a:p>
            <a:pPr marL="514350" indent="-514350">
              <a:buFont typeface="+mj-lt"/>
              <a:buAutoNum type="arabicPeriod"/>
            </a:pPr>
            <a:endParaRPr lang="en-GB" dirty="0"/>
          </a:p>
        </p:txBody>
      </p:sp>
    </p:spTree>
    <p:extLst>
      <p:ext uri="{BB962C8B-B14F-4D97-AF65-F5344CB8AC3E}">
        <p14:creationId xmlns:p14="http://schemas.microsoft.com/office/powerpoint/2010/main" val="330447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these things”</a:t>
            </a:r>
            <a:endParaRPr lang="en-GB" dirty="0"/>
          </a:p>
        </p:txBody>
      </p:sp>
      <p:sp>
        <p:nvSpPr>
          <p:cNvPr id="3" name="Content Placeholder 2"/>
          <p:cNvSpPr>
            <a:spLocks noGrp="1"/>
          </p:cNvSpPr>
          <p:nvPr>
            <p:ph idx="1"/>
          </p:nvPr>
        </p:nvSpPr>
        <p:spPr>
          <a:xfrm>
            <a:off x="457200" y="1357299"/>
            <a:ext cx="8229600" cy="5143536"/>
          </a:xfrm>
        </p:spPr>
        <p:txBody>
          <a:bodyPr>
            <a:normAutofit fontScale="85000" lnSpcReduction="10000"/>
          </a:bodyPr>
          <a:lstStyle/>
          <a:p>
            <a:pPr marL="0" indent="0">
              <a:buNone/>
            </a:pPr>
            <a:r>
              <a:rPr lang="en-GB" dirty="0" smtClean="0"/>
              <a:t>“The devil taketh him up into an exceeding high mountain, and </a:t>
            </a:r>
            <a:r>
              <a:rPr lang="en-GB" dirty="0" err="1" smtClean="0"/>
              <a:t>sheweth</a:t>
            </a:r>
            <a:r>
              <a:rPr lang="en-GB" dirty="0" smtClean="0"/>
              <a:t> him all the kingdoms of the world, and the glory of them; And </a:t>
            </a:r>
            <a:r>
              <a:rPr lang="en-GB" dirty="0" err="1" smtClean="0"/>
              <a:t>saith</a:t>
            </a:r>
            <a:r>
              <a:rPr lang="en-GB" dirty="0" smtClean="0"/>
              <a:t> unto him, </a:t>
            </a:r>
            <a:r>
              <a:rPr lang="en-GB" b="1" dirty="0" smtClean="0">
                <a:solidFill>
                  <a:srgbClr val="7030A0"/>
                </a:solidFill>
              </a:rPr>
              <a:t>All these things </a:t>
            </a:r>
            <a:r>
              <a:rPr lang="en-GB" dirty="0" smtClean="0"/>
              <a:t>will I give thee, if thou wilt fall down and worship me. Then </a:t>
            </a:r>
            <a:r>
              <a:rPr lang="en-GB" dirty="0" err="1" smtClean="0"/>
              <a:t>saith</a:t>
            </a:r>
            <a:r>
              <a:rPr lang="en-GB" dirty="0" smtClean="0"/>
              <a:t> Jesus unto him, Get thee hence, Satan: for it is written, Thou </a:t>
            </a:r>
            <a:r>
              <a:rPr lang="en-GB" dirty="0" err="1" smtClean="0"/>
              <a:t>shalt</a:t>
            </a:r>
            <a:r>
              <a:rPr lang="en-GB" dirty="0" smtClean="0"/>
              <a:t> worship the Lord thy God, and him only </a:t>
            </a:r>
            <a:r>
              <a:rPr lang="en-GB" dirty="0" err="1" smtClean="0"/>
              <a:t>shalt</a:t>
            </a:r>
            <a:r>
              <a:rPr lang="en-GB" dirty="0" smtClean="0"/>
              <a:t> thou serve. Then the devil </a:t>
            </a:r>
            <a:r>
              <a:rPr lang="en-GB" dirty="0" err="1" smtClean="0"/>
              <a:t>leaveth</a:t>
            </a:r>
            <a:r>
              <a:rPr lang="en-GB" dirty="0" smtClean="0"/>
              <a:t> him, and, behold, angels came and ministered unto him.” (</a:t>
            </a:r>
            <a:r>
              <a:rPr lang="en-GB" dirty="0"/>
              <a:t>M</a:t>
            </a:r>
            <a:r>
              <a:rPr lang="en-GB" dirty="0" smtClean="0"/>
              <a:t>atthew 4:8-11)</a:t>
            </a:r>
          </a:p>
          <a:p>
            <a:pPr marL="0" indent="0" algn="r">
              <a:buNone/>
            </a:pPr>
            <a:endParaRPr lang="en-GB" dirty="0" smtClean="0"/>
          </a:p>
          <a:p>
            <a:pPr marL="0" indent="0">
              <a:buNone/>
            </a:pPr>
            <a:r>
              <a:rPr lang="en-GB" dirty="0" smtClean="0"/>
              <a:t>“seek ye first the kingdom of God, and his righteousness; and </a:t>
            </a:r>
            <a:r>
              <a:rPr lang="en-GB" b="1" dirty="0" smtClean="0">
                <a:solidFill>
                  <a:srgbClr val="7030A0"/>
                </a:solidFill>
              </a:rPr>
              <a:t>all these things</a:t>
            </a:r>
            <a:r>
              <a:rPr lang="en-GB" dirty="0" smtClean="0">
                <a:solidFill>
                  <a:srgbClr val="7030A0"/>
                </a:solidFill>
              </a:rPr>
              <a:t> </a:t>
            </a:r>
            <a:r>
              <a:rPr lang="en-GB" dirty="0" smtClean="0"/>
              <a:t>shall be added unto you.” (Matthew 6:33)</a:t>
            </a:r>
            <a:endParaRPr lang="en-GB" dirty="0"/>
          </a:p>
        </p:txBody>
      </p:sp>
    </p:spTree>
    <p:extLst>
      <p:ext uri="{BB962C8B-B14F-4D97-AF65-F5344CB8AC3E}">
        <p14:creationId xmlns:p14="http://schemas.microsoft.com/office/powerpoint/2010/main" val="31221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 nigh to God…”</a:t>
            </a:r>
            <a:endParaRPr lang="en-GB" dirty="0"/>
          </a:p>
        </p:txBody>
      </p:sp>
      <p:sp>
        <p:nvSpPr>
          <p:cNvPr id="3" name="Content Placeholder 2"/>
          <p:cNvSpPr>
            <a:spLocks noGrp="1"/>
          </p:cNvSpPr>
          <p:nvPr>
            <p:ph idx="1"/>
          </p:nvPr>
        </p:nvSpPr>
        <p:spPr>
          <a:xfrm>
            <a:off x="457200" y="1357299"/>
            <a:ext cx="8229600" cy="5143536"/>
          </a:xfrm>
        </p:spPr>
        <p:txBody>
          <a:bodyPr>
            <a:normAutofit fontScale="85000" lnSpcReduction="10000"/>
          </a:bodyPr>
          <a:lstStyle/>
          <a:p>
            <a:pPr marL="0" indent="0">
              <a:buNone/>
            </a:pPr>
            <a:r>
              <a:rPr lang="en-GB" dirty="0" smtClean="0"/>
              <a:t>“The devil taketh him up into an exceeding high mountain, and </a:t>
            </a:r>
            <a:r>
              <a:rPr lang="en-GB" dirty="0" err="1" smtClean="0"/>
              <a:t>sheweth</a:t>
            </a:r>
            <a:r>
              <a:rPr lang="en-GB" dirty="0" smtClean="0"/>
              <a:t> him all the kingdoms of the world, and the glory of them; And </a:t>
            </a:r>
            <a:r>
              <a:rPr lang="en-GB" dirty="0" err="1" smtClean="0"/>
              <a:t>saith</a:t>
            </a:r>
            <a:r>
              <a:rPr lang="en-GB" dirty="0" smtClean="0"/>
              <a:t> unto him, All these things will I give thee, if thou wilt fall down and worship me. Then </a:t>
            </a:r>
            <a:r>
              <a:rPr lang="en-GB" dirty="0" err="1" smtClean="0"/>
              <a:t>saith</a:t>
            </a:r>
            <a:r>
              <a:rPr lang="en-GB" dirty="0" smtClean="0"/>
              <a:t> Jesus unto him, Get thee hence, Satan: for it is written, Thou </a:t>
            </a:r>
            <a:r>
              <a:rPr lang="en-GB" dirty="0" err="1" smtClean="0"/>
              <a:t>shalt</a:t>
            </a:r>
            <a:r>
              <a:rPr lang="en-GB" dirty="0" smtClean="0"/>
              <a:t> worship the Lord thy God, and him only </a:t>
            </a:r>
            <a:r>
              <a:rPr lang="en-GB" dirty="0" err="1" smtClean="0"/>
              <a:t>shalt</a:t>
            </a:r>
            <a:r>
              <a:rPr lang="en-GB" dirty="0" smtClean="0"/>
              <a:t> thou serve. Then </a:t>
            </a:r>
            <a:r>
              <a:rPr lang="en-GB" b="1" dirty="0" smtClean="0"/>
              <a:t>the devil </a:t>
            </a:r>
            <a:r>
              <a:rPr lang="en-GB" b="1" dirty="0" err="1" smtClean="0"/>
              <a:t>leaveth</a:t>
            </a:r>
            <a:r>
              <a:rPr lang="en-GB" b="1" dirty="0" smtClean="0"/>
              <a:t> him</a:t>
            </a:r>
            <a:r>
              <a:rPr lang="en-GB" dirty="0" smtClean="0"/>
              <a:t>, and, behold, </a:t>
            </a:r>
            <a:r>
              <a:rPr lang="en-GB" b="1" dirty="0" smtClean="0"/>
              <a:t>angels came </a:t>
            </a:r>
            <a:r>
              <a:rPr lang="en-GB" dirty="0" smtClean="0"/>
              <a:t>and ministered unto him.” (</a:t>
            </a:r>
            <a:r>
              <a:rPr lang="en-GB" dirty="0"/>
              <a:t>M</a:t>
            </a:r>
            <a:r>
              <a:rPr lang="en-GB" dirty="0" smtClean="0"/>
              <a:t>atthew 4:8-11)</a:t>
            </a:r>
          </a:p>
          <a:p>
            <a:pPr marL="0" indent="0" algn="r">
              <a:buNone/>
            </a:pPr>
            <a:endParaRPr lang="en-GB" dirty="0" smtClean="0"/>
          </a:p>
          <a:p>
            <a:pPr marL="0" indent="0">
              <a:buNone/>
            </a:pPr>
            <a:r>
              <a:rPr lang="en-GB" dirty="0" smtClean="0"/>
              <a:t>“</a:t>
            </a:r>
            <a:r>
              <a:rPr lang="en-GB" dirty="0"/>
              <a:t>Submit yourselves therefore to God. Resist the devil, and </a:t>
            </a:r>
            <a:r>
              <a:rPr lang="en-GB" b="1" dirty="0"/>
              <a:t>he will flee from you</a:t>
            </a:r>
            <a:r>
              <a:rPr lang="en-GB" dirty="0"/>
              <a:t>. Draw nigh to God, and </a:t>
            </a:r>
            <a:r>
              <a:rPr lang="en-GB" b="1" dirty="0"/>
              <a:t>he will draw nigh to you</a:t>
            </a:r>
            <a:r>
              <a:rPr lang="en-GB" dirty="0"/>
              <a:t>” (James 4:7-8)</a:t>
            </a:r>
          </a:p>
        </p:txBody>
      </p:sp>
    </p:spTree>
    <p:extLst>
      <p:ext uri="{BB962C8B-B14F-4D97-AF65-F5344CB8AC3E}">
        <p14:creationId xmlns:p14="http://schemas.microsoft.com/office/powerpoint/2010/main" val="13732799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 shall lift you up</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“being found in fashion as a man, he </a:t>
            </a:r>
            <a:r>
              <a:rPr lang="en-GB" b="1" dirty="0" smtClean="0"/>
              <a:t>humbled</a:t>
            </a:r>
            <a:r>
              <a:rPr lang="en-GB" dirty="0" smtClean="0"/>
              <a:t> himself, and became obedient unto death, even the death of the cross. Wherefore God also hath </a:t>
            </a:r>
            <a:r>
              <a:rPr lang="en-GB" b="1" dirty="0" smtClean="0"/>
              <a:t>highly exalted</a:t>
            </a:r>
            <a:r>
              <a:rPr lang="en-GB" dirty="0" smtClean="0"/>
              <a:t> him, and given him a name which is above every name” (Philippians 2:8-9)</a:t>
            </a:r>
          </a:p>
          <a:p>
            <a:pPr marL="0" indent="0">
              <a:buNone/>
            </a:pPr>
            <a:endParaRPr lang="en-GB" dirty="0" smtClean="0"/>
          </a:p>
          <a:p>
            <a:pPr marL="0" indent="0">
              <a:buNone/>
            </a:pPr>
            <a:r>
              <a:rPr lang="en-GB" dirty="0" smtClean="0"/>
              <a:t>“</a:t>
            </a:r>
            <a:r>
              <a:rPr lang="en-GB" b="1" dirty="0" smtClean="0"/>
              <a:t>Humble</a:t>
            </a:r>
            <a:r>
              <a:rPr lang="en-GB" dirty="0" smtClean="0"/>
              <a:t> yourselves in the sight of the Lord, and he shall </a:t>
            </a:r>
            <a:r>
              <a:rPr lang="en-GB" b="1" dirty="0" smtClean="0"/>
              <a:t>lift you up</a:t>
            </a:r>
            <a:r>
              <a:rPr lang="en-GB" dirty="0" smtClean="0"/>
              <a:t>.” (James 4:10)</a:t>
            </a:r>
            <a:endParaRPr lang="en-GB" dirty="0"/>
          </a:p>
        </p:txBody>
      </p:sp>
    </p:spTree>
    <p:extLst>
      <p:ext uri="{BB962C8B-B14F-4D97-AF65-F5344CB8AC3E}">
        <p14:creationId xmlns:p14="http://schemas.microsoft.com/office/powerpoint/2010/main" val="41082507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1931699"/>
              </p:ext>
            </p:extLst>
          </p:nvPr>
        </p:nvGraphicFramePr>
        <p:xfrm>
          <a:off x="395537" y="188640"/>
          <a:ext cx="8352927" cy="6249345"/>
        </p:xfrm>
        <a:graphic>
          <a:graphicData uri="http://schemas.openxmlformats.org/drawingml/2006/table">
            <a:tbl>
              <a:tblPr>
                <a:tableStyleId>{BC89EF96-8CEA-46FF-86C4-4CE0E7609802}</a:tableStyleId>
              </a:tblPr>
              <a:tblGrid>
                <a:gridCol w="1656183"/>
                <a:gridCol w="1872208"/>
                <a:gridCol w="4824536"/>
              </a:tblGrid>
              <a:tr h="133307">
                <a:tc>
                  <a:txBody>
                    <a:bodyPr/>
                    <a:lstStyle/>
                    <a:p>
                      <a:pPr algn="l" fontAlgn="b"/>
                      <a:r>
                        <a:rPr lang="en-GB" sz="2700" b="1" u="none" strike="noStrike" dirty="0" smtClean="0">
                          <a:effectLst/>
                        </a:rPr>
                        <a:t>James</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700" b="1" u="none" strike="noStrike" dirty="0" smtClean="0">
                          <a:effectLst/>
                        </a:rPr>
                        <a:t>Matthew</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700" b="1" u="none" strike="noStrike" dirty="0" smtClean="0">
                          <a:effectLst/>
                        </a:rPr>
                        <a:t>Link</a:t>
                      </a:r>
                      <a:r>
                        <a:rPr lang="en-GB" sz="2700" b="1" u="none" strike="noStrike" baseline="0" dirty="0" smtClean="0">
                          <a:effectLst/>
                        </a:rPr>
                        <a:t> word</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r>
              <a:tr h="133307">
                <a:tc>
                  <a:txBody>
                    <a:bodyPr/>
                    <a:lstStyle/>
                    <a:p>
                      <a:pPr algn="l" fontAlgn="b"/>
                      <a:r>
                        <a:rPr lang="en-GB" sz="2700" u="none" strike="noStrike">
                          <a:effectLst/>
                        </a:rPr>
                        <a:t>1v2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5v12</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Joy</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5v48</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Perfect</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Wanting nothing</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1v5</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7v7-11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Ask of God</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1v5</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It shall be given him</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1v10</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6v30</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Pass away</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6v30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Grass</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1v14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5v28</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Lust</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1v17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Good gifts</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1v20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6v23</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Righteousness (of God)</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1v21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5v5</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Meek(ness)</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1v22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7v21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Doers of the word</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1v22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7v24-27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Hearing &amp; doing</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2v3</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smtClean="0">
                          <a:effectLst/>
                        </a:rPr>
                        <a:t>7v1-2</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Judging wrongly</a:t>
                      </a:r>
                      <a:endParaRPr lang="en-GB" sz="2700" b="0" i="0" u="none" strike="noStrike" dirty="0">
                        <a:solidFill>
                          <a:srgbClr val="000000"/>
                        </a:solidFill>
                        <a:effectLst/>
                        <a:latin typeface="+mj-lt"/>
                      </a:endParaRPr>
                    </a:p>
                  </a:txBody>
                  <a:tcPr marL="5143" marR="5143" marT="5143" marB="0" anchor="b"/>
                </a:tc>
              </a:tr>
            </a:tbl>
          </a:graphicData>
        </a:graphic>
      </p:graphicFrame>
    </p:spTree>
    <p:extLst>
      <p:ext uri="{BB962C8B-B14F-4D97-AF65-F5344CB8AC3E}">
        <p14:creationId xmlns:p14="http://schemas.microsoft.com/office/powerpoint/2010/main" val="16873415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0795722"/>
              </p:ext>
            </p:extLst>
          </p:nvPr>
        </p:nvGraphicFramePr>
        <p:xfrm>
          <a:off x="395537" y="195047"/>
          <a:ext cx="8352927" cy="6249345"/>
        </p:xfrm>
        <a:graphic>
          <a:graphicData uri="http://schemas.openxmlformats.org/drawingml/2006/table">
            <a:tbl>
              <a:tblPr>
                <a:tableStyleId>{BC89EF96-8CEA-46FF-86C4-4CE0E7609802}</a:tableStyleId>
              </a:tblPr>
              <a:tblGrid>
                <a:gridCol w="1656183"/>
                <a:gridCol w="1872208"/>
                <a:gridCol w="4824536"/>
              </a:tblGrid>
              <a:tr h="344689">
                <a:tc>
                  <a:txBody>
                    <a:bodyPr/>
                    <a:lstStyle/>
                    <a:p>
                      <a:pPr algn="l" fontAlgn="b"/>
                      <a:r>
                        <a:rPr lang="en-GB" sz="2700" b="1" u="none" strike="noStrike" dirty="0" smtClean="0">
                          <a:effectLst/>
                        </a:rPr>
                        <a:t>James</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700" b="1" u="none" strike="noStrike" dirty="0" smtClean="0">
                          <a:effectLst/>
                        </a:rPr>
                        <a:t>Matthew</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700" b="1" u="none" strike="noStrike" dirty="0" smtClean="0">
                          <a:effectLst/>
                        </a:rPr>
                        <a:t>Link</a:t>
                      </a:r>
                      <a:r>
                        <a:rPr lang="en-GB" sz="2700" b="1" u="none" strike="noStrike" baseline="0" dirty="0" smtClean="0">
                          <a:effectLst/>
                        </a:rPr>
                        <a:t> word</a:t>
                      </a:r>
                      <a:endParaRPr lang="en-GB" sz="2700" b="1" i="0" u="none" strike="noStrike" dirty="0">
                        <a:solidFill>
                          <a:srgbClr val="000000"/>
                        </a:solidFill>
                        <a:effectLst/>
                        <a:latin typeface="+mj-lt"/>
                      </a:endParaRPr>
                    </a:p>
                  </a:txBody>
                  <a:tcPr marL="5143" marR="5143" marT="5143" marB="0" anchor="b">
                    <a:solidFill>
                      <a:schemeClr val="tx2">
                        <a:lumMod val="40000"/>
                        <a:lumOff val="60000"/>
                      </a:schemeClr>
                    </a:solidFill>
                  </a:tcPr>
                </a:tc>
              </a:tr>
              <a:tr h="133307">
                <a:tc>
                  <a:txBody>
                    <a:bodyPr/>
                    <a:lstStyle/>
                    <a:p>
                      <a:pPr algn="l" fontAlgn="b"/>
                      <a:r>
                        <a:rPr lang="en-GB" sz="2700" u="none" strike="noStrike" dirty="0">
                          <a:effectLst/>
                        </a:rPr>
                        <a:t>2v5</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5v3</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Kingdom</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dirty="0" smtClean="0">
                          <a:effectLst/>
                        </a:rPr>
                        <a:t>2v8</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a:effectLst/>
                        </a:rPr>
                        <a:t>5v43</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The Royal Law</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5v19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smtClean="0">
                          <a:effectLst/>
                        </a:rPr>
                        <a:t>One</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2v10</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5v3</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Guilty (of all)</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5v21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Kill</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2v11</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5v27-28</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Adultery</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2v13</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Judgment (without mercy)</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2v13</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6v15</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Mercy</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7v26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What doth it profit</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2v18</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7v16-17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Fruits</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2v26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5v16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Works</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3v6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5v22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Hell fire</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3v9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5v44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Bless them that curse you</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dirty="0" smtClean="0">
                          <a:effectLst/>
                        </a:rPr>
                        <a:t>2v18</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7v21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Faith &amp; works</a:t>
                      </a:r>
                      <a:endParaRPr lang="en-GB" sz="2700" b="0" i="0" u="none" strike="noStrike" dirty="0">
                        <a:solidFill>
                          <a:srgbClr val="000000"/>
                        </a:solidFill>
                        <a:effectLst/>
                        <a:latin typeface="+mj-lt"/>
                      </a:endParaRPr>
                    </a:p>
                  </a:txBody>
                  <a:tcPr marL="5143" marR="5143" marT="5143" marB="0" anchor="b"/>
                </a:tc>
              </a:tr>
            </a:tbl>
          </a:graphicData>
        </a:graphic>
      </p:graphicFrame>
    </p:spTree>
    <p:extLst>
      <p:ext uri="{BB962C8B-B14F-4D97-AF65-F5344CB8AC3E}">
        <p14:creationId xmlns:p14="http://schemas.microsoft.com/office/powerpoint/2010/main" val="22710639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674382"/>
              </p:ext>
            </p:extLst>
          </p:nvPr>
        </p:nvGraphicFramePr>
        <p:xfrm>
          <a:off x="395535" y="188640"/>
          <a:ext cx="8352928" cy="6681208"/>
        </p:xfrm>
        <a:graphic>
          <a:graphicData uri="http://schemas.openxmlformats.org/drawingml/2006/table">
            <a:tbl>
              <a:tblPr>
                <a:tableStyleId>{BC89EF96-8CEA-46FF-86C4-4CE0E7609802}</a:tableStyleId>
              </a:tblPr>
              <a:tblGrid>
                <a:gridCol w="1656185"/>
                <a:gridCol w="1872208"/>
                <a:gridCol w="4824535"/>
              </a:tblGrid>
              <a:tr h="133307">
                <a:tc>
                  <a:txBody>
                    <a:bodyPr/>
                    <a:lstStyle/>
                    <a:p>
                      <a:pPr algn="l" fontAlgn="b"/>
                      <a:r>
                        <a:rPr lang="en-GB" sz="2800" b="1" u="none" strike="noStrike" dirty="0" smtClean="0">
                          <a:effectLst/>
                        </a:rPr>
                        <a:t>James</a:t>
                      </a:r>
                      <a:endParaRPr lang="en-GB" sz="28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800" b="1" u="none" strike="noStrike" dirty="0" smtClean="0">
                          <a:effectLst/>
                        </a:rPr>
                        <a:t>Matthew</a:t>
                      </a:r>
                      <a:endParaRPr lang="en-GB" sz="2800" b="1" i="0" u="none" strike="noStrike" dirty="0">
                        <a:solidFill>
                          <a:srgbClr val="000000"/>
                        </a:solidFill>
                        <a:effectLst/>
                        <a:latin typeface="+mj-lt"/>
                      </a:endParaRPr>
                    </a:p>
                  </a:txBody>
                  <a:tcPr marL="5143" marR="5143" marT="5143" marB="0" anchor="b">
                    <a:solidFill>
                      <a:schemeClr val="tx2">
                        <a:lumMod val="40000"/>
                        <a:lumOff val="60000"/>
                      </a:schemeClr>
                    </a:solidFill>
                  </a:tcPr>
                </a:tc>
                <a:tc>
                  <a:txBody>
                    <a:bodyPr/>
                    <a:lstStyle/>
                    <a:p>
                      <a:pPr algn="l" fontAlgn="b"/>
                      <a:r>
                        <a:rPr lang="en-GB" sz="2800" b="1" u="none" strike="noStrike" dirty="0" smtClean="0">
                          <a:effectLst/>
                        </a:rPr>
                        <a:t>Link</a:t>
                      </a:r>
                      <a:r>
                        <a:rPr lang="en-GB" sz="2800" b="1" u="none" strike="noStrike" baseline="0" dirty="0" smtClean="0">
                          <a:effectLst/>
                        </a:rPr>
                        <a:t> word</a:t>
                      </a:r>
                      <a:endParaRPr lang="en-GB" sz="2800" b="1" i="0" u="none" strike="noStrike" dirty="0">
                        <a:solidFill>
                          <a:srgbClr val="000000"/>
                        </a:solidFill>
                        <a:effectLst/>
                        <a:latin typeface="+mj-lt"/>
                      </a:endParaRPr>
                    </a:p>
                  </a:txBody>
                  <a:tcPr marL="5143" marR="5143" marT="5143" marB="0" anchor="b">
                    <a:solidFill>
                      <a:schemeClr val="tx2">
                        <a:lumMod val="40000"/>
                        <a:lumOff val="60000"/>
                      </a:schemeClr>
                    </a:solidFill>
                  </a:tcPr>
                </a:tc>
              </a:tr>
              <a:tr h="133307">
                <a:tc>
                  <a:txBody>
                    <a:bodyPr/>
                    <a:lstStyle/>
                    <a:p>
                      <a:pPr algn="l" fontAlgn="b"/>
                      <a:r>
                        <a:rPr lang="en-GB" sz="2700" u="none" strike="noStrike" dirty="0">
                          <a:effectLst/>
                        </a:rPr>
                        <a:t>3v12</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dirty="0" smtClean="0">
                          <a:effectLst/>
                        </a:rPr>
                        <a:t>7v16</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Fruits</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3v18</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5v9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Peacemakers</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dirty="0">
                          <a:effectLst/>
                        </a:rPr>
                        <a:t>4v2</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7v7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Asking</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4v4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6v24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Service</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4v9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Mourning</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4v9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5v48</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Mourn</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4v11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7v1-2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Judgement</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4v14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6v34</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The morrow</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6v20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Moth &amp; rust</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5v3</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6v20</a:t>
                      </a:r>
                      <a:endParaRPr lang="en-GB" sz="2700" b="0" i="0" u="none" strike="noStrike" dirty="0">
                        <a:solidFill>
                          <a:srgbClr val="000000"/>
                        </a:solidFill>
                        <a:effectLst/>
                        <a:latin typeface="+mj-lt"/>
                      </a:endParaRPr>
                    </a:p>
                  </a:txBody>
                  <a:tcPr marL="5143" marR="5143" marT="5143" marB="0" anchor="b"/>
                </a:tc>
                <a:tc>
                  <a:txBody>
                    <a:bodyPr/>
                    <a:lstStyle/>
                    <a:p>
                      <a:pPr algn="l" fontAlgn="b"/>
                      <a:r>
                        <a:rPr lang="en-GB" sz="2700" u="none" strike="noStrike">
                          <a:effectLst/>
                        </a:rPr>
                        <a:t>Lay up treasure</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5v6</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5v39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Resist</a:t>
                      </a:r>
                      <a:endParaRPr lang="en-GB" sz="2700" b="0" i="0" u="none" strike="noStrike" dirty="0">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5v9</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7v1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Be not judged</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5v10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5v12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Prophets</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5v11</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5v10</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Enduring</a:t>
                      </a:r>
                      <a:endParaRPr lang="en-GB" sz="2700" b="0" i="0" u="none" strike="noStrike">
                        <a:solidFill>
                          <a:srgbClr val="000000"/>
                        </a:solidFill>
                        <a:effectLst/>
                        <a:latin typeface="+mj-lt"/>
                      </a:endParaRPr>
                    </a:p>
                  </a:txBody>
                  <a:tcPr marL="5143" marR="5143" marT="5143" marB="0" anchor="b"/>
                </a:tc>
              </a:tr>
              <a:tr h="133307">
                <a:tc>
                  <a:txBody>
                    <a:bodyPr/>
                    <a:lstStyle/>
                    <a:p>
                      <a:pPr algn="l" fontAlgn="b"/>
                      <a:r>
                        <a:rPr lang="en-GB" sz="2700" u="none" strike="noStrike">
                          <a:effectLst/>
                        </a:rPr>
                        <a:t>5v12</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a:effectLst/>
                        </a:rPr>
                        <a:t>5v34-37</a:t>
                      </a:r>
                      <a:endParaRPr lang="en-GB" sz="2700" b="0" i="0" u="none" strike="noStrike">
                        <a:solidFill>
                          <a:srgbClr val="000000"/>
                        </a:solidFill>
                        <a:effectLst/>
                        <a:latin typeface="+mj-lt"/>
                      </a:endParaRPr>
                    </a:p>
                  </a:txBody>
                  <a:tcPr marL="5143" marR="5143" marT="5143" marB="0" anchor="b"/>
                </a:tc>
                <a:tc>
                  <a:txBody>
                    <a:bodyPr/>
                    <a:lstStyle/>
                    <a:p>
                      <a:pPr algn="l" fontAlgn="b"/>
                      <a:r>
                        <a:rPr lang="en-GB" sz="2700" u="none" strike="noStrike" dirty="0">
                          <a:effectLst/>
                        </a:rPr>
                        <a:t>Swearing</a:t>
                      </a:r>
                      <a:endParaRPr lang="en-GB" sz="2700" b="0" i="0" u="none" strike="noStrike" dirty="0">
                        <a:solidFill>
                          <a:srgbClr val="000000"/>
                        </a:solidFill>
                        <a:effectLst/>
                        <a:latin typeface="+mj-lt"/>
                      </a:endParaRPr>
                    </a:p>
                  </a:txBody>
                  <a:tcPr marL="5143" marR="5143" marT="5143" marB="0" anchor="b"/>
                </a:tc>
              </a:tr>
            </a:tbl>
          </a:graphicData>
        </a:graphic>
      </p:graphicFrame>
    </p:spTree>
    <p:extLst>
      <p:ext uri="{BB962C8B-B14F-4D97-AF65-F5344CB8AC3E}">
        <p14:creationId xmlns:p14="http://schemas.microsoft.com/office/powerpoint/2010/main" val="6094111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a:t>
            </a:r>
            <a:r>
              <a:rPr lang="en-GB" dirty="0"/>
              <a:t>Blessed </a:t>
            </a:r>
            <a:r>
              <a:rPr lang="en-GB" i="1" dirty="0"/>
              <a:t>are</a:t>
            </a:r>
            <a:r>
              <a:rPr lang="en-GB" dirty="0"/>
              <a:t> the </a:t>
            </a:r>
            <a:r>
              <a:rPr lang="en-GB" b="1" dirty="0"/>
              <a:t>poor in spirit</a:t>
            </a:r>
            <a:r>
              <a:rPr lang="en-GB" dirty="0"/>
              <a:t>: for theirs is the kingdom of heaven</a:t>
            </a:r>
            <a:r>
              <a:rPr lang="en-GB" dirty="0" smtClean="0"/>
              <a:t>.” (Matthew 5:3)</a:t>
            </a:r>
          </a:p>
          <a:p>
            <a:pPr marL="0" indent="0">
              <a:buNone/>
            </a:pPr>
            <a:endParaRPr lang="en-GB" dirty="0"/>
          </a:p>
          <a:p>
            <a:pPr marL="0" indent="0">
              <a:buNone/>
            </a:pPr>
            <a:r>
              <a:rPr lang="en-GB" dirty="0" smtClean="0"/>
              <a:t>“</a:t>
            </a:r>
            <a:r>
              <a:rPr lang="en-GB" dirty="0"/>
              <a:t>to this </a:t>
            </a:r>
            <a:r>
              <a:rPr lang="en-GB" i="1" dirty="0"/>
              <a:t>man</a:t>
            </a:r>
            <a:r>
              <a:rPr lang="en-GB" dirty="0"/>
              <a:t> will I look, </a:t>
            </a:r>
            <a:r>
              <a:rPr lang="en-GB" i="1" dirty="0"/>
              <a:t>even</a:t>
            </a:r>
            <a:r>
              <a:rPr lang="en-GB" dirty="0"/>
              <a:t> to </a:t>
            </a:r>
            <a:r>
              <a:rPr lang="en-GB" i="1" dirty="0"/>
              <a:t>him that is</a:t>
            </a:r>
            <a:r>
              <a:rPr lang="en-GB" dirty="0"/>
              <a:t> </a:t>
            </a:r>
            <a:r>
              <a:rPr lang="en-GB" b="1" dirty="0"/>
              <a:t>poor and of a contrite spirit</a:t>
            </a:r>
            <a:r>
              <a:rPr lang="en-GB" dirty="0"/>
              <a:t>, and </a:t>
            </a:r>
            <a:r>
              <a:rPr lang="en-GB" dirty="0" err="1"/>
              <a:t>trembleth</a:t>
            </a:r>
            <a:r>
              <a:rPr lang="en-GB" dirty="0"/>
              <a:t> at my word</a:t>
            </a:r>
            <a:r>
              <a:rPr lang="en-GB" dirty="0" smtClean="0"/>
              <a:t>.” (Isaiah 66:2)</a:t>
            </a:r>
            <a:endParaRPr lang="en-GB" dirty="0"/>
          </a:p>
        </p:txBody>
      </p:sp>
    </p:spTree>
    <p:extLst>
      <p:ext uri="{BB962C8B-B14F-4D97-AF65-F5344CB8AC3E}">
        <p14:creationId xmlns:p14="http://schemas.microsoft.com/office/powerpoint/2010/main" val="2998725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r>
              <a:rPr lang="en-GB" dirty="0" smtClean="0"/>
              <a:t>The Sermon on the Mount</a:t>
            </a:r>
            <a:endParaRPr lang="en-GB" dirty="0"/>
          </a:p>
        </p:txBody>
      </p:sp>
      <p:sp>
        <p:nvSpPr>
          <p:cNvPr id="2054" name="Rectangle 6"/>
          <p:cNvSpPr>
            <a:spLocks noGrp="1" noChangeArrowheads="1"/>
          </p:cNvSpPr>
          <p:nvPr>
            <p:ph type="body" idx="1"/>
          </p:nvPr>
        </p:nvSpPr>
        <p:spPr>
          <a:xfrm>
            <a:off x="457200" y="1600200"/>
            <a:ext cx="8229600" cy="4953000"/>
          </a:xfrm>
        </p:spPr>
        <p:txBody>
          <a:bodyPr/>
          <a:lstStyle/>
          <a:p>
            <a:pPr>
              <a:lnSpc>
                <a:spcPct val="90000"/>
              </a:lnSpc>
              <a:buFontTx/>
              <a:buNone/>
            </a:pPr>
            <a:r>
              <a:rPr lang="en-GB" b="1" dirty="0"/>
              <a:t>The </a:t>
            </a:r>
            <a:r>
              <a:rPr lang="en-GB" b="1" dirty="0" smtClean="0"/>
              <a:t>Beatitudes </a:t>
            </a:r>
            <a:endParaRPr lang="en-GB" b="1" dirty="0"/>
          </a:p>
          <a:p>
            <a:pPr>
              <a:lnSpc>
                <a:spcPct val="90000"/>
              </a:lnSpc>
              <a:buFontTx/>
              <a:buNone/>
            </a:pPr>
            <a:endParaRPr lang="en-GB" sz="1500" b="1" dirty="0"/>
          </a:p>
          <a:p>
            <a:pPr>
              <a:lnSpc>
                <a:spcPct val="90000"/>
              </a:lnSpc>
            </a:pPr>
            <a:r>
              <a:rPr lang="en-GB" dirty="0"/>
              <a:t>Poor - 2:5 “Hath not God chosen the </a:t>
            </a:r>
            <a:r>
              <a:rPr lang="en-GB" b="1" dirty="0"/>
              <a:t>poor</a:t>
            </a:r>
            <a:r>
              <a:rPr lang="en-GB" dirty="0"/>
              <a:t> of this word, rich in faith and heirs of the kingdom”</a:t>
            </a:r>
          </a:p>
          <a:p>
            <a:pPr>
              <a:lnSpc>
                <a:spcPct val="90000"/>
              </a:lnSpc>
              <a:buFontTx/>
              <a:buNone/>
            </a:pPr>
            <a:endParaRPr lang="en-GB" sz="1500" dirty="0"/>
          </a:p>
          <a:p>
            <a:pPr>
              <a:lnSpc>
                <a:spcPct val="90000"/>
              </a:lnSpc>
            </a:pPr>
            <a:r>
              <a:rPr lang="en-GB" dirty="0"/>
              <a:t>Mourn - 4:9 “be afflicted, </a:t>
            </a:r>
            <a:r>
              <a:rPr lang="en-GB" b="1" dirty="0"/>
              <a:t>mourn</a:t>
            </a:r>
            <a:r>
              <a:rPr lang="en-GB" dirty="0"/>
              <a:t> and weep”</a:t>
            </a:r>
          </a:p>
          <a:p>
            <a:pPr>
              <a:lnSpc>
                <a:spcPct val="90000"/>
              </a:lnSpc>
              <a:buFontTx/>
              <a:buNone/>
            </a:pPr>
            <a:endParaRPr lang="en-GB" sz="1700" dirty="0"/>
          </a:p>
          <a:p>
            <a:pPr>
              <a:lnSpc>
                <a:spcPct val="90000"/>
              </a:lnSpc>
            </a:pPr>
            <a:r>
              <a:rPr lang="en-GB" dirty="0"/>
              <a:t>Meek - 3:13 “let him show out of a good conversation his works with </a:t>
            </a:r>
            <a:r>
              <a:rPr lang="en-GB" b="1" dirty="0"/>
              <a:t>meekness</a:t>
            </a:r>
            <a:r>
              <a:rPr lang="en-GB" dirty="0"/>
              <a:t>”</a:t>
            </a:r>
          </a:p>
        </p:txBody>
      </p:sp>
    </p:spTree>
    <p:extLst>
      <p:ext uri="{BB962C8B-B14F-4D97-AF65-F5344CB8AC3E}">
        <p14:creationId xmlns:p14="http://schemas.microsoft.com/office/powerpoint/2010/main" val="325461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xEl>
                                              <p:pRg st="4" end="4"/>
                                            </p:txEl>
                                          </p:spTgt>
                                        </p:tgtEl>
                                        <p:attrNameLst>
                                          <p:attrName>style.visibility</p:attrName>
                                        </p:attrNameLst>
                                      </p:cBhvr>
                                      <p:to>
                                        <p:strVal val="visible"/>
                                      </p:to>
                                    </p:set>
                                    <p:animEffect transition="in" filter="fade">
                                      <p:cBhvr>
                                        <p:cTn id="7" dur="500"/>
                                        <p:tgtEl>
                                          <p:spTgt spid="205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xEl>
                                              <p:pRg st="6" end="6"/>
                                            </p:txEl>
                                          </p:spTgt>
                                        </p:tgtEl>
                                        <p:attrNameLst>
                                          <p:attrName>style.visibility</p:attrName>
                                        </p:attrNameLst>
                                      </p:cBhvr>
                                      <p:to>
                                        <p:strVal val="visible"/>
                                      </p:to>
                                    </p:set>
                                    <p:animEffect transition="in" filter="fade">
                                      <p:cBhvr>
                                        <p:cTn id="12" dur="500"/>
                                        <p:tgtEl>
                                          <p:spTgt spid="20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Jesus upheld God’s righteousness</a:t>
            </a:r>
            <a:endParaRPr lang="en-GB" dirty="0"/>
          </a:p>
        </p:txBody>
      </p:sp>
      <p:sp>
        <p:nvSpPr>
          <p:cNvPr id="3" name="Content Placeholder 2"/>
          <p:cNvSpPr>
            <a:spLocks noGrp="1"/>
          </p:cNvSpPr>
          <p:nvPr>
            <p:ph idx="1"/>
          </p:nvPr>
        </p:nvSpPr>
        <p:spPr/>
        <p:txBody>
          <a:bodyPr/>
          <a:lstStyle/>
          <a:p>
            <a:r>
              <a:rPr lang="en-GB" dirty="0" smtClean="0"/>
              <a:t>He lived a life </a:t>
            </a:r>
            <a:r>
              <a:rPr lang="en-GB" b="1" dirty="0" smtClean="0"/>
              <a:t>manifesting the character of God</a:t>
            </a:r>
            <a:r>
              <a:rPr lang="en-GB" dirty="0" smtClean="0"/>
              <a:t> – full of grace and truth</a:t>
            </a:r>
          </a:p>
          <a:p>
            <a:r>
              <a:rPr lang="en-GB" dirty="0" smtClean="0"/>
              <a:t>He </a:t>
            </a:r>
            <a:r>
              <a:rPr lang="en-GB" b="1" dirty="0" smtClean="0"/>
              <a:t>cut off the flesh</a:t>
            </a:r>
            <a:r>
              <a:rPr lang="en-GB" dirty="0" smtClean="0"/>
              <a:t>!  He never sinned! He always put God’s will over his own</a:t>
            </a:r>
          </a:p>
          <a:p>
            <a:r>
              <a:rPr lang="en-GB" dirty="0" smtClean="0"/>
              <a:t>He </a:t>
            </a:r>
            <a:r>
              <a:rPr lang="en-GB" b="1" dirty="0" smtClean="0"/>
              <a:t>gave his life on the cross </a:t>
            </a:r>
            <a:r>
              <a:rPr lang="en-GB" dirty="0" smtClean="0"/>
              <a:t>– showed anything associated with sin needs to die</a:t>
            </a:r>
            <a:endParaRPr lang="en-GB" dirty="0"/>
          </a:p>
        </p:txBody>
      </p:sp>
    </p:spTree>
    <p:extLst>
      <p:ext uri="{BB962C8B-B14F-4D97-AF65-F5344CB8AC3E}">
        <p14:creationId xmlns:p14="http://schemas.microsoft.com/office/powerpoint/2010/main" val="265104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dirty="0" smtClean="0"/>
              <a:t>The Sermon on the Mount</a:t>
            </a:r>
            <a:endParaRPr lang="en-GB" dirty="0"/>
          </a:p>
        </p:txBody>
      </p:sp>
      <p:sp>
        <p:nvSpPr>
          <p:cNvPr id="8195" name="Rectangle 3"/>
          <p:cNvSpPr>
            <a:spLocks noGrp="1" noChangeArrowheads="1"/>
          </p:cNvSpPr>
          <p:nvPr>
            <p:ph type="body" idx="1"/>
          </p:nvPr>
        </p:nvSpPr>
        <p:spPr>
          <a:xfrm>
            <a:off x="457200" y="1600200"/>
            <a:ext cx="8229600" cy="4953000"/>
          </a:xfrm>
        </p:spPr>
        <p:txBody>
          <a:bodyPr>
            <a:noAutofit/>
          </a:bodyPr>
          <a:lstStyle/>
          <a:p>
            <a:pPr>
              <a:lnSpc>
                <a:spcPct val="90000"/>
              </a:lnSpc>
              <a:buFontTx/>
              <a:buNone/>
            </a:pPr>
            <a:r>
              <a:rPr lang="en-GB" b="1" dirty="0"/>
              <a:t>The Beatitudes </a:t>
            </a:r>
          </a:p>
          <a:p>
            <a:pPr>
              <a:lnSpc>
                <a:spcPct val="90000"/>
              </a:lnSpc>
              <a:buFontTx/>
              <a:buNone/>
            </a:pPr>
            <a:endParaRPr lang="en-GB" sz="1600" b="1" dirty="0"/>
          </a:p>
          <a:p>
            <a:pPr>
              <a:lnSpc>
                <a:spcPct val="90000"/>
              </a:lnSpc>
            </a:pPr>
            <a:r>
              <a:rPr lang="en-GB" dirty="0"/>
              <a:t>Righteousness - 5:16 “the effectual fervent prayer of a </a:t>
            </a:r>
            <a:r>
              <a:rPr lang="en-GB" b="1" dirty="0"/>
              <a:t>righteous</a:t>
            </a:r>
            <a:r>
              <a:rPr lang="en-GB" dirty="0"/>
              <a:t> man </a:t>
            </a:r>
            <a:r>
              <a:rPr lang="en-GB" dirty="0" err="1"/>
              <a:t>availeth</a:t>
            </a:r>
            <a:r>
              <a:rPr lang="en-GB" dirty="0"/>
              <a:t> much”</a:t>
            </a:r>
          </a:p>
          <a:p>
            <a:pPr>
              <a:lnSpc>
                <a:spcPct val="90000"/>
              </a:lnSpc>
              <a:buFontTx/>
              <a:buNone/>
            </a:pPr>
            <a:endParaRPr lang="en-GB" sz="1400" dirty="0"/>
          </a:p>
          <a:p>
            <a:pPr>
              <a:lnSpc>
                <a:spcPct val="90000"/>
              </a:lnSpc>
            </a:pPr>
            <a:r>
              <a:rPr lang="en-GB" dirty="0"/>
              <a:t>Merciful - 2:13 “</a:t>
            </a:r>
            <a:r>
              <a:rPr lang="en-GB" b="1" dirty="0"/>
              <a:t>mercy</a:t>
            </a:r>
            <a:r>
              <a:rPr lang="en-GB" dirty="0"/>
              <a:t> </a:t>
            </a:r>
            <a:r>
              <a:rPr lang="en-GB" dirty="0" err="1"/>
              <a:t>rejoiceth</a:t>
            </a:r>
            <a:r>
              <a:rPr lang="en-GB" dirty="0"/>
              <a:t> against judgement”</a:t>
            </a:r>
          </a:p>
          <a:p>
            <a:pPr>
              <a:lnSpc>
                <a:spcPct val="90000"/>
              </a:lnSpc>
            </a:pPr>
            <a:endParaRPr lang="en-GB" sz="1400" dirty="0"/>
          </a:p>
          <a:p>
            <a:pPr>
              <a:lnSpc>
                <a:spcPct val="90000"/>
              </a:lnSpc>
            </a:pPr>
            <a:r>
              <a:rPr lang="en-GB"/>
              <a:t>Pure </a:t>
            </a:r>
            <a:r>
              <a:rPr lang="en-GB" smtClean="0"/>
              <a:t>in </a:t>
            </a:r>
            <a:r>
              <a:rPr lang="en-GB" dirty="0"/>
              <a:t>heart </a:t>
            </a:r>
            <a:r>
              <a:rPr lang="en-GB" dirty="0" smtClean="0"/>
              <a:t>- 1:26-27 </a:t>
            </a:r>
            <a:r>
              <a:rPr lang="en-GB" dirty="0"/>
              <a:t>“If any man among you…</a:t>
            </a:r>
            <a:r>
              <a:rPr lang="en-GB" dirty="0" err="1"/>
              <a:t>deceiveth</a:t>
            </a:r>
            <a:r>
              <a:rPr lang="en-GB" dirty="0"/>
              <a:t> his own </a:t>
            </a:r>
            <a:r>
              <a:rPr lang="en-GB" b="1" dirty="0"/>
              <a:t>heart</a:t>
            </a:r>
            <a:r>
              <a:rPr lang="en-GB" dirty="0"/>
              <a:t> his religion is vain.  </a:t>
            </a:r>
            <a:r>
              <a:rPr lang="en-GB" b="1" dirty="0"/>
              <a:t>Pure</a:t>
            </a:r>
            <a:r>
              <a:rPr lang="en-GB" dirty="0"/>
              <a:t> religion and undefiled before God is…”</a:t>
            </a:r>
          </a:p>
        </p:txBody>
      </p:sp>
    </p:spTree>
    <p:extLst>
      <p:ext uri="{BB962C8B-B14F-4D97-AF65-F5344CB8AC3E}">
        <p14:creationId xmlns:p14="http://schemas.microsoft.com/office/powerpoint/2010/main" val="280699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animEffect transition="in" filter="fade">
                                      <p:cBhvr>
                                        <p:cTn id="7" dur="500"/>
                                        <p:tgtEl>
                                          <p:spTgt spid="819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6" end="6"/>
                                            </p:txEl>
                                          </p:spTgt>
                                        </p:tgtEl>
                                        <p:attrNameLst>
                                          <p:attrName>style.visibility</p:attrName>
                                        </p:attrNameLst>
                                      </p:cBhvr>
                                      <p:to>
                                        <p:strVal val="visible"/>
                                      </p:to>
                                    </p:set>
                                    <p:animEffect transition="in" filter="fade">
                                      <p:cBhvr>
                                        <p:cTn id="1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dirty="0" smtClean="0"/>
              <a:t>The Sermon on the Mount</a:t>
            </a:r>
            <a:endParaRPr lang="en-GB" dirty="0"/>
          </a:p>
        </p:txBody>
      </p:sp>
      <p:sp>
        <p:nvSpPr>
          <p:cNvPr id="9219" name="Rectangle 3"/>
          <p:cNvSpPr>
            <a:spLocks noGrp="1" noChangeArrowheads="1"/>
          </p:cNvSpPr>
          <p:nvPr>
            <p:ph type="body" idx="1"/>
          </p:nvPr>
        </p:nvSpPr>
        <p:spPr>
          <a:xfrm>
            <a:off x="467544" y="1484784"/>
            <a:ext cx="8229600" cy="4953000"/>
          </a:xfrm>
        </p:spPr>
        <p:txBody>
          <a:bodyPr/>
          <a:lstStyle/>
          <a:p>
            <a:pPr>
              <a:buFontTx/>
              <a:buNone/>
            </a:pPr>
            <a:r>
              <a:rPr lang="en-GB" b="1" dirty="0"/>
              <a:t>The Beatitudes </a:t>
            </a:r>
          </a:p>
          <a:p>
            <a:pPr>
              <a:buFontTx/>
              <a:buNone/>
            </a:pPr>
            <a:endParaRPr lang="en-GB" sz="1500" b="1" dirty="0"/>
          </a:p>
          <a:p>
            <a:r>
              <a:rPr lang="en-GB" dirty="0" smtClean="0"/>
              <a:t>Peace - 3:18 </a:t>
            </a:r>
            <a:r>
              <a:rPr lang="en-GB" dirty="0"/>
              <a:t>“the fruit of righteousness is sown in </a:t>
            </a:r>
            <a:r>
              <a:rPr lang="en-GB" b="1" dirty="0"/>
              <a:t>peace</a:t>
            </a:r>
            <a:r>
              <a:rPr lang="en-GB" dirty="0"/>
              <a:t> of them that make </a:t>
            </a:r>
            <a:r>
              <a:rPr lang="en-GB" b="1" dirty="0"/>
              <a:t>peace</a:t>
            </a:r>
            <a:r>
              <a:rPr lang="en-GB" dirty="0"/>
              <a:t>”</a:t>
            </a:r>
          </a:p>
          <a:p>
            <a:endParaRPr lang="en-GB" sz="1500" dirty="0"/>
          </a:p>
          <a:p>
            <a:r>
              <a:rPr lang="en-GB" dirty="0" smtClean="0"/>
              <a:t>Persecuted - </a:t>
            </a:r>
            <a:r>
              <a:rPr lang="en-GB" dirty="0"/>
              <a:t>2:6 “Do not rich men </a:t>
            </a:r>
            <a:r>
              <a:rPr lang="en-GB" b="1" dirty="0"/>
              <a:t>oppress</a:t>
            </a:r>
            <a:r>
              <a:rPr lang="en-GB" dirty="0"/>
              <a:t> you”, Job suffered affliction.</a:t>
            </a:r>
          </a:p>
          <a:p>
            <a:endParaRPr lang="en-GB" sz="1500" dirty="0"/>
          </a:p>
          <a:p>
            <a:r>
              <a:rPr lang="en-GB" dirty="0" smtClean="0"/>
              <a:t>Rejoice - </a:t>
            </a:r>
            <a:r>
              <a:rPr lang="en-GB" dirty="0"/>
              <a:t>1:1 “to the twelve tribes which are scattered abroad </a:t>
            </a:r>
            <a:r>
              <a:rPr lang="en-GB" b="1" dirty="0"/>
              <a:t>greeting</a:t>
            </a:r>
            <a:r>
              <a:rPr lang="en-GB" dirty="0"/>
              <a:t>”[</a:t>
            </a:r>
            <a:r>
              <a:rPr lang="en-GB" dirty="0" err="1"/>
              <a:t>sw</a:t>
            </a:r>
            <a:r>
              <a:rPr lang="en-GB" dirty="0"/>
              <a:t> </a:t>
            </a:r>
            <a:r>
              <a:rPr lang="en-GB" b="1" dirty="0"/>
              <a:t>joy</a:t>
            </a:r>
            <a:r>
              <a:rPr lang="en-GB" dirty="0"/>
              <a:t>!]</a:t>
            </a:r>
          </a:p>
        </p:txBody>
      </p:sp>
    </p:spTree>
    <p:extLst>
      <p:ext uri="{BB962C8B-B14F-4D97-AF65-F5344CB8AC3E}">
        <p14:creationId xmlns:p14="http://schemas.microsoft.com/office/powerpoint/2010/main" val="36114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animEffect transition="in" filter="fade">
                                      <p:cBhvr>
                                        <p:cTn id="7" dur="500"/>
                                        <p:tgtEl>
                                          <p:spTgt spid="92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6" end="6"/>
                                            </p:txEl>
                                          </p:spTgt>
                                        </p:tgtEl>
                                        <p:attrNameLst>
                                          <p:attrName>style.visibility</p:attrName>
                                        </p:attrNameLst>
                                      </p:cBhvr>
                                      <p:to>
                                        <p:strVal val="visible"/>
                                      </p:to>
                                    </p:set>
                                    <p:animEffect transition="in" filter="fade">
                                      <p:cBhvr>
                                        <p:cTn id="12"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James – drawing nigh</a:t>
            </a:r>
          </a:p>
        </p:txBody>
      </p:sp>
      <p:sp>
        <p:nvSpPr>
          <p:cNvPr id="11267" name="Rectangle 3"/>
          <p:cNvSpPr>
            <a:spLocks noGrp="1" noChangeArrowheads="1"/>
          </p:cNvSpPr>
          <p:nvPr>
            <p:ph type="body" idx="1"/>
          </p:nvPr>
        </p:nvSpPr>
        <p:spPr/>
        <p:txBody>
          <a:bodyPr>
            <a:normAutofit fontScale="92500" lnSpcReduction="20000"/>
          </a:bodyPr>
          <a:lstStyle/>
          <a:p>
            <a:pPr>
              <a:buFontTx/>
              <a:buNone/>
            </a:pPr>
            <a:endParaRPr lang="en-GB" dirty="0"/>
          </a:p>
          <a:p>
            <a:pPr>
              <a:buFontTx/>
              <a:buNone/>
            </a:pPr>
            <a:r>
              <a:rPr lang="en-GB" sz="2900" dirty="0" smtClean="0"/>
              <a:t>	</a:t>
            </a:r>
            <a:r>
              <a:rPr lang="en-GB" sz="2900" b="1" dirty="0" smtClean="0"/>
              <a:t>Question</a:t>
            </a:r>
            <a:r>
              <a:rPr lang="en-GB" sz="2900" dirty="0" smtClean="0"/>
              <a:t>: </a:t>
            </a:r>
          </a:p>
          <a:p>
            <a:pPr>
              <a:buFontTx/>
              <a:buNone/>
            </a:pPr>
            <a:r>
              <a:rPr lang="en-GB" sz="2900" dirty="0" smtClean="0"/>
              <a:t>	Why does James keep referring to the teaching of the Lord Jesus Christ?</a:t>
            </a:r>
          </a:p>
          <a:p>
            <a:pPr algn="ctr">
              <a:buFontTx/>
              <a:buNone/>
            </a:pPr>
            <a:endParaRPr lang="en-GB" sz="2900" dirty="0" smtClean="0"/>
          </a:p>
          <a:p>
            <a:pPr>
              <a:buFontTx/>
              <a:buNone/>
            </a:pPr>
            <a:r>
              <a:rPr lang="en-GB" sz="2900" dirty="0" smtClean="0"/>
              <a:t>	</a:t>
            </a:r>
            <a:r>
              <a:rPr lang="en-GB" sz="2900" b="1" dirty="0" smtClean="0"/>
              <a:t>Answer</a:t>
            </a:r>
            <a:r>
              <a:rPr lang="en-GB" sz="2900" dirty="0" smtClean="0"/>
              <a:t>: </a:t>
            </a:r>
          </a:p>
          <a:p>
            <a:pPr>
              <a:buFontTx/>
              <a:buNone/>
            </a:pPr>
            <a:r>
              <a:rPr lang="en-GB" sz="2900" dirty="0" smtClean="0"/>
              <a:t>	Jesus </a:t>
            </a:r>
            <a:r>
              <a:rPr lang="en-GB" sz="2900" dirty="0"/>
              <a:t>can help us draw nigh to God</a:t>
            </a:r>
            <a:r>
              <a:rPr lang="en-GB" sz="2900" dirty="0" smtClean="0"/>
              <a:t>.</a:t>
            </a:r>
          </a:p>
          <a:p>
            <a:pPr>
              <a:buFontTx/>
              <a:buNone/>
            </a:pPr>
            <a:endParaRPr lang="en-GB" sz="2900" dirty="0" smtClean="0"/>
          </a:p>
          <a:p>
            <a:pPr>
              <a:buNone/>
            </a:pPr>
            <a:r>
              <a:rPr lang="en-GB" sz="2900" dirty="0" smtClean="0"/>
              <a:t>	“</a:t>
            </a:r>
            <a:r>
              <a:rPr lang="en-GB" sz="2800" dirty="0" smtClean="0"/>
              <a:t>Neither is there salvation in any other: for there is none other name under heaven given among men, whereby we must be saved.” (Acts 4:12)</a:t>
            </a:r>
          </a:p>
          <a:p>
            <a:pPr>
              <a:buFontTx/>
              <a:buNone/>
            </a:pPr>
            <a:endParaRPr lang="en-GB" sz="2900" dirty="0"/>
          </a:p>
        </p:txBody>
      </p:sp>
    </p:spTree>
    <p:extLst>
      <p:ext uri="{BB962C8B-B14F-4D97-AF65-F5344CB8AC3E}">
        <p14:creationId xmlns:p14="http://schemas.microsoft.com/office/powerpoint/2010/main" val="7339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7" dur="500"/>
                                        <p:tgtEl>
                                          <p:spTgt spid="1126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10" dur="500"/>
                                        <p:tgtEl>
                                          <p:spTgt spid="11267">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13"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James – drawing nigh</a:t>
            </a:r>
          </a:p>
        </p:txBody>
      </p:sp>
      <p:sp>
        <p:nvSpPr>
          <p:cNvPr id="14339" name="Rectangle 3"/>
          <p:cNvSpPr>
            <a:spLocks noGrp="1" noChangeArrowheads="1"/>
          </p:cNvSpPr>
          <p:nvPr>
            <p:ph type="body" idx="1"/>
          </p:nvPr>
        </p:nvSpPr>
        <p:spPr/>
        <p:txBody>
          <a:bodyPr/>
          <a:lstStyle/>
          <a:p>
            <a:pPr>
              <a:buFontTx/>
              <a:buNone/>
            </a:pPr>
            <a:r>
              <a:rPr lang="en-GB" sz="2900"/>
              <a:t>The Sermon on the Mount</a:t>
            </a:r>
          </a:p>
          <a:p>
            <a:pPr>
              <a:buFontTx/>
              <a:buNone/>
            </a:pPr>
            <a:endParaRPr lang="en-GB" sz="2900"/>
          </a:p>
          <a:p>
            <a:r>
              <a:rPr lang="en-GB" sz="2900"/>
              <a:t>Love your enemies!</a:t>
            </a:r>
          </a:p>
          <a:p>
            <a:pPr>
              <a:buFontTx/>
              <a:buNone/>
            </a:pPr>
            <a:endParaRPr lang="en-GB" sz="900"/>
          </a:p>
          <a:p>
            <a:r>
              <a:rPr lang="en-GB" sz="2900"/>
              <a:t>Walk two miles not one!</a:t>
            </a:r>
          </a:p>
          <a:p>
            <a:endParaRPr lang="en-GB" sz="900"/>
          </a:p>
          <a:p>
            <a:r>
              <a:rPr lang="en-GB" sz="2900"/>
              <a:t>Turn the other cheek!</a:t>
            </a:r>
          </a:p>
        </p:txBody>
      </p:sp>
    </p:spTree>
    <p:extLst>
      <p:ext uri="{BB962C8B-B14F-4D97-AF65-F5344CB8AC3E}">
        <p14:creationId xmlns:p14="http://schemas.microsoft.com/office/powerpoint/2010/main" val="15230547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51520" y="404664"/>
            <a:ext cx="4245869" cy="6167607"/>
          </a:xfrm>
        </p:spPr>
        <p:txBody>
          <a:bodyPr>
            <a:normAutofit lnSpcReduction="10000"/>
          </a:bodyPr>
          <a:lstStyle/>
          <a:p>
            <a:pPr marL="0" indent="0">
              <a:buNone/>
            </a:pPr>
            <a:r>
              <a:rPr lang="en-GB" b="1" dirty="0" smtClean="0"/>
              <a:t>Luke 15</a:t>
            </a:r>
          </a:p>
          <a:p>
            <a:pPr marL="177800" indent="-177800"/>
            <a:r>
              <a:rPr lang="en-GB" dirty="0" smtClean="0"/>
              <a:t>“when he had spent all”</a:t>
            </a:r>
          </a:p>
          <a:p>
            <a:pPr marL="177800" indent="-177800"/>
            <a:r>
              <a:rPr lang="en-GB" dirty="0" smtClean="0"/>
              <a:t>“he would fain” (v16)</a:t>
            </a:r>
          </a:p>
          <a:p>
            <a:pPr marL="177800" indent="-177800"/>
            <a:r>
              <a:rPr lang="en-GB" dirty="0" smtClean="0"/>
              <a:t>Joined himself to a citizen of that country (v15)</a:t>
            </a:r>
          </a:p>
          <a:p>
            <a:pPr marL="177800" indent="-177800"/>
            <a:r>
              <a:rPr lang="en-GB" dirty="0" smtClean="0"/>
              <a:t>He arose and came to his father...his father saw him...and ran (v20)</a:t>
            </a:r>
          </a:p>
          <a:p>
            <a:pPr marL="177800" indent="-177800"/>
            <a:r>
              <a:rPr lang="en-GB" dirty="0" smtClean="0"/>
              <a:t>“I have sinned...I am no more worth to be called thy son” (v22)</a:t>
            </a:r>
          </a:p>
          <a:p>
            <a:pPr marL="177800" indent="-177800"/>
            <a:r>
              <a:rPr lang="en-GB" dirty="0" smtClean="0"/>
              <a:t>“bring forth the best robe, and put it on him; and put a ring on his hand and shoes on his feet (v22)</a:t>
            </a:r>
          </a:p>
          <a:p>
            <a:pPr marL="177800" indent="-177800"/>
            <a:r>
              <a:rPr lang="en-GB" dirty="0" smtClean="0"/>
              <a:t>His brother judged him!</a:t>
            </a:r>
            <a:endParaRPr lang="en-GB" dirty="0"/>
          </a:p>
        </p:txBody>
      </p:sp>
      <p:sp>
        <p:nvSpPr>
          <p:cNvPr id="8" name="Content Placeholder 7"/>
          <p:cNvSpPr>
            <a:spLocks noGrp="1"/>
          </p:cNvSpPr>
          <p:nvPr>
            <p:ph sz="quarter" idx="4"/>
          </p:nvPr>
        </p:nvSpPr>
        <p:spPr>
          <a:xfrm>
            <a:off x="4499992" y="332656"/>
            <a:ext cx="4536504" cy="6525344"/>
          </a:xfrm>
        </p:spPr>
        <p:txBody>
          <a:bodyPr>
            <a:normAutofit lnSpcReduction="10000"/>
          </a:bodyPr>
          <a:lstStyle/>
          <a:p>
            <a:pPr marL="0" indent="0">
              <a:buNone/>
            </a:pPr>
            <a:r>
              <a:rPr lang="en-GB" b="1" dirty="0" smtClean="0"/>
              <a:t>James 4</a:t>
            </a:r>
          </a:p>
          <a:p>
            <a:pPr marL="177800" indent="-177800"/>
            <a:r>
              <a:rPr lang="en-GB" dirty="0" smtClean="0"/>
              <a:t>“consume it upon your lusts” (v3)</a:t>
            </a:r>
          </a:p>
          <a:p>
            <a:pPr marL="177800" indent="-177800"/>
            <a:r>
              <a:rPr lang="en-GB" dirty="0" smtClean="0"/>
              <a:t>“Ye lust” (v2)</a:t>
            </a:r>
          </a:p>
          <a:p>
            <a:pPr marL="177800" indent="-177800"/>
            <a:r>
              <a:rPr lang="en-GB" dirty="0" smtClean="0"/>
              <a:t>Adulterers...friendship of the world (v4)</a:t>
            </a:r>
          </a:p>
          <a:p>
            <a:pPr marL="177800" indent="-177800"/>
            <a:r>
              <a:rPr lang="en-GB" dirty="0" smtClean="0"/>
              <a:t>“draw nigh to God and he will draw nigh to you” (v8)</a:t>
            </a:r>
          </a:p>
          <a:p>
            <a:pPr marL="177800" indent="-177800">
              <a:buNone/>
            </a:pPr>
            <a:r>
              <a:rPr lang="en-GB" dirty="0" smtClean="0"/>
              <a:t>	</a:t>
            </a:r>
          </a:p>
          <a:p>
            <a:pPr marL="177800" indent="-177800"/>
            <a:r>
              <a:rPr lang="en-GB" dirty="0" smtClean="0"/>
              <a:t>“humble yourselves in the sight of the Lord (v10) </a:t>
            </a:r>
          </a:p>
          <a:p>
            <a:pPr marL="177800" indent="-177800"/>
            <a:endParaRPr lang="en-GB" dirty="0" smtClean="0"/>
          </a:p>
          <a:p>
            <a:pPr marL="177800" indent="-177800"/>
            <a:r>
              <a:rPr lang="en-GB" dirty="0" smtClean="0"/>
              <a:t>“he shall lift you up” [exalt you] (v10)							</a:t>
            </a:r>
          </a:p>
          <a:p>
            <a:pPr marL="177800" indent="-177800"/>
            <a:r>
              <a:rPr lang="en-GB" dirty="0" smtClean="0"/>
              <a:t>“He that </a:t>
            </a:r>
            <a:r>
              <a:rPr lang="en-GB" dirty="0" err="1" smtClean="0"/>
              <a:t>speaketh</a:t>
            </a:r>
            <a:r>
              <a:rPr lang="en-GB" dirty="0" smtClean="0"/>
              <a:t> evil...and </a:t>
            </a:r>
            <a:r>
              <a:rPr lang="en-GB" dirty="0" err="1" smtClean="0"/>
              <a:t>judgeth</a:t>
            </a:r>
            <a:r>
              <a:rPr lang="en-GB" dirty="0" smtClean="0"/>
              <a:t> his brother” (v11)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linds(horizontal)">
                                      <p:cBhvr>
                                        <p:cTn id="7" dur="500"/>
                                        <p:tgtEl>
                                          <p:spTgt spid="6">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linds(horizontal)">
                                      <p:cBhvr>
                                        <p:cTn id="10" dur="500"/>
                                        <p:tgtEl>
                                          <p:spTgt spid="8">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blinds(horizontal)">
                                      <p:cBhvr>
                                        <p:cTn id="15" dur="500"/>
                                        <p:tgtEl>
                                          <p:spTgt spid="6">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blinds(horizontal)">
                                      <p:cBhvr>
                                        <p:cTn id="18" dur="500"/>
                                        <p:tgtEl>
                                          <p:spTgt spid="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blinds(horizontal)">
                                      <p:cBhvr>
                                        <p:cTn id="23" dur="500"/>
                                        <p:tgtEl>
                                          <p:spTgt spid="6">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animEffect transition="in" filter="blinds(horizontal)">
                                      <p:cBhvr>
                                        <p:cTn id="26" dur="500"/>
                                        <p:tgtEl>
                                          <p:spTgt spid="8">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blinds(horizontal)">
                                      <p:cBhvr>
                                        <p:cTn id="31" dur="500"/>
                                        <p:tgtEl>
                                          <p:spTgt spid="6">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9" end="9"/>
                                            </p:txEl>
                                          </p:spTgt>
                                        </p:tgtEl>
                                        <p:attrNameLst>
                                          <p:attrName>style.visibility</p:attrName>
                                        </p:attrNameLst>
                                      </p:cBhvr>
                                      <p:to>
                                        <p:strVal val="visible"/>
                                      </p:to>
                                    </p:set>
                                    <p:animEffect transition="in" filter="blinds(horizontal)">
                                      <p:cBhvr>
                                        <p:cTn id="34"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8" name="Content Placeholder 7"/>
          <p:cNvSpPr>
            <a:spLocks noGrp="1"/>
          </p:cNvSpPr>
          <p:nvPr>
            <p:ph idx="1"/>
          </p:nvPr>
        </p:nvSpPr>
        <p:spPr/>
        <p:txBody>
          <a:bodyPr/>
          <a:lstStyle/>
          <a:p>
            <a:pPr marL="0" indent="0">
              <a:buNone/>
            </a:pPr>
            <a:r>
              <a:rPr lang="en-GB" dirty="0" smtClean="0"/>
              <a:t>“</a:t>
            </a:r>
            <a:r>
              <a:rPr lang="en-GB" dirty="0"/>
              <a:t>But if ye forgive not men their trespasses, neither will your Father forgive your trespasses</a:t>
            </a:r>
            <a:r>
              <a:rPr lang="en-GB" dirty="0" smtClean="0"/>
              <a:t>”</a:t>
            </a:r>
          </a:p>
          <a:p>
            <a:pPr marL="0" indent="0">
              <a:buNone/>
            </a:pPr>
            <a:r>
              <a:rPr lang="en-GB" dirty="0" smtClean="0"/>
              <a:t>Matthew 6:15</a:t>
            </a:r>
            <a:endParaRPr lang="en-GB" dirty="0"/>
          </a:p>
        </p:txBody>
      </p:sp>
    </p:spTree>
    <p:extLst>
      <p:ext uri="{BB962C8B-B14F-4D97-AF65-F5344CB8AC3E}">
        <p14:creationId xmlns:p14="http://schemas.microsoft.com/office/powerpoint/2010/main" val="112764887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eetsoftware.com/screenshots/sunset.jpg"/>
          <p:cNvPicPr>
            <a:picLocks noChangeAspect="1" noChangeArrowheads="1"/>
          </p:cNvPicPr>
          <p:nvPr/>
        </p:nvPicPr>
        <p:blipFill>
          <a:blip r:embed="rId3" cstate="print"/>
          <a:srcRect/>
          <a:stretch>
            <a:fillRect/>
          </a:stretch>
        </p:blipFill>
        <p:spPr bwMode="auto">
          <a:xfrm>
            <a:off x="1" y="25"/>
            <a:ext cx="9144000" cy="6858000"/>
          </a:xfrm>
          <a:prstGeom prst="rect">
            <a:avLst/>
          </a:prstGeom>
          <a:noFill/>
        </p:spPr>
      </p:pic>
      <p:sp>
        <p:nvSpPr>
          <p:cNvPr id="2" name="Title 1"/>
          <p:cNvSpPr>
            <a:spLocks noGrp="1"/>
          </p:cNvSpPr>
          <p:nvPr>
            <p:ph type="title"/>
          </p:nvPr>
        </p:nvSpPr>
        <p:spPr/>
        <p:txBody>
          <a:bodyPr/>
          <a:lstStyle/>
          <a:p>
            <a:pPr algn="l"/>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GB" dirty="0" smtClean="0">
                <a:solidFill>
                  <a:schemeClr val="bg1"/>
                </a:solidFill>
              </a:rPr>
              <a:t>	</a:t>
            </a:r>
          </a:p>
          <a:p>
            <a:pPr>
              <a:buNone/>
            </a:pPr>
            <a:r>
              <a:rPr lang="en-GB" dirty="0" smtClean="0">
                <a:solidFill>
                  <a:schemeClr val="bg1"/>
                </a:solidFill>
              </a:rPr>
              <a:t>			      </a:t>
            </a:r>
            <a:r>
              <a:rPr lang="en-GB" sz="3600" dirty="0" smtClean="0">
                <a:solidFill>
                  <a:schemeClr val="bg1"/>
                </a:solidFill>
              </a:rPr>
              <a:t>James 4:13</a:t>
            </a:r>
          </a:p>
          <a:p>
            <a:pPr>
              <a:buNone/>
            </a:pPr>
            <a:endParaRPr lang="en-GB" sz="3600" dirty="0" smtClean="0">
              <a:solidFill>
                <a:schemeClr val="bg1"/>
              </a:solidFill>
            </a:endParaRPr>
          </a:p>
          <a:p>
            <a:pPr>
              <a:buNone/>
            </a:pPr>
            <a:r>
              <a:rPr lang="en-GB" dirty="0" smtClean="0">
                <a:solidFill>
                  <a:schemeClr val="bg1"/>
                </a:solidFill>
              </a:rPr>
              <a:t>	“Take therefore no thought for the morrow: for the morrow shall take thought for the things of itself. Sufficient unto the day </a:t>
            </a:r>
            <a:r>
              <a:rPr lang="en-GB" i="1" dirty="0" smtClean="0">
                <a:solidFill>
                  <a:schemeClr val="bg1"/>
                </a:solidFill>
              </a:rPr>
              <a:t>is</a:t>
            </a:r>
            <a:r>
              <a:rPr lang="en-GB" dirty="0" smtClean="0">
                <a:solidFill>
                  <a:schemeClr val="bg1"/>
                </a:solidFill>
              </a:rPr>
              <a:t> the evil thereof.” </a:t>
            </a:r>
          </a:p>
          <a:p>
            <a:pPr algn="r">
              <a:buNone/>
            </a:pPr>
            <a:r>
              <a:rPr lang="en-GB" dirty="0" smtClean="0">
                <a:solidFill>
                  <a:schemeClr val="bg1"/>
                </a:solidFill>
              </a:rPr>
              <a:t>Matthew 6:34</a:t>
            </a:r>
            <a:endParaRPr lang="en-GB" dirty="0">
              <a:solidFill>
                <a:schemeClr val="bg1"/>
              </a:solidFill>
            </a:endParaRPr>
          </a:p>
        </p:txBody>
      </p:sp>
    </p:spTree>
    <p:extLst>
      <p:ext uri="{BB962C8B-B14F-4D97-AF65-F5344CB8AC3E}">
        <p14:creationId xmlns:p14="http://schemas.microsoft.com/office/powerpoint/2010/main" val="15002610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freefoto.com/images/811/25/811_25_7877---Aircraft-vapour-trail_web.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08" r="1" b="13119"/>
          <a:stretch/>
        </p:blipFill>
        <p:spPr bwMode="auto">
          <a:xfrm>
            <a:off x="1"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solidFill>
                  <a:schemeClr val="bg1"/>
                </a:solidFill>
              </a:rPr>
              <a:t>Life is a vapour</a:t>
            </a:r>
            <a:endParaRPr lang="en-GB" dirty="0">
              <a:solidFill>
                <a:schemeClr val="bg1"/>
              </a:solidFill>
            </a:endParaRPr>
          </a:p>
        </p:txBody>
      </p:sp>
      <p:sp>
        <p:nvSpPr>
          <p:cNvPr id="3" name="Content Placeholder 2"/>
          <p:cNvSpPr>
            <a:spLocks noGrp="1"/>
          </p:cNvSpPr>
          <p:nvPr>
            <p:ph idx="1"/>
          </p:nvPr>
        </p:nvSpPr>
        <p:spPr>
          <a:xfrm>
            <a:off x="457200" y="1600203"/>
            <a:ext cx="7931224" cy="4525963"/>
          </a:xfrm>
        </p:spPr>
        <p:txBody>
          <a:bodyPr/>
          <a:lstStyle/>
          <a:p>
            <a:pPr>
              <a:buNone/>
            </a:pPr>
            <a:r>
              <a:rPr lang="en-GB" dirty="0" smtClean="0">
                <a:solidFill>
                  <a:schemeClr val="bg1"/>
                </a:solidFill>
              </a:rPr>
              <a:t>	Your life “is even a vapour that </a:t>
            </a:r>
            <a:r>
              <a:rPr lang="en-GB" dirty="0" err="1" smtClean="0">
                <a:solidFill>
                  <a:schemeClr val="bg1"/>
                </a:solidFill>
              </a:rPr>
              <a:t>appeareth</a:t>
            </a:r>
            <a:r>
              <a:rPr lang="en-GB" dirty="0" smtClean="0">
                <a:solidFill>
                  <a:schemeClr val="bg1"/>
                </a:solidFill>
              </a:rPr>
              <a:t> for a little time and then </a:t>
            </a:r>
            <a:r>
              <a:rPr lang="en-GB" dirty="0" err="1" smtClean="0">
                <a:solidFill>
                  <a:schemeClr val="bg1"/>
                </a:solidFill>
              </a:rPr>
              <a:t>vanisheth</a:t>
            </a:r>
            <a:r>
              <a:rPr lang="en-GB" dirty="0" smtClean="0">
                <a:solidFill>
                  <a:schemeClr val="bg1"/>
                </a:solidFill>
              </a:rPr>
              <a:t> away” (James 4:14)</a:t>
            </a:r>
            <a:endParaRPr lang="en-GB" dirty="0">
              <a:solidFill>
                <a:schemeClr val="bg1"/>
              </a:solidFill>
            </a:endParaRPr>
          </a:p>
        </p:txBody>
      </p:sp>
      <p:pic>
        <p:nvPicPr>
          <p:cNvPr id="28676" name="Picture 4" descr="http://www.21st-century-christianity.com/images/one-precious-life-20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670" y="4437112"/>
            <a:ext cx="4749448" cy="256490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5805264"/>
            <a:ext cx="3312368" cy="523220"/>
          </a:xfrm>
          <a:prstGeom prst="rect">
            <a:avLst/>
          </a:prstGeom>
          <a:noFill/>
        </p:spPr>
        <p:txBody>
          <a:bodyPr wrap="square" rtlCol="0">
            <a:spAutoFit/>
          </a:bodyPr>
          <a:lstStyle/>
          <a:p>
            <a:r>
              <a:rPr lang="en-GB" sz="2800" dirty="0" smtClean="0">
                <a:solidFill>
                  <a:schemeClr val="bg1"/>
                </a:solidFill>
              </a:rPr>
              <a:t>Abel = breath/vapour</a:t>
            </a:r>
            <a:endParaRPr lang="en-GB" sz="2800" dirty="0">
              <a:solidFill>
                <a:schemeClr val="bg1"/>
              </a:solidFill>
            </a:endParaRPr>
          </a:p>
        </p:txBody>
      </p:sp>
    </p:spTree>
    <p:extLst>
      <p:ext uri="{BB962C8B-B14F-4D97-AF65-F5344CB8AC3E}">
        <p14:creationId xmlns:p14="http://schemas.microsoft.com/office/powerpoint/2010/main" val="56384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for our lives</a:t>
            </a:r>
            <a:endParaRPr lang="en-GB" dirty="0"/>
          </a:p>
        </p:txBody>
      </p:sp>
      <p:sp>
        <p:nvSpPr>
          <p:cNvPr id="3" name="Content Placeholder 2"/>
          <p:cNvSpPr>
            <a:spLocks noGrp="1"/>
          </p:cNvSpPr>
          <p:nvPr>
            <p:ph idx="1"/>
          </p:nvPr>
        </p:nvSpPr>
        <p:spPr>
          <a:xfrm>
            <a:off x="457200" y="1600203"/>
            <a:ext cx="8229600" cy="5069157"/>
          </a:xfrm>
        </p:spPr>
        <p:txBody>
          <a:bodyPr>
            <a:normAutofit/>
          </a:bodyPr>
          <a:lstStyle/>
          <a:p>
            <a:r>
              <a:rPr lang="en-GB" dirty="0" smtClean="0"/>
              <a:t>Friendship of the world is enmity with God</a:t>
            </a:r>
          </a:p>
          <a:p>
            <a:pPr lvl="1"/>
            <a:r>
              <a:rPr lang="en-GB" dirty="0" smtClean="0"/>
              <a:t>Work and </a:t>
            </a:r>
            <a:r>
              <a:rPr lang="en-GB" dirty="0"/>
              <a:t>h</a:t>
            </a:r>
            <a:r>
              <a:rPr lang="en-GB" dirty="0" smtClean="0"/>
              <a:t>ome (</a:t>
            </a:r>
            <a:r>
              <a:rPr lang="en-GB" smtClean="0"/>
              <a:t>be consistent)</a:t>
            </a:r>
            <a:endParaRPr lang="en-GB" dirty="0" smtClean="0"/>
          </a:p>
          <a:p>
            <a:r>
              <a:rPr lang="en-GB" b="1" dirty="0" smtClean="0"/>
              <a:t>Keep the Lord Jesus in the forefront of our minds</a:t>
            </a:r>
            <a:r>
              <a:rPr lang="en-GB" dirty="0" smtClean="0"/>
              <a:t>, he said “learn of me”!</a:t>
            </a:r>
          </a:p>
          <a:p>
            <a:r>
              <a:rPr lang="en-GB" dirty="0" smtClean="0"/>
              <a:t>“If the Lord will, we shall live, and </a:t>
            </a:r>
            <a:r>
              <a:rPr lang="en-GB" b="1" dirty="0" smtClean="0"/>
              <a:t>do</a:t>
            </a:r>
            <a:r>
              <a:rPr lang="en-GB" dirty="0" smtClean="0"/>
              <a:t> this or that”</a:t>
            </a:r>
          </a:p>
          <a:p>
            <a:pPr lvl="1"/>
            <a:r>
              <a:rPr lang="en-GB" b="1" dirty="0" smtClean="0"/>
              <a:t>what</a:t>
            </a:r>
            <a:r>
              <a:rPr lang="en-GB" dirty="0" smtClean="0"/>
              <a:t> </a:t>
            </a:r>
            <a:r>
              <a:rPr lang="en-GB" b="1" dirty="0" smtClean="0"/>
              <a:t>we do should be in accordance with God will/our faith</a:t>
            </a:r>
            <a:r>
              <a:rPr lang="en-GB" dirty="0" smtClean="0"/>
              <a:t>!</a:t>
            </a:r>
          </a:p>
          <a:p>
            <a:r>
              <a:rPr lang="en-GB" dirty="0" smtClean="0"/>
              <a:t>Use our time – “</a:t>
            </a:r>
            <a:r>
              <a:rPr lang="en-GB" b="1" dirty="0" smtClean="0"/>
              <a:t>today – hear his voice</a:t>
            </a:r>
            <a:r>
              <a:rPr lang="en-GB" dirty="0" smtClean="0"/>
              <a:t>”</a:t>
            </a:r>
            <a:endParaRPr lang="en-GB" dirty="0"/>
          </a:p>
        </p:txBody>
      </p:sp>
    </p:spTree>
    <p:extLst>
      <p:ext uri="{BB962C8B-B14F-4D97-AF65-F5344CB8AC3E}">
        <p14:creationId xmlns:p14="http://schemas.microsoft.com/office/powerpoint/2010/main" val="376066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94934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46634</TotalTime>
  <Words>6702</Words>
  <Application>Microsoft Office PowerPoint</Application>
  <PresentationFormat>On-screen Show (4:3)</PresentationFormat>
  <Paragraphs>1475</Paragraphs>
  <Slides>139</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139</vt:i4>
      </vt:variant>
    </vt:vector>
  </HeadingPairs>
  <TitlesOfParts>
    <vt:vector size="141" baseType="lpstr">
      <vt:lpstr>Office Theme</vt:lpstr>
      <vt:lpstr>Photo Editor Photo</vt:lpstr>
      <vt:lpstr>James - Which James?</vt:lpstr>
      <vt:lpstr>Which James?</vt:lpstr>
      <vt:lpstr>Acts 15 - James</vt:lpstr>
      <vt:lpstr>Links to Jesus’ teaching  The Parable of  The Sower</vt:lpstr>
      <vt:lpstr>The Sower</vt:lpstr>
      <vt:lpstr>PowerPoint Presentation</vt:lpstr>
      <vt:lpstr>PowerPoint Presentation</vt:lpstr>
      <vt:lpstr>James and Galatians balance</vt:lpstr>
      <vt:lpstr>Jesus upheld God’s righteousness</vt:lpstr>
      <vt:lpstr>Paul/James</vt:lpstr>
      <vt:lpstr>PowerPoint Presentation</vt:lpstr>
      <vt:lpstr>PowerPoint Presentation</vt:lpstr>
      <vt:lpstr>Rejoicing in trials</vt:lpstr>
      <vt:lpstr>Rejoicing in trials</vt:lpstr>
      <vt:lpstr>Trials can do us good!</vt:lpstr>
      <vt:lpstr>Source of wisdom</vt:lpstr>
      <vt:lpstr>Lessons for our lives</vt:lpstr>
      <vt:lpstr>James “The Implanted Word”</vt:lpstr>
      <vt:lpstr>Developing Patience</vt:lpstr>
      <vt:lpstr>PowerPoint Presentation</vt:lpstr>
      <vt:lpstr>PowerPoint Presentation</vt:lpstr>
      <vt:lpstr>PowerPoint Presentation</vt:lpstr>
      <vt:lpstr>PowerPoint Presentation</vt:lpstr>
      <vt:lpstr>PowerPoint Presentation</vt:lpstr>
      <vt:lpstr>Education </vt:lpstr>
      <vt:lpstr>PowerPoint Presentation</vt:lpstr>
      <vt:lpstr>“Do not err”</vt:lpstr>
      <vt:lpstr>Being tried by God</vt:lpstr>
      <vt:lpstr>Contrast God and Man</vt:lpstr>
      <vt:lpstr>PowerPoint Presentation</vt:lpstr>
      <vt:lpstr>Implanted word</vt:lpstr>
      <vt:lpstr>PowerPoint Presentation</vt:lpstr>
      <vt:lpstr>two looks in the mirror</vt:lpstr>
      <vt:lpstr>two looks in the mirror</vt:lpstr>
      <vt:lpstr>Tools for examination</vt:lpstr>
      <vt:lpstr>Hear and do</vt:lpstr>
      <vt:lpstr>The law of liberty</vt:lpstr>
      <vt:lpstr>Lessons for our lives</vt:lpstr>
      <vt:lpstr>PowerPoint Presentation</vt:lpstr>
      <vt:lpstr>James “Faith without works is dead”</vt:lpstr>
      <vt:lpstr>The laver</vt:lpstr>
      <vt:lpstr>PowerPoint Presentation</vt:lpstr>
      <vt:lpstr>PowerPoint Presentation</vt:lpstr>
      <vt:lpstr>Structure of James</vt:lpstr>
      <vt:lpstr>Structure of James</vt:lpstr>
      <vt:lpstr>Example of David (‘beloved’)</vt:lpstr>
      <vt:lpstr>The mercy of God</vt:lpstr>
      <vt:lpstr>Liberty, Gk: eleutheria</vt:lpstr>
      <vt:lpstr>John Baptist’s teaching</vt:lpstr>
      <vt:lpstr>PowerPoint Presentation</vt:lpstr>
      <vt:lpstr>Contrast Man and God</vt:lpstr>
      <vt:lpstr>“You believe that God is one”</vt:lpstr>
      <vt:lpstr>Legion – a double minded man</vt:lpstr>
      <vt:lpstr>Legion – a double minded man</vt:lpstr>
      <vt:lpstr>PowerPoint Presentation</vt:lpstr>
      <vt:lpstr>PowerPoint Presentation</vt:lpstr>
      <vt:lpstr>Lessons for our lives</vt:lpstr>
      <vt:lpstr>PowerPoint Presentation</vt:lpstr>
      <vt:lpstr>James “The tongue can no man tame”</vt:lpstr>
      <vt:lpstr>Hearing/faith &amp; doing/works</vt:lpstr>
      <vt:lpstr>“the whole body”</vt:lpstr>
      <vt:lpstr>Serpent</vt:lpstr>
      <vt:lpstr>Man taming/having dominion</vt:lpstr>
      <vt:lpstr>Poison</vt:lpstr>
      <vt:lpstr>PowerPoint Presentation</vt:lpstr>
      <vt:lpstr>PowerPoint Presentation</vt:lpstr>
      <vt:lpstr>Two wisdoms</vt:lpstr>
      <vt:lpstr>The wisdom from above</vt:lpstr>
      <vt:lpstr>God’s wisdom</vt:lpstr>
      <vt:lpstr>Reference trail!</vt:lpstr>
      <vt:lpstr>God’s wisdom</vt:lpstr>
      <vt:lpstr>PowerPoint Presentation</vt:lpstr>
      <vt:lpstr>PowerPoint Presentation</vt:lpstr>
      <vt:lpstr>Jesus can tame!</vt:lpstr>
      <vt:lpstr>Lessons for our lives</vt:lpstr>
      <vt:lpstr>PowerPoint Presentation</vt:lpstr>
      <vt:lpstr>One member tamed sin for the whole body!</vt:lpstr>
      <vt:lpstr>James “Draw nigh to God”</vt:lpstr>
      <vt:lpstr>PowerPoint Presentation</vt:lpstr>
      <vt:lpstr>PowerPoint Presentation</vt:lpstr>
      <vt:lpstr>NOT asking amiss</vt:lpstr>
      <vt:lpstr>“all these things”</vt:lpstr>
      <vt:lpstr>“draw nigh to God…”</vt:lpstr>
      <vt:lpstr>He shall lift you up</vt:lpstr>
      <vt:lpstr>PowerPoint Presentation</vt:lpstr>
      <vt:lpstr>PowerPoint Presentation</vt:lpstr>
      <vt:lpstr>PowerPoint Presentation</vt:lpstr>
      <vt:lpstr>PowerPoint Presentation</vt:lpstr>
      <vt:lpstr>The Sermon on the Mount</vt:lpstr>
      <vt:lpstr>The Sermon on the Mount</vt:lpstr>
      <vt:lpstr>The Sermon on the Mount</vt:lpstr>
      <vt:lpstr>James – drawing nigh</vt:lpstr>
      <vt:lpstr>James – drawing nigh</vt:lpstr>
      <vt:lpstr>PowerPoint Presentation</vt:lpstr>
      <vt:lpstr>PowerPoint Presentation</vt:lpstr>
      <vt:lpstr>  </vt:lpstr>
      <vt:lpstr>Life is a vapour</vt:lpstr>
      <vt:lpstr>Lessons for our lives</vt:lpstr>
      <vt:lpstr>PowerPoint Presentation</vt:lpstr>
      <vt:lpstr>Inspiration of scripture</vt:lpstr>
      <vt:lpstr>The Lord’s Prayer</vt:lpstr>
      <vt:lpstr>James “Be patient therefore, Brethren”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Job’s oppression and endurance</vt:lpstr>
      <vt:lpstr>PowerPoint Presentation</vt:lpstr>
      <vt:lpstr>PowerPoint Presentation</vt:lpstr>
      <vt:lpstr>PowerPoint Presentation</vt:lpstr>
      <vt:lpstr>PowerPoint Presentation</vt:lpstr>
      <vt:lpstr>Job = ‘hated’</vt:lpstr>
      <vt:lpstr>PowerPoint Presentation</vt:lpstr>
      <vt:lpstr>Oil – James 5:14</vt:lpstr>
      <vt:lpstr>The widow at Zarephath</vt:lpstr>
      <vt:lpstr>5 wise virgins</vt:lpstr>
      <vt:lpstr>Being Sick</vt:lpstr>
      <vt:lpstr>Elijah a man of prayer and action</vt:lpstr>
      <vt:lpstr>The widow and fatherless</vt:lpstr>
      <vt:lpstr>sinners are sick people</vt:lpstr>
      <vt:lpstr>PowerPoint Presentation</vt:lpstr>
      <vt:lpstr>PowerPoint Presentation</vt:lpstr>
      <vt:lpstr>PowerPoint Presentation</vt:lpstr>
      <vt:lpstr>  Jesus – the  “righteous man”</vt:lpstr>
      <vt:lpstr>James 5:16</vt:lpstr>
      <vt:lpstr>Lessons for our lives</vt:lpstr>
      <vt:lpstr>Recap of James</vt:lpstr>
      <vt:lpstr>PowerPoint Presentation</vt:lpstr>
      <vt:lpstr>Our Faith Progresses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letter</dc:title>
  <dc:creator>John</dc:creator>
  <cp:lastModifiedBy>John</cp:lastModifiedBy>
  <cp:revision>318</cp:revision>
  <dcterms:created xsi:type="dcterms:W3CDTF">2009-08-24T11:44:23Z</dcterms:created>
  <dcterms:modified xsi:type="dcterms:W3CDTF">2019-01-02T20:21:46Z</dcterms:modified>
</cp:coreProperties>
</file>