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325" r:id="rId4"/>
    <p:sldId id="306" r:id="rId5"/>
    <p:sldId id="326" r:id="rId6"/>
    <p:sldId id="307" r:id="rId7"/>
    <p:sldId id="329" r:id="rId8"/>
    <p:sldId id="327" r:id="rId9"/>
    <p:sldId id="260" r:id="rId10"/>
    <p:sldId id="331" r:id="rId11"/>
    <p:sldId id="333" r:id="rId12"/>
    <p:sldId id="342" r:id="rId13"/>
    <p:sldId id="262" r:id="rId14"/>
    <p:sldId id="301" r:id="rId15"/>
    <p:sldId id="313" r:id="rId16"/>
    <p:sldId id="302" r:id="rId17"/>
    <p:sldId id="316" r:id="rId18"/>
    <p:sldId id="317" r:id="rId19"/>
    <p:sldId id="303" r:id="rId20"/>
    <p:sldId id="318" r:id="rId21"/>
    <p:sldId id="334" r:id="rId22"/>
    <p:sldId id="267" r:id="rId23"/>
    <p:sldId id="268" r:id="rId24"/>
    <p:sldId id="335" r:id="rId25"/>
    <p:sldId id="269" r:id="rId26"/>
    <p:sldId id="270" r:id="rId27"/>
    <p:sldId id="271" r:id="rId28"/>
    <p:sldId id="272" r:id="rId29"/>
    <p:sldId id="300" r:id="rId30"/>
    <p:sldId id="276" r:id="rId31"/>
    <p:sldId id="277" r:id="rId32"/>
    <p:sldId id="286" r:id="rId33"/>
    <p:sldId id="287" r:id="rId34"/>
    <p:sldId id="338" r:id="rId35"/>
    <p:sldId id="288" r:id="rId36"/>
    <p:sldId id="320" r:id="rId37"/>
    <p:sldId id="321" r:id="rId38"/>
    <p:sldId id="339" r:id="rId39"/>
    <p:sldId id="274" r:id="rId40"/>
    <p:sldId id="275" r:id="rId41"/>
    <p:sldId id="291" r:id="rId42"/>
    <p:sldId id="290" r:id="rId43"/>
    <p:sldId id="296" r:id="rId44"/>
    <p:sldId id="297" r:id="rId45"/>
    <p:sldId id="299" r:id="rId46"/>
    <p:sldId id="298" r:id="rId47"/>
    <p:sldId id="293" r:id="rId48"/>
    <p:sldId id="341" r:id="rId49"/>
    <p:sldId id="34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66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8" d="100"/>
          <a:sy n="98" d="100"/>
        </p:scale>
        <p:origin x="-48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3FE9269-24FC-6D4F-8082-C2FF3B9BF197}" type="datetimeFigureOut">
              <a:rPr lang="en-US" smtClean="0"/>
              <a:pPr/>
              <a:t>12/22/15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ED09A44-9C7D-5941-B3E6-3268B03768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 Id="rId3" Type="http://schemas.openxmlformats.org/officeDocument/2006/relationships/image" Target="../media/image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microsoft.com/office/2007/relationships/hdphoto" Target="../media/hdphoto3.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microsoft.com/office/2007/relationships/hdphoto" Target="../media/hdphoto4.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6.jpeg"/><Relationship Id="rId5"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jpg"/><Relationship Id="rId9" Type="http://schemas.openxmlformats.org/officeDocument/2006/relationships/image" Target="../media/image65.jpg"/><Relationship Id="rId10"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18446" y="1621436"/>
            <a:ext cx="7436556" cy="2123658"/>
          </a:xfrm>
          <a:prstGeom prst="rect">
            <a:avLst/>
          </a:prstGeom>
          <a:solidFill>
            <a:schemeClr val="bg1"/>
          </a:solidFill>
        </p:spPr>
        <p:txBody>
          <a:bodyPr wrap="square" rtlCol="0">
            <a:spAutoFit/>
          </a:bodyPr>
          <a:lstStyle/>
          <a:p>
            <a:pPr algn="ctr"/>
            <a:r>
              <a:rPr lang="en-US" sz="4800" b="1" u="sng" dirty="0" smtClean="0"/>
              <a:t>The Kingmaker</a:t>
            </a:r>
          </a:p>
          <a:p>
            <a:pPr algn="ctr"/>
            <a:endParaRPr lang="en-US" sz="4800" dirty="0" smtClean="0"/>
          </a:p>
          <a:p>
            <a:pPr algn="ctr"/>
            <a:r>
              <a:rPr lang="en-US" sz="3600" dirty="0" smtClean="0"/>
              <a:t>Making God in mans’ image</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people-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8393"/>
            <a:ext cx="9144000" cy="5646546"/>
          </a:xfrm>
          <a:prstGeom prst="rect">
            <a:avLst/>
          </a:prstGeom>
        </p:spPr>
      </p:pic>
      <p:pic>
        <p:nvPicPr>
          <p:cNvPr id="6" name="Picture 5" descr="kin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582" y="819770"/>
            <a:ext cx="1170621" cy="1832885"/>
          </a:xfrm>
          <a:prstGeom prst="rect">
            <a:avLst/>
          </a:prstGeom>
        </p:spPr>
      </p:pic>
    </p:spTree>
    <p:extLst>
      <p:ext uri="{BB962C8B-B14F-4D97-AF65-F5344CB8AC3E}">
        <p14:creationId xmlns:p14="http://schemas.microsoft.com/office/powerpoint/2010/main" val="2017606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33345  E" pathEditMode="relative" ptsTypes="">
                                      <p:cBhvr>
                                        <p:cTn id="6" dur="2000" spd="-100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 james.jpg"/>
          <p:cNvPicPr>
            <a:picLocks noChangeAspect="1"/>
          </p:cNvPicPr>
          <p:nvPr/>
        </p:nvPicPr>
        <p:blipFill>
          <a:blip r:embed="rId2">
            <a:alphaModFix/>
            <a:extLst>
              <a:ext uri="{BEBA8EAE-BF5A-486C-A8C5-ECC9F3942E4B}">
                <a14:imgProps xmlns:a14="http://schemas.microsoft.com/office/drawing/2010/main">
                  <a14:imgLayer r:embed="rId3">
                    <a14:imgEffect>
                      <a14:saturation sat="196000"/>
                    </a14:imgEffect>
                  </a14:imgLayer>
                </a14:imgProps>
              </a:ext>
            </a:extLst>
          </a:blip>
          <a:stretch>
            <a:fillRect/>
          </a:stretch>
        </p:blipFill>
        <p:spPr>
          <a:xfrm>
            <a:off x="4218192" y="0"/>
            <a:ext cx="4868657" cy="6858000"/>
          </a:xfrm>
          <a:prstGeom prst="rect">
            <a:avLst/>
          </a:prstGeom>
        </p:spPr>
      </p:pic>
      <p:sp>
        <p:nvSpPr>
          <p:cNvPr id="3" name="Content Placeholder 2"/>
          <p:cNvSpPr>
            <a:spLocks noGrp="1"/>
          </p:cNvSpPr>
          <p:nvPr>
            <p:ph idx="1"/>
          </p:nvPr>
        </p:nvSpPr>
        <p:spPr>
          <a:xfrm>
            <a:off x="333813" y="726270"/>
            <a:ext cx="3993442" cy="5155354"/>
          </a:xfrm>
          <a:noFill/>
        </p:spPr>
        <p:txBody>
          <a:bodyPr/>
          <a:lstStyle/>
          <a:p>
            <a:pPr>
              <a:buNone/>
            </a:pPr>
            <a:r>
              <a:rPr lang="en-US" sz="2800" b="1" u="sng" dirty="0" smtClean="0"/>
              <a:t>‘Highness</a:t>
            </a:r>
            <a:r>
              <a:rPr lang="en-US" sz="2800" u="sng" dirty="0"/>
              <a:t>’ </a:t>
            </a:r>
          </a:p>
          <a:p>
            <a:pPr>
              <a:buNone/>
            </a:pPr>
            <a:r>
              <a:rPr lang="en-US" sz="2400" dirty="0" smtClean="0"/>
              <a:t> One </a:t>
            </a:r>
            <a:r>
              <a:rPr lang="en-US" sz="2400" dirty="0"/>
              <a:t>who is elevated on </a:t>
            </a:r>
            <a:r>
              <a:rPr lang="en-US" sz="2400" dirty="0" smtClean="0"/>
              <a:t>high</a:t>
            </a:r>
          </a:p>
          <a:p>
            <a:pPr>
              <a:buNone/>
            </a:pPr>
            <a:endParaRPr lang="en-US" sz="2400" dirty="0" smtClean="0"/>
          </a:p>
          <a:p>
            <a:pPr>
              <a:buNone/>
            </a:pPr>
            <a:r>
              <a:rPr lang="en-US" sz="2800" u="sng" dirty="0" smtClean="0"/>
              <a:t>‘</a:t>
            </a:r>
            <a:r>
              <a:rPr lang="en-US" sz="2800" b="1" u="sng" dirty="0" smtClean="0"/>
              <a:t>Majesty</a:t>
            </a:r>
            <a:r>
              <a:rPr lang="en-US" sz="2800" u="sng" dirty="0"/>
              <a:t>’ </a:t>
            </a:r>
          </a:p>
          <a:p>
            <a:pPr>
              <a:buNone/>
            </a:pPr>
            <a:r>
              <a:rPr lang="en-US" sz="2400" dirty="0" smtClean="0"/>
              <a:t> lit</a:t>
            </a:r>
            <a:r>
              <a:rPr lang="en-US" sz="2400" dirty="0"/>
              <a:t>. “greatness, glory" </a:t>
            </a:r>
          </a:p>
          <a:p>
            <a:pPr>
              <a:buNone/>
            </a:pPr>
            <a:r>
              <a:rPr lang="en-US" sz="2400" dirty="0"/>
              <a:t> </a:t>
            </a:r>
            <a:r>
              <a:rPr lang="en-US" sz="2400" dirty="0" smtClean="0"/>
              <a:t>French </a:t>
            </a:r>
            <a:r>
              <a:rPr lang="en-US" sz="2400" dirty="0"/>
              <a:t>"grandeur, nobility</a:t>
            </a:r>
            <a:r>
              <a:rPr lang="en-US" sz="2400" dirty="0" smtClean="0"/>
              <a:t>”</a:t>
            </a:r>
            <a:endParaRPr lang="en-US" sz="2400" b="1" dirty="0" smtClean="0"/>
          </a:p>
          <a:p>
            <a:pPr>
              <a:buNone/>
            </a:pPr>
            <a:endParaRPr lang="en-US" sz="2400" b="1" dirty="0" smtClean="0"/>
          </a:p>
          <a:p>
            <a:pPr>
              <a:buNone/>
            </a:pPr>
            <a:r>
              <a:rPr lang="en-US" sz="2800" b="1" u="sng" dirty="0" smtClean="0"/>
              <a:t>‘King’</a:t>
            </a:r>
          </a:p>
          <a:p>
            <a:pPr>
              <a:buNone/>
            </a:pPr>
            <a:r>
              <a:rPr lang="en-US" sz="2400" dirty="0" smtClean="0"/>
              <a:t> lit</a:t>
            </a:r>
            <a:r>
              <a:rPr lang="en-US" sz="2400" dirty="0"/>
              <a:t>. “leader of the </a:t>
            </a:r>
            <a:r>
              <a:rPr lang="en-US" sz="2400" dirty="0" smtClean="0"/>
              <a:t>people”</a:t>
            </a:r>
          </a:p>
          <a:p>
            <a:pPr>
              <a:buNone/>
            </a:pPr>
            <a:endParaRPr lang="en-US" sz="2000" dirty="0" smtClean="0"/>
          </a:p>
          <a:p>
            <a:pPr>
              <a:buNone/>
            </a:pPr>
            <a:r>
              <a:rPr lang="en-US" dirty="0" smtClean="0"/>
              <a:t>	</a:t>
            </a:r>
            <a:endParaRPr lang="en-US" sz="2000" dirty="0" smtClean="0"/>
          </a:p>
          <a:p>
            <a:pPr>
              <a:buNone/>
            </a:pPr>
            <a:r>
              <a:rPr lang="en-US" dirty="0" smtClean="0"/>
              <a:t>	</a:t>
            </a:r>
            <a:endParaRPr lang="en-US" dirty="0"/>
          </a:p>
        </p:txBody>
      </p:sp>
    </p:spTree>
    <p:extLst>
      <p:ext uri="{BB962C8B-B14F-4D97-AF65-F5344CB8AC3E}">
        <p14:creationId xmlns:p14="http://schemas.microsoft.com/office/powerpoint/2010/main" val="3135987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come-banner-image_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370" y="249281"/>
            <a:ext cx="7376214" cy="4610134"/>
          </a:xfrm>
          <a:prstGeom prst="rect">
            <a:avLst/>
          </a:prstGeom>
        </p:spPr>
      </p:pic>
    </p:spTree>
    <p:extLst>
      <p:ext uri="{BB962C8B-B14F-4D97-AF65-F5344CB8AC3E}">
        <p14:creationId xmlns:p14="http://schemas.microsoft.com/office/powerpoint/2010/main" val="2826304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704" y="1214977"/>
            <a:ext cx="8412415" cy="5488688"/>
          </a:xfrm>
          <a:prstGeom prst="rect">
            <a:avLst/>
          </a:prstGeom>
        </p:spPr>
      </p:pic>
      <p:sp>
        <p:nvSpPr>
          <p:cNvPr id="2" name="Title 1"/>
          <p:cNvSpPr>
            <a:spLocks noGrp="1"/>
          </p:cNvSpPr>
          <p:nvPr>
            <p:ph type="title"/>
          </p:nvPr>
        </p:nvSpPr>
        <p:spPr>
          <a:xfrm>
            <a:off x="379704" y="186433"/>
            <a:ext cx="8412415" cy="809095"/>
          </a:xfrm>
          <a:solidFill>
            <a:schemeClr val="bg1"/>
          </a:solidFill>
        </p:spPr>
        <p:txBody>
          <a:bodyPr/>
          <a:lstStyle/>
          <a:p>
            <a:r>
              <a:rPr lang="en-US" dirty="0" smtClean="0"/>
              <a:t>Historical Origins</a:t>
            </a:r>
            <a:endParaRPr lang="en-US" dirty="0"/>
          </a:p>
        </p:txBody>
      </p:sp>
      <p:sp>
        <p:nvSpPr>
          <p:cNvPr id="3" name="Content Placeholder 2"/>
          <p:cNvSpPr>
            <a:spLocks noGrp="1"/>
          </p:cNvSpPr>
          <p:nvPr>
            <p:ph idx="1"/>
          </p:nvPr>
        </p:nvSpPr>
        <p:spPr>
          <a:xfrm>
            <a:off x="596950" y="1171775"/>
            <a:ext cx="7764299" cy="5145340"/>
          </a:xfrm>
          <a:noFill/>
        </p:spPr>
        <p:txBody>
          <a:bodyPr/>
          <a:lstStyle/>
          <a:p>
            <a:pPr algn="ctr">
              <a:buNone/>
            </a:pPr>
            <a:r>
              <a:rPr lang="en-US" dirty="0" smtClean="0"/>
              <a:t>	</a:t>
            </a:r>
            <a:r>
              <a:rPr lang="en-US" b="1" dirty="0" smtClean="0"/>
              <a:t>MAGICAL</a:t>
            </a:r>
          </a:p>
          <a:p>
            <a:pPr algn="ctr">
              <a:buNone/>
            </a:pPr>
            <a:r>
              <a:rPr lang="en-US" dirty="0" smtClean="0"/>
              <a:t> 	One possessed with a higher </a:t>
            </a:r>
            <a:r>
              <a:rPr lang="en-US" dirty="0"/>
              <a:t>degree of </a:t>
            </a:r>
            <a:r>
              <a:rPr lang="en-US" dirty="0" smtClean="0"/>
              <a:t>power</a:t>
            </a:r>
          </a:p>
          <a:p>
            <a:pPr>
              <a:buNone/>
            </a:pPr>
            <a:r>
              <a:rPr lang="en-US" dirty="0" smtClean="0"/>
              <a:t>	</a:t>
            </a:r>
          </a:p>
          <a:p>
            <a:pPr>
              <a:buNone/>
            </a:pPr>
            <a:endParaRPr lang="en-US" dirty="0"/>
          </a:p>
          <a:p>
            <a:pPr>
              <a:buNone/>
            </a:pPr>
            <a:endParaRPr lang="en-US" dirty="0" smtClean="0"/>
          </a:p>
          <a:p>
            <a:pPr>
              <a:buNone/>
            </a:pPr>
            <a:endParaRPr lang="en-US" dirty="0" smtClean="0"/>
          </a:p>
          <a:p>
            <a:pPr algn="ctr">
              <a:buNone/>
            </a:pPr>
            <a:r>
              <a:rPr lang="en-US" dirty="0" smtClean="0"/>
              <a:t>	</a:t>
            </a:r>
            <a:r>
              <a:rPr lang="en-US" b="1" dirty="0" smtClean="0"/>
              <a:t>DIVINE</a:t>
            </a:r>
          </a:p>
          <a:p>
            <a:pPr algn="ctr">
              <a:buNone/>
            </a:pPr>
            <a:r>
              <a:rPr lang="en-US" dirty="0" smtClean="0"/>
              <a:t>	One filled </a:t>
            </a:r>
            <a:r>
              <a:rPr lang="en-US" dirty="0"/>
              <a:t>with a divine </a:t>
            </a:r>
            <a:r>
              <a:rPr lang="en-US" dirty="0" smtClean="0"/>
              <a:t>spirit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 King</a:t>
            </a:r>
            <a:endParaRPr lang="en-US" dirty="0"/>
          </a:p>
        </p:txBody>
      </p:sp>
      <p:pic>
        <p:nvPicPr>
          <p:cNvPr id="5" name="Picture 4" descr="medicine man.jpg"/>
          <p:cNvPicPr>
            <a:picLocks noChangeAspect="1"/>
          </p:cNvPicPr>
          <p:nvPr/>
        </p:nvPicPr>
        <p:blipFill>
          <a:blip r:embed="rId2"/>
          <a:stretch>
            <a:fillRect/>
          </a:stretch>
        </p:blipFill>
        <p:spPr>
          <a:xfrm>
            <a:off x="77345" y="1284670"/>
            <a:ext cx="5033235" cy="3795983"/>
          </a:xfrm>
          <a:prstGeom prst="rect">
            <a:avLst/>
          </a:prstGeom>
        </p:spPr>
      </p:pic>
      <p:pic>
        <p:nvPicPr>
          <p:cNvPr id="8" name="Picture 7" descr="magician.gif"/>
          <p:cNvPicPr>
            <a:picLocks noChangeAspect="1"/>
          </p:cNvPicPr>
          <p:nvPr/>
        </p:nvPicPr>
        <p:blipFill>
          <a:blip r:embed="rId3"/>
          <a:stretch>
            <a:fillRect/>
          </a:stretch>
        </p:blipFill>
        <p:spPr>
          <a:xfrm>
            <a:off x="5251701" y="1284670"/>
            <a:ext cx="3710047" cy="492544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 King</a:t>
            </a:r>
            <a:endParaRPr lang="en-US" dirty="0"/>
          </a:p>
        </p:txBody>
      </p:sp>
      <p:sp>
        <p:nvSpPr>
          <p:cNvPr id="3" name="Content Placeholder 2"/>
          <p:cNvSpPr>
            <a:spLocks noGrp="1"/>
          </p:cNvSpPr>
          <p:nvPr>
            <p:ph idx="1"/>
          </p:nvPr>
        </p:nvSpPr>
        <p:spPr>
          <a:xfrm>
            <a:off x="805235" y="1734752"/>
            <a:ext cx="7541713" cy="4125584"/>
          </a:xfrm>
          <a:solidFill>
            <a:schemeClr val="bg1"/>
          </a:solidFill>
        </p:spPr>
        <p:txBody>
          <a:bodyPr/>
          <a:lstStyle/>
          <a:p>
            <a:r>
              <a:rPr lang="en-US" sz="2400" dirty="0" smtClean="0"/>
              <a:t>	West </a:t>
            </a:r>
            <a:r>
              <a:rPr lang="en-US" sz="2400" dirty="0"/>
              <a:t>Africa - the rain</a:t>
            </a:r>
            <a:r>
              <a:rPr lang="en-US" sz="2400" dirty="0" smtClean="0"/>
              <a:t>-man</a:t>
            </a:r>
          </a:p>
          <a:p>
            <a:r>
              <a:rPr lang="en-US" sz="2400" dirty="0" smtClean="0"/>
              <a:t>	East </a:t>
            </a:r>
            <a:r>
              <a:rPr lang="en-US" sz="2400" dirty="0"/>
              <a:t>Africa - the medicine </a:t>
            </a:r>
            <a:r>
              <a:rPr lang="en-US" sz="2400" dirty="0" smtClean="0"/>
              <a:t>man</a:t>
            </a:r>
          </a:p>
          <a:p>
            <a:r>
              <a:rPr lang="en-US" sz="2400" dirty="0" smtClean="0"/>
              <a:t>	Papua </a:t>
            </a:r>
            <a:r>
              <a:rPr lang="en-US" sz="2400" dirty="0"/>
              <a:t>New Guinea - the </a:t>
            </a:r>
            <a:r>
              <a:rPr lang="en-US" sz="2400" dirty="0" smtClean="0"/>
              <a:t>shaman </a:t>
            </a:r>
          </a:p>
          <a:p>
            <a:r>
              <a:rPr lang="en-US" sz="2400" dirty="0" smtClean="0"/>
              <a:t>	South America– the magician or medicine man</a:t>
            </a:r>
          </a:p>
          <a:p>
            <a:pPr>
              <a:buNone/>
            </a:pPr>
            <a:r>
              <a:rPr lang="en-US" sz="2400" dirty="0" smtClean="0"/>
              <a:t>	</a:t>
            </a:r>
          </a:p>
          <a:p>
            <a:pPr marL="800100" lvl="2" indent="0">
              <a:buNone/>
            </a:pPr>
            <a:r>
              <a:rPr lang="en-US" dirty="0" smtClean="0">
                <a:solidFill>
                  <a:srgbClr val="FF0000"/>
                </a:solidFill>
                <a:latin typeface="Zapf Dingbats"/>
                <a:ea typeface="Zapf Dingbats"/>
                <a:cs typeface="Zapf Dingbats"/>
                <a:sym typeface="Zapf Dingbats"/>
              </a:rPr>
              <a:t>✔</a:t>
            </a:r>
            <a:r>
              <a:rPr lang="en-US" dirty="0" smtClean="0">
                <a:latin typeface="Zapf Dingbats"/>
                <a:ea typeface="Zapf Dingbats"/>
                <a:cs typeface="Zapf Dingbats"/>
                <a:sym typeface="Zapf Dingbats"/>
              </a:rPr>
              <a:t> </a:t>
            </a:r>
            <a:r>
              <a:rPr lang="en-US" i="1" dirty="0" smtClean="0"/>
              <a:t>Be </a:t>
            </a:r>
            <a:r>
              <a:rPr lang="en-US" i="1" dirty="0"/>
              <a:t>the wise </a:t>
            </a:r>
            <a:r>
              <a:rPr lang="en-US" i="1" dirty="0" smtClean="0"/>
              <a:t>man </a:t>
            </a:r>
            <a:r>
              <a:rPr lang="en-US" i="1" dirty="0"/>
              <a:t>and </a:t>
            </a:r>
            <a:r>
              <a:rPr lang="en-US" i="1" dirty="0" smtClean="0"/>
              <a:t>philosopher </a:t>
            </a:r>
          </a:p>
          <a:p>
            <a:pPr marL="800100" lvl="2" indent="0">
              <a:buNone/>
            </a:pPr>
            <a:r>
              <a:rPr lang="en-US" dirty="0" smtClean="0">
                <a:solidFill>
                  <a:srgbClr val="FF0000"/>
                </a:solidFill>
                <a:latin typeface="Zapf Dingbats"/>
                <a:ea typeface="Zapf Dingbats"/>
                <a:cs typeface="Zapf Dingbats"/>
                <a:sym typeface="Zapf Dingbats"/>
              </a:rPr>
              <a:t>✔ </a:t>
            </a:r>
            <a:r>
              <a:rPr lang="en-US" i="1" dirty="0" smtClean="0"/>
              <a:t>Regulate </a:t>
            </a:r>
            <a:r>
              <a:rPr lang="en-US" i="1" dirty="0"/>
              <a:t>nature for the good of </a:t>
            </a:r>
            <a:r>
              <a:rPr lang="en-US" i="1" dirty="0" smtClean="0"/>
              <a:t>the community</a:t>
            </a:r>
          </a:p>
          <a:p>
            <a:pPr marL="800100" lvl="2" indent="0">
              <a:buNone/>
            </a:pPr>
            <a:r>
              <a:rPr lang="en-US" dirty="0" smtClean="0">
                <a:solidFill>
                  <a:srgbClr val="FF0000"/>
                </a:solidFill>
                <a:latin typeface="Zapf Dingbats"/>
                <a:ea typeface="Zapf Dingbats"/>
                <a:cs typeface="Zapf Dingbats"/>
                <a:sym typeface="Zapf Dingbats"/>
              </a:rPr>
              <a:t>✔ </a:t>
            </a:r>
            <a:r>
              <a:rPr lang="en-US" i="1" dirty="0" smtClean="0"/>
              <a:t>Study </a:t>
            </a:r>
            <a:r>
              <a:rPr lang="en-US" i="1" dirty="0"/>
              <a:t>the secret ways of nature.</a:t>
            </a:r>
          </a:p>
          <a:p>
            <a:pPr marL="800100" lvl="2" indent="0">
              <a:buNone/>
            </a:pPr>
            <a:endParaRPr lang="en-US" dirty="0"/>
          </a:p>
        </p:txBody>
      </p:sp>
    </p:spTree>
    <p:extLst>
      <p:ext uri="{BB962C8B-B14F-4D97-AF65-F5344CB8AC3E}">
        <p14:creationId xmlns:p14="http://schemas.microsoft.com/office/powerpoint/2010/main" val="27805397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62946"/>
            <a:ext cx="4876800" cy="809095"/>
          </a:xfrm>
          <a:solidFill>
            <a:schemeClr val="bg1"/>
          </a:solidFill>
        </p:spPr>
        <p:txBody>
          <a:bodyPr/>
          <a:lstStyle/>
          <a:p>
            <a:r>
              <a:rPr lang="en-US" dirty="0" smtClean="0"/>
              <a:t>The Magician King</a:t>
            </a:r>
            <a:endParaRPr lang="en-US" dirty="0"/>
          </a:p>
        </p:txBody>
      </p:sp>
      <p:pic>
        <p:nvPicPr>
          <p:cNvPr id="6" name="Picture 5" descr="headdress.jpg"/>
          <p:cNvPicPr>
            <a:picLocks noChangeAspect="1"/>
          </p:cNvPicPr>
          <p:nvPr/>
        </p:nvPicPr>
        <p:blipFill>
          <a:blip r:embed="rId2"/>
          <a:stretch>
            <a:fillRect/>
          </a:stretch>
        </p:blipFill>
        <p:spPr>
          <a:xfrm>
            <a:off x="145870" y="924964"/>
            <a:ext cx="5006982" cy="3414762"/>
          </a:xfrm>
          <a:prstGeom prst="rect">
            <a:avLst/>
          </a:prstGeom>
        </p:spPr>
      </p:pic>
      <p:pic>
        <p:nvPicPr>
          <p:cNvPr id="9" name="Picture 8" descr="medicine men.jpg"/>
          <p:cNvPicPr>
            <a:picLocks noChangeAspect="1"/>
          </p:cNvPicPr>
          <p:nvPr/>
        </p:nvPicPr>
        <p:blipFill>
          <a:blip r:embed="rId3"/>
          <a:stretch>
            <a:fillRect/>
          </a:stretch>
        </p:blipFill>
        <p:spPr>
          <a:xfrm>
            <a:off x="4180617" y="3507692"/>
            <a:ext cx="4869849" cy="3246566"/>
          </a:xfrm>
          <a:prstGeom prst="rect">
            <a:avLst/>
          </a:prstGeom>
          <a:ln w="10160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a:t>
            </a:r>
            <a:endParaRPr lang="en-US" dirty="0"/>
          </a:p>
        </p:txBody>
      </p:sp>
      <p:sp>
        <p:nvSpPr>
          <p:cNvPr id="3" name="Content Placeholder 2"/>
          <p:cNvSpPr>
            <a:spLocks noGrp="1"/>
          </p:cNvSpPr>
          <p:nvPr>
            <p:ph idx="1"/>
          </p:nvPr>
        </p:nvSpPr>
        <p:spPr>
          <a:xfrm>
            <a:off x="1034367" y="1152137"/>
            <a:ext cx="6932877" cy="5583939"/>
          </a:xfrm>
          <a:solidFill>
            <a:schemeClr val="bg1"/>
          </a:solidFill>
        </p:spPr>
        <p:txBody>
          <a:bodyPr/>
          <a:lstStyle/>
          <a:p>
            <a:r>
              <a:rPr lang="en-US" sz="2400" b="1" dirty="0" err="1"/>
              <a:t>c</a:t>
            </a:r>
            <a:r>
              <a:rPr lang="en-US" sz="2400" b="1" dirty="0" err="1" smtClean="0"/>
              <a:t>hartom</a:t>
            </a:r>
            <a:r>
              <a:rPr lang="en-US" sz="2400" dirty="0" smtClean="0"/>
              <a:t> </a:t>
            </a:r>
            <a:r>
              <a:rPr lang="en-US" sz="2400" dirty="0"/>
              <a:t>(</a:t>
            </a:r>
            <a:r>
              <a:rPr lang="en-US" sz="2400" dirty="0" smtClean="0"/>
              <a:t>Aramaic) – ‘magician’</a:t>
            </a:r>
          </a:p>
          <a:p>
            <a:r>
              <a:rPr lang="en-US" sz="2400" b="1" dirty="0" err="1"/>
              <a:t>a</a:t>
            </a:r>
            <a:r>
              <a:rPr lang="en-US" sz="2400" b="1" dirty="0" err="1" smtClean="0"/>
              <a:t>shshaph</a:t>
            </a:r>
            <a:r>
              <a:rPr lang="en-US" sz="2400" dirty="0" smtClean="0"/>
              <a:t> </a:t>
            </a:r>
            <a:r>
              <a:rPr lang="en-US" sz="2400" dirty="0"/>
              <a:t>– </a:t>
            </a:r>
            <a:r>
              <a:rPr lang="en-US" sz="2400" dirty="0" smtClean="0"/>
              <a:t>‘astrologer, conjurer</a:t>
            </a:r>
            <a:r>
              <a:rPr lang="en-US" sz="2400" dirty="0"/>
              <a:t>, </a:t>
            </a:r>
            <a:r>
              <a:rPr lang="en-US" sz="2400" dirty="0" smtClean="0"/>
              <a:t>enchanter’ </a:t>
            </a:r>
          </a:p>
          <a:p>
            <a:r>
              <a:rPr lang="en-US" sz="2400" b="1" dirty="0" err="1"/>
              <a:t>p</a:t>
            </a:r>
            <a:r>
              <a:rPr lang="en-US" sz="2400" b="1" dirty="0" err="1" smtClean="0"/>
              <a:t>arat</a:t>
            </a:r>
            <a:r>
              <a:rPr lang="en-US" sz="2400" dirty="0" smtClean="0"/>
              <a:t> </a:t>
            </a:r>
            <a:r>
              <a:rPr lang="en-US" sz="2400" dirty="0"/>
              <a:t>–</a:t>
            </a:r>
            <a:r>
              <a:rPr lang="en-US" sz="2400" dirty="0" smtClean="0"/>
              <a:t> ‘to chant’.    Lit. ‘to scatter words’</a:t>
            </a:r>
          </a:p>
          <a:p>
            <a:endParaRPr lang="en-US" sz="2400" dirty="0" smtClean="0"/>
          </a:p>
          <a:p>
            <a:pPr>
              <a:buNone/>
            </a:pPr>
            <a:endParaRPr lang="en-US" sz="2000" dirty="0" smtClean="0"/>
          </a:p>
        </p:txBody>
      </p:sp>
    </p:spTree>
    <p:extLst>
      <p:ext uri="{BB962C8B-B14F-4D97-AF65-F5344CB8AC3E}">
        <p14:creationId xmlns:p14="http://schemas.microsoft.com/office/powerpoint/2010/main" val="13782307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a:t>
            </a:r>
            <a:endParaRPr lang="en-US" dirty="0"/>
          </a:p>
        </p:txBody>
      </p:sp>
      <p:sp>
        <p:nvSpPr>
          <p:cNvPr id="3" name="Content Placeholder 2"/>
          <p:cNvSpPr>
            <a:spLocks noGrp="1"/>
          </p:cNvSpPr>
          <p:nvPr>
            <p:ph idx="1"/>
          </p:nvPr>
        </p:nvSpPr>
        <p:spPr>
          <a:xfrm>
            <a:off x="1034367" y="1152137"/>
            <a:ext cx="6932877" cy="5583939"/>
          </a:xfrm>
          <a:solidFill>
            <a:schemeClr val="bg1"/>
          </a:solidFill>
        </p:spPr>
        <p:txBody>
          <a:bodyPr/>
          <a:lstStyle/>
          <a:p>
            <a:r>
              <a:rPr lang="en-US" sz="2400" b="1" dirty="0" err="1"/>
              <a:t>c</a:t>
            </a:r>
            <a:r>
              <a:rPr lang="en-US" sz="2400" b="1" dirty="0" err="1" smtClean="0"/>
              <a:t>hartom</a:t>
            </a:r>
            <a:r>
              <a:rPr lang="en-US" sz="2400" dirty="0" smtClean="0"/>
              <a:t> </a:t>
            </a:r>
            <a:r>
              <a:rPr lang="en-US" sz="2400" dirty="0"/>
              <a:t>(</a:t>
            </a:r>
            <a:r>
              <a:rPr lang="en-US" sz="2400" dirty="0" smtClean="0"/>
              <a:t>Aramaic) – ‘magician’</a:t>
            </a:r>
          </a:p>
          <a:p>
            <a:r>
              <a:rPr lang="en-US" sz="2400" b="1" dirty="0" err="1"/>
              <a:t>a</a:t>
            </a:r>
            <a:r>
              <a:rPr lang="en-US" sz="2400" b="1" dirty="0" err="1" smtClean="0"/>
              <a:t>shshaph</a:t>
            </a:r>
            <a:r>
              <a:rPr lang="en-US" sz="2400" dirty="0" smtClean="0"/>
              <a:t> </a:t>
            </a:r>
            <a:r>
              <a:rPr lang="en-US" sz="2400" dirty="0"/>
              <a:t>– </a:t>
            </a:r>
            <a:r>
              <a:rPr lang="en-US" sz="2400" dirty="0" smtClean="0"/>
              <a:t>‘astrologer, conjurer</a:t>
            </a:r>
            <a:r>
              <a:rPr lang="en-US" sz="2400" dirty="0"/>
              <a:t>, </a:t>
            </a:r>
            <a:r>
              <a:rPr lang="en-US" sz="2400" dirty="0" smtClean="0"/>
              <a:t>enchanter’ </a:t>
            </a:r>
          </a:p>
          <a:p>
            <a:r>
              <a:rPr lang="en-US" sz="2400" b="1" dirty="0" err="1"/>
              <a:t>p</a:t>
            </a:r>
            <a:r>
              <a:rPr lang="en-US" sz="2400" b="1" dirty="0" err="1" smtClean="0"/>
              <a:t>arat</a:t>
            </a:r>
            <a:r>
              <a:rPr lang="en-US" sz="2400" dirty="0" smtClean="0"/>
              <a:t> </a:t>
            </a:r>
            <a:r>
              <a:rPr lang="en-US" sz="2400" dirty="0"/>
              <a:t>–</a:t>
            </a:r>
            <a:r>
              <a:rPr lang="en-US" sz="2400" dirty="0" smtClean="0"/>
              <a:t> ‘to chant’.    Lit. ‘to scatter words’</a:t>
            </a:r>
          </a:p>
          <a:p>
            <a:endParaRPr lang="en-US" sz="2400" dirty="0" smtClean="0"/>
          </a:p>
          <a:p>
            <a:r>
              <a:rPr lang="en-US" sz="2400" b="1" dirty="0" err="1"/>
              <a:t>k</a:t>
            </a:r>
            <a:r>
              <a:rPr lang="en-US" sz="2400" b="1" dirty="0" err="1" smtClean="0"/>
              <a:t>ashaph</a:t>
            </a:r>
            <a:r>
              <a:rPr lang="en-US" sz="2400" dirty="0" smtClean="0"/>
              <a:t> </a:t>
            </a:r>
            <a:r>
              <a:rPr lang="en-US" sz="2400" dirty="0"/>
              <a:t>- ‘to use enchantment, magical </a:t>
            </a:r>
            <a:r>
              <a:rPr lang="en-US" sz="2400" dirty="0" smtClean="0"/>
              <a:t>songs</a:t>
            </a:r>
            <a:r>
              <a:rPr lang="en-US" sz="2400" dirty="0"/>
              <a:t>, </a:t>
            </a:r>
            <a:endParaRPr lang="en-US" sz="2400" dirty="0" smtClean="0"/>
          </a:p>
          <a:p>
            <a:pPr marL="0" indent="0">
              <a:buNone/>
            </a:pPr>
            <a:r>
              <a:rPr lang="en-US" sz="2400" dirty="0"/>
              <a:t>	</a:t>
            </a:r>
            <a:r>
              <a:rPr lang="en-US" sz="2400" dirty="0" smtClean="0"/>
              <a:t>‘to mutter </a:t>
            </a:r>
            <a:r>
              <a:rPr lang="en-US" sz="2400" dirty="0"/>
              <a:t>incantations</a:t>
            </a:r>
            <a:r>
              <a:rPr lang="en-US" sz="2400" dirty="0" smtClean="0"/>
              <a:t>’: </a:t>
            </a:r>
            <a:endParaRPr lang="en-US" sz="2400" dirty="0"/>
          </a:p>
          <a:p>
            <a:pPr lvl="1">
              <a:buFont typeface="Arial"/>
              <a:buChar char="•"/>
            </a:pPr>
            <a:r>
              <a:rPr lang="en-US" sz="2000" dirty="0" smtClean="0"/>
              <a:t>Exodus </a:t>
            </a:r>
            <a:r>
              <a:rPr lang="en-US" sz="2000" dirty="0"/>
              <a:t>7:11 – </a:t>
            </a:r>
            <a:r>
              <a:rPr lang="en-US" sz="2000" dirty="0" err="1"/>
              <a:t>Pharoah’s</a:t>
            </a:r>
            <a:r>
              <a:rPr lang="en-US" sz="2000" dirty="0"/>
              <a:t> sorcerers</a:t>
            </a:r>
          </a:p>
          <a:p>
            <a:pPr lvl="1">
              <a:buFont typeface="Arial"/>
              <a:buChar char="•"/>
            </a:pPr>
            <a:r>
              <a:rPr lang="en-US" sz="2000" dirty="0"/>
              <a:t>Exodus 22:</a:t>
            </a:r>
            <a:r>
              <a:rPr lang="en-US" sz="2000" dirty="0" smtClean="0"/>
              <a:t>18, </a:t>
            </a:r>
            <a:r>
              <a:rPr lang="en-US" sz="2000" dirty="0"/>
              <a:t>Deuteronomy 18:10 </a:t>
            </a:r>
            <a:r>
              <a:rPr lang="en-US" sz="2000" dirty="0" smtClean="0"/>
              <a:t>- </a:t>
            </a:r>
            <a:r>
              <a:rPr lang="en-US" sz="2000" dirty="0"/>
              <a:t>witch</a:t>
            </a:r>
          </a:p>
          <a:p>
            <a:pPr lvl="1">
              <a:buFont typeface="Arial"/>
              <a:buChar char="•"/>
            </a:pPr>
            <a:r>
              <a:rPr lang="en-US" sz="2000" dirty="0" smtClean="0"/>
              <a:t>Jeremiah </a:t>
            </a:r>
            <a:r>
              <a:rPr lang="en-US" sz="2000" dirty="0"/>
              <a:t>27:</a:t>
            </a:r>
            <a:r>
              <a:rPr lang="en-US" sz="2000" dirty="0" smtClean="0"/>
              <a:t>9, </a:t>
            </a:r>
            <a:r>
              <a:rPr lang="en-US" sz="2000" dirty="0"/>
              <a:t>Daniel 2:</a:t>
            </a:r>
            <a:r>
              <a:rPr lang="en-US" sz="2000" dirty="0" smtClean="0"/>
              <a:t>2, Malachi </a:t>
            </a:r>
            <a:r>
              <a:rPr lang="en-US" sz="2000" dirty="0"/>
              <a:t>3:</a:t>
            </a:r>
            <a:r>
              <a:rPr lang="en-US" sz="2000" dirty="0" smtClean="0"/>
              <a:t>5 – </a:t>
            </a:r>
            <a:r>
              <a:rPr lang="en-US" sz="2000" dirty="0"/>
              <a:t>gentile </a:t>
            </a:r>
            <a:r>
              <a:rPr lang="en-US" sz="2000" dirty="0" smtClean="0"/>
              <a:t>sorcerers</a:t>
            </a:r>
          </a:p>
          <a:p>
            <a:pPr marL="457200" lvl="1" indent="0">
              <a:buNone/>
            </a:pPr>
            <a:endParaRPr lang="en-US" sz="2000" dirty="0"/>
          </a:p>
          <a:p>
            <a:pPr>
              <a:buNone/>
            </a:pPr>
            <a:endParaRPr lang="en-US" sz="2000" dirty="0" smtClean="0"/>
          </a:p>
        </p:txBody>
      </p:sp>
    </p:spTree>
    <p:extLst>
      <p:ext uri="{BB962C8B-B14F-4D97-AF65-F5344CB8AC3E}">
        <p14:creationId xmlns:p14="http://schemas.microsoft.com/office/powerpoint/2010/main" val="19036527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a:t>
            </a:r>
            <a:endParaRPr lang="en-US" dirty="0"/>
          </a:p>
        </p:txBody>
      </p:sp>
      <p:pic>
        <p:nvPicPr>
          <p:cNvPr id="5" name="Picture 4" descr="achanter.jpg"/>
          <p:cNvPicPr>
            <a:picLocks noChangeAspect="1"/>
          </p:cNvPicPr>
          <p:nvPr/>
        </p:nvPicPr>
        <p:blipFill>
          <a:blip r:embed="rId2"/>
          <a:stretch>
            <a:fillRect/>
          </a:stretch>
        </p:blipFill>
        <p:spPr>
          <a:xfrm>
            <a:off x="458262" y="1083733"/>
            <a:ext cx="5069853" cy="3762958"/>
          </a:xfrm>
          <a:prstGeom prst="rect">
            <a:avLst/>
          </a:prstGeom>
        </p:spPr>
      </p:pic>
      <p:pic>
        <p:nvPicPr>
          <p:cNvPr id="7" name="Picture 6" descr="raindance.jpg"/>
          <p:cNvPicPr>
            <a:picLocks noChangeAspect="1"/>
          </p:cNvPicPr>
          <p:nvPr/>
        </p:nvPicPr>
        <p:blipFill>
          <a:blip r:embed="rId3"/>
          <a:stretch>
            <a:fillRect/>
          </a:stretch>
        </p:blipFill>
        <p:spPr>
          <a:xfrm>
            <a:off x="4877494" y="1142649"/>
            <a:ext cx="3810000" cy="2844800"/>
          </a:xfrm>
          <a:prstGeom prst="rect">
            <a:avLst/>
          </a:prstGeom>
          <a:ln w="101600">
            <a:solidFill>
              <a:schemeClr val="bg1"/>
            </a:solidFill>
          </a:ln>
        </p:spPr>
      </p:pic>
      <p:pic>
        <p:nvPicPr>
          <p:cNvPr id="3" name="Picture 2"/>
          <p:cNvPicPr>
            <a:picLocks noChangeAspect="1"/>
          </p:cNvPicPr>
          <p:nvPr/>
        </p:nvPicPr>
        <p:blipFill>
          <a:blip r:embed="rId4"/>
          <a:stretch>
            <a:fillRect/>
          </a:stretch>
        </p:blipFill>
        <p:spPr>
          <a:xfrm>
            <a:off x="3964342" y="3837031"/>
            <a:ext cx="4015995" cy="2760524"/>
          </a:xfrm>
          <a:prstGeom prst="rect">
            <a:avLst/>
          </a:prstGeom>
          <a:ln w="101600">
            <a:solidFill>
              <a:schemeClr val="bg1"/>
            </a:solid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ars - Star struck.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44" y="373134"/>
            <a:ext cx="4363829" cy="5570846"/>
          </a:xfrm>
          <a:prstGeom prst="rect">
            <a:avLst/>
          </a:prstGeom>
        </p:spPr>
      </p:pic>
      <p:pic>
        <p:nvPicPr>
          <p:cNvPr id="14" name="Picture 13"/>
          <p:cNvPicPr>
            <a:picLocks noChangeAspect="1"/>
          </p:cNvPicPr>
          <p:nvPr/>
        </p:nvPicPr>
        <p:blipFill>
          <a:blip r:embed="rId3"/>
          <a:stretch>
            <a:fillRect/>
          </a:stretch>
        </p:blipFill>
        <p:spPr>
          <a:xfrm>
            <a:off x="4827019" y="373134"/>
            <a:ext cx="4105545" cy="5570847"/>
          </a:xfrm>
          <a:prstGeom prst="rect">
            <a:avLst/>
          </a:prstGeom>
        </p:spPr>
      </p:pic>
      <p:sp>
        <p:nvSpPr>
          <p:cNvPr id="2" name="Oval 1"/>
          <p:cNvSpPr/>
          <p:nvPr/>
        </p:nvSpPr>
        <p:spPr>
          <a:xfrm>
            <a:off x="2773098" y="255305"/>
            <a:ext cx="1891975" cy="6218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a:t>
            </a:r>
            <a:endParaRPr lang="en-US" dirty="0"/>
          </a:p>
        </p:txBody>
      </p:sp>
      <p:sp>
        <p:nvSpPr>
          <p:cNvPr id="3" name="Content Placeholder 2"/>
          <p:cNvSpPr>
            <a:spLocks noGrp="1"/>
          </p:cNvSpPr>
          <p:nvPr>
            <p:ph idx="1"/>
          </p:nvPr>
        </p:nvSpPr>
        <p:spPr>
          <a:xfrm>
            <a:off x="1034367" y="1152137"/>
            <a:ext cx="6932877" cy="5583939"/>
          </a:xfrm>
          <a:solidFill>
            <a:schemeClr val="bg1"/>
          </a:solidFill>
        </p:spPr>
        <p:txBody>
          <a:bodyPr/>
          <a:lstStyle/>
          <a:p>
            <a:r>
              <a:rPr lang="en-US" sz="2400" b="1" dirty="0" err="1"/>
              <a:t>c</a:t>
            </a:r>
            <a:r>
              <a:rPr lang="en-US" sz="2400" b="1" dirty="0" err="1" smtClean="0"/>
              <a:t>hartom</a:t>
            </a:r>
            <a:r>
              <a:rPr lang="en-US" sz="2400" dirty="0" smtClean="0"/>
              <a:t> </a:t>
            </a:r>
            <a:r>
              <a:rPr lang="en-US" sz="2400" dirty="0"/>
              <a:t>(</a:t>
            </a:r>
            <a:r>
              <a:rPr lang="en-US" sz="2400" dirty="0" smtClean="0"/>
              <a:t>Aramaic) – ‘magician’</a:t>
            </a:r>
          </a:p>
          <a:p>
            <a:r>
              <a:rPr lang="en-US" sz="2400" b="1" dirty="0" err="1"/>
              <a:t>a</a:t>
            </a:r>
            <a:r>
              <a:rPr lang="en-US" sz="2400" b="1" dirty="0" err="1" smtClean="0"/>
              <a:t>shshaph</a:t>
            </a:r>
            <a:r>
              <a:rPr lang="en-US" sz="2400" dirty="0" smtClean="0"/>
              <a:t> </a:t>
            </a:r>
            <a:r>
              <a:rPr lang="en-US" sz="2400" dirty="0"/>
              <a:t>– </a:t>
            </a:r>
            <a:r>
              <a:rPr lang="en-US" sz="2400" dirty="0" smtClean="0"/>
              <a:t>‘astrologer, conjurer</a:t>
            </a:r>
            <a:r>
              <a:rPr lang="en-US" sz="2400" dirty="0"/>
              <a:t>, </a:t>
            </a:r>
            <a:r>
              <a:rPr lang="en-US" sz="2400" dirty="0" smtClean="0"/>
              <a:t>enchanter’ </a:t>
            </a:r>
          </a:p>
          <a:p>
            <a:r>
              <a:rPr lang="en-US" sz="2400" b="1" dirty="0" err="1"/>
              <a:t>p</a:t>
            </a:r>
            <a:r>
              <a:rPr lang="en-US" sz="2400" b="1" dirty="0" err="1" smtClean="0"/>
              <a:t>arat</a:t>
            </a:r>
            <a:r>
              <a:rPr lang="en-US" sz="2400" dirty="0" smtClean="0"/>
              <a:t> </a:t>
            </a:r>
            <a:r>
              <a:rPr lang="en-US" sz="2400" dirty="0"/>
              <a:t>–</a:t>
            </a:r>
            <a:r>
              <a:rPr lang="en-US" sz="2400" dirty="0" smtClean="0"/>
              <a:t> ‘to chant’.    Lit. ‘to scatter words’</a:t>
            </a:r>
          </a:p>
          <a:p>
            <a:endParaRPr lang="en-US" sz="2400" dirty="0" smtClean="0"/>
          </a:p>
          <a:p>
            <a:r>
              <a:rPr lang="en-US" sz="2400" b="1" dirty="0" err="1"/>
              <a:t>k</a:t>
            </a:r>
            <a:r>
              <a:rPr lang="en-US" sz="2400" b="1" dirty="0" err="1" smtClean="0"/>
              <a:t>ashaph</a:t>
            </a:r>
            <a:r>
              <a:rPr lang="en-US" sz="2400" dirty="0" smtClean="0"/>
              <a:t> </a:t>
            </a:r>
            <a:r>
              <a:rPr lang="en-US" sz="2400" dirty="0"/>
              <a:t>- ‘to use enchantment, magical </a:t>
            </a:r>
            <a:r>
              <a:rPr lang="en-US" sz="2400" dirty="0" smtClean="0"/>
              <a:t>songs</a:t>
            </a:r>
            <a:r>
              <a:rPr lang="en-US" sz="2400" dirty="0"/>
              <a:t>, </a:t>
            </a:r>
            <a:endParaRPr lang="en-US" sz="2400" dirty="0" smtClean="0"/>
          </a:p>
          <a:p>
            <a:pPr marL="0" indent="0">
              <a:buNone/>
            </a:pPr>
            <a:r>
              <a:rPr lang="en-US" sz="2400" dirty="0"/>
              <a:t>	</a:t>
            </a:r>
            <a:r>
              <a:rPr lang="en-US" sz="2400" dirty="0" smtClean="0"/>
              <a:t>‘to mutter </a:t>
            </a:r>
            <a:r>
              <a:rPr lang="en-US" sz="2400" dirty="0"/>
              <a:t>incantations</a:t>
            </a:r>
            <a:r>
              <a:rPr lang="en-US" sz="2400" dirty="0" smtClean="0"/>
              <a:t>’: </a:t>
            </a:r>
            <a:endParaRPr lang="en-US" sz="2400" dirty="0"/>
          </a:p>
          <a:p>
            <a:pPr lvl="1">
              <a:buFont typeface="Arial"/>
              <a:buChar char="•"/>
            </a:pPr>
            <a:r>
              <a:rPr lang="en-US" sz="2000" dirty="0" smtClean="0"/>
              <a:t>Exodus </a:t>
            </a:r>
            <a:r>
              <a:rPr lang="en-US" sz="2000" dirty="0"/>
              <a:t>7:11 – </a:t>
            </a:r>
            <a:r>
              <a:rPr lang="en-US" sz="2000" dirty="0" err="1"/>
              <a:t>Pharoah’s</a:t>
            </a:r>
            <a:r>
              <a:rPr lang="en-US" sz="2000" dirty="0"/>
              <a:t> sorcerers</a:t>
            </a:r>
          </a:p>
          <a:p>
            <a:pPr lvl="1">
              <a:buFont typeface="Arial"/>
              <a:buChar char="•"/>
            </a:pPr>
            <a:r>
              <a:rPr lang="en-US" sz="2000" dirty="0"/>
              <a:t>Exodus 22:</a:t>
            </a:r>
            <a:r>
              <a:rPr lang="en-US" sz="2000" dirty="0" smtClean="0"/>
              <a:t>18, </a:t>
            </a:r>
            <a:r>
              <a:rPr lang="en-US" sz="2000" dirty="0"/>
              <a:t>Deuteronomy 18:10 </a:t>
            </a:r>
            <a:r>
              <a:rPr lang="en-US" sz="2000" dirty="0" smtClean="0"/>
              <a:t>- </a:t>
            </a:r>
            <a:r>
              <a:rPr lang="en-US" sz="2000" dirty="0"/>
              <a:t>witch</a:t>
            </a:r>
          </a:p>
          <a:p>
            <a:pPr lvl="1">
              <a:buFont typeface="Arial"/>
              <a:buChar char="•"/>
            </a:pPr>
            <a:r>
              <a:rPr lang="en-US" sz="2000" dirty="0" smtClean="0"/>
              <a:t>Jeremiah </a:t>
            </a:r>
            <a:r>
              <a:rPr lang="en-US" sz="2000" dirty="0"/>
              <a:t>27:</a:t>
            </a:r>
            <a:r>
              <a:rPr lang="en-US" sz="2000" dirty="0" smtClean="0"/>
              <a:t>9, </a:t>
            </a:r>
            <a:r>
              <a:rPr lang="en-US" sz="2000" dirty="0"/>
              <a:t>Daniel 2:</a:t>
            </a:r>
            <a:r>
              <a:rPr lang="en-US" sz="2000" dirty="0" smtClean="0"/>
              <a:t>2, Malachi </a:t>
            </a:r>
            <a:r>
              <a:rPr lang="en-US" sz="2000" dirty="0"/>
              <a:t>3:</a:t>
            </a:r>
            <a:r>
              <a:rPr lang="en-US" sz="2000" dirty="0" smtClean="0"/>
              <a:t>5 – </a:t>
            </a:r>
            <a:r>
              <a:rPr lang="en-US" sz="2000" dirty="0"/>
              <a:t>gentile </a:t>
            </a:r>
            <a:r>
              <a:rPr lang="en-US" sz="2000" dirty="0" smtClean="0"/>
              <a:t>sorcerers</a:t>
            </a:r>
          </a:p>
          <a:p>
            <a:pPr marL="457200" lvl="1" indent="0">
              <a:buNone/>
            </a:pPr>
            <a:endParaRPr lang="en-US" sz="2000" dirty="0"/>
          </a:p>
          <a:p>
            <a:r>
              <a:rPr lang="en-US" sz="2400" b="1" dirty="0" err="1"/>
              <a:t>g</a:t>
            </a:r>
            <a:r>
              <a:rPr lang="en-US" sz="2400" b="1" dirty="0" err="1" smtClean="0"/>
              <a:t>ezar</a:t>
            </a:r>
            <a:r>
              <a:rPr lang="en-US" sz="2400" dirty="0" smtClean="0"/>
              <a:t> </a:t>
            </a:r>
            <a:r>
              <a:rPr lang="en-US" sz="2400" dirty="0"/>
              <a:t>– ‘soothsayer’  </a:t>
            </a:r>
            <a:endParaRPr lang="en-US" sz="2400" dirty="0" smtClean="0"/>
          </a:p>
          <a:p>
            <a:pPr marL="0" indent="0">
              <a:buNone/>
            </a:pPr>
            <a:r>
              <a:rPr lang="en-US" sz="2400" dirty="0"/>
              <a:t>	</a:t>
            </a:r>
            <a:r>
              <a:rPr lang="en-US" sz="2400" dirty="0" smtClean="0"/>
              <a:t>Lexicon - ‘cut’, </a:t>
            </a:r>
            <a:r>
              <a:rPr lang="en-US" sz="2400" dirty="0"/>
              <a:t>‘determine’</a:t>
            </a:r>
          </a:p>
          <a:p>
            <a:pPr>
              <a:buNone/>
            </a:pPr>
            <a:r>
              <a:rPr lang="en-US" sz="2400" dirty="0"/>
              <a:t>	</a:t>
            </a:r>
            <a:r>
              <a:rPr lang="en-US" sz="2400" dirty="0" smtClean="0"/>
              <a:t>	</a:t>
            </a:r>
            <a:r>
              <a:rPr lang="en-US" sz="2400" dirty="0" err="1" smtClean="0"/>
              <a:t>ie</a:t>
            </a:r>
            <a:r>
              <a:rPr lang="en-US" sz="2400" dirty="0" smtClean="0"/>
              <a:t> – ‘the determiner’ </a:t>
            </a:r>
            <a:r>
              <a:rPr lang="en-US" sz="2400" dirty="0"/>
              <a:t>or </a:t>
            </a:r>
            <a:r>
              <a:rPr lang="en-US" sz="2400" dirty="0" smtClean="0"/>
              <a:t>‘the decider’ </a:t>
            </a:r>
          </a:p>
          <a:p>
            <a:pPr>
              <a:buNone/>
            </a:pPr>
            <a:endParaRPr lang="en-US" sz="2000" dirty="0" smtClean="0"/>
          </a:p>
        </p:txBody>
      </p:sp>
      <p:sp>
        <p:nvSpPr>
          <p:cNvPr id="4" name="Oval 3"/>
          <p:cNvSpPr/>
          <p:nvPr/>
        </p:nvSpPr>
        <p:spPr>
          <a:xfrm>
            <a:off x="2613446" y="5695249"/>
            <a:ext cx="2480665" cy="4943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5628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Etruscan Haruspex – c700BC</a:t>
            </a:r>
            <a:endParaRPr lang="en-US" dirty="0"/>
          </a:p>
        </p:txBody>
      </p:sp>
      <p:pic>
        <p:nvPicPr>
          <p:cNvPr id="4" name="Picture 3" descr="fegato_piacenz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841" y="1174839"/>
            <a:ext cx="8090564" cy="4473606"/>
          </a:xfrm>
          <a:prstGeom prst="rect">
            <a:avLst/>
          </a:prstGeom>
        </p:spPr>
      </p:pic>
    </p:spTree>
    <p:extLst>
      <p:ext uri="{BB962C8B-B14F-4D97-AF65-F5344CB8AC3E}">
        <p14:creationId xmlns:p14="http://schemas.microsoft.com/office/powerpoint/2010/main" val="21983597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buchadnezzar__s_dream___daniel_2___31___45_by_deccaart-d4m9p2k.jpg"/>
          <p:cNvPicPr>
            <a:picLocks noChangeAspect="1"/>
          </p:cNvPicPr>
          <p:nvPr/>
        </p:nvPicPr>
        <p:blipFill>
          <a:blip r:embed="rId2">
            <a:extLst>
              <a:ext uri="{BEBA8EAE-BF5A-486C-A8C5-ECC9F3942E4B}">
                <a14:imgProps xmlns:a14="http://schemas.microsoft.com/office/drawing/2010/main">
                  <a14:imgLayer r:embed="rId3">
                    <a14:imgEffect>
                      <a14:sharpenSoften amount="2000"/>
                    </a14:imgEffect>
                    <a14:imgEffect>
                      <a14:colorTemperature colorTemp="5739"/>
                    </a14:imgEffect>
                    <a14:imgEffect>
                      <a14:saturation sat="261000"/>
                    </a14:imgEffect>
                    <a14:imgEffect>
                      <a14:brightnessContrast bright="-24000" contrast="-26000"/>
                    </a14:imgEffect>
                  </a14:imgLayer>
                </a14:imgProps>
              </a:ext>
              <a:ext uri="{28A0092B-C50C-407E-A947-70E740481C1C}">
                <a14:useLocalDpi xmlns:a14="http://schemas.microsoft.com/office/drawing/2010/main" val="0"/>
              </a:ext>
            </a:extLst>
          </a:blip>
          <a:stretch>
            <a:fillRect/>
          </a:stretch>
        </p:blipFill>
        <p:spPr>
          <a:xfrm>
            <a:off x="1512271" y="0"/>
            <a:ext cx="6284760" cy="7620980"/>
          </a:xfrm>
          <a:prstGeom prst="rect">
            <a:avLst/>
          </a:prstGeom>
        </p:spPr>
      </p:pic>
      <p:sp>
        <p:nvSpPr>
          <p:cNvPr id="2" name="Title 1"/>
          <p:cNvSpPr>
            <a:spLocks noGrp="1"/>
          </p:cNvSpPr>
          <p:nvPr>
            <p:ph type="title"/>
          </p:nvPr>
        </p:nvSpPr>
        <p:spPr>
          <a:xfrm>
            <a:off x="2023533" y="0"/>
            <a:ext cx="4876800" cy="809095"/>
          </a:xfrm>
          <a:noFill/>
        </p:spPr>
        <p:txBody>
          <a:bodyPr/>
          <a:lstStyle/>
          <a:p>
            <a:r>
              <a:rPr lang="en-US" dirty="0" smtClean="0">
                <a:solidFill>
                  <a:srgbClr val="FFFFFF"/>
                </a:solidFill>
              </a:rPr>
              <a:t>Daniel 2:31-34,45 </a:t>
            </a:r>
            <a:br>
              <a:rPr lang="en-US" dirty="0" smtClean="0">
                <a:solidFill>
                  <a:srgbClr val="FFFFFF"/>
                </a:solidFill>
              </a:rPr>
            </a:br>
            <a:endParaRPr lang="en-US" dirty="0">
              <a:solidFill>
                <a:srgbClr val="FFFFFF"/>
              </a:solidFill>
            </a:endParaRPr>
          </a:p>
        </p:txBody>
      </p:sp>
      <p:sp>
        <p:nvSpPr>
          <p:cNvPr id="3" name="Content Placeholder 2"/>
          <p:cNvSpPr>
            <a:spLocks noGrp="1"/>
          </p:cNvSpPr>
          <p:nvPr>
            <p:ph idx="1"/>
          </p:nvPr>
        </p:nvSpPr>
        <p:spPr>
          <a:xfrm>
            <a:off x="1276592" y="1797506"/>
            <a:ext cx="6520439" cy="4764423"/>
          </a:xfrm>
          <a:noFill/>
        </p:spPr>
        <p:txBody>
          <a:bodyPr/>
          <a:lstStyle/>
          <a:p>
            <a:pPr>
              <a:buNone/>
            </a:pPr>
            <a:r>
              <a:rPr lang="en-US" sz="2800" b="1" i="1" dirty="0" smtClean="0"/>
              <a:t>	</a:t>
            </a:r>
            <a:r>
              <a:rPr lang="en-US" sz="2400" b="1" i="1" dirty="0" smtClean="0">
                <a:solidFill>
                  <a:schemeClr val="bg1"/>
                </a:solidFill>
              </a:rPr>
              <a:t>31</a:t>
            </a:r>
            <a:r>
              <a:rPr lang="en-US" sz="2400" i="1" dirty="0" smtClean="0">
                <a:solidFill>
                  <a:schemeClr val="bg1"/>
                </a:solidFill>
              </a:rPr>
              <a:t> </a:t>
            </a:r>
            <a:r>
              <a:rPr lang="en-US" sz="2400" i="1" dirty="0">
                <a:solidFill>
                  <a:schemeClr val="bg1"/>
                </a:solidFill>
              </a:rPr>
              <a:t>“You, O king, were watching; and behold, a great image! This great image, whose splendor was excellent, stood before you; and its form was awesome. </a:t>
            </a:r>
            <a:endParaRPr lang="en-US" sz="2400" i="1" dirty="0" smtClean="0">
              <a:solidFill>
                <a:schemeClr val="bg1"/>
              </a:solidFill>
            </a:endParaRPr>
          </a:p>
          <a:p>
            <a:pPr>
              <a:buNone/>
            </a:pPr>
            <a:r>
              <a:rPr lang="en-US" sz="2400" b="1" i="1" dirty="0">
                <a:solidFill>
                  <a:schemeClr val="bg1"/>
                </a:solidFill>
              </a:rPr>
              <a:t>	</a:t>
            </a:r>
            <a:r>
              <a:rPr lang="en-US" sz="2400" b="1" i="1" dirty="0" smtClean="0">
                <a:solidFill>
                  <a:schemeClr val="bg1"/>
                </a:solidFill>
              </a:rPr>
              <a:t>32</a:t>
            </a:r>
            <a:r>
              <a:rPr lang="en-US" sz="2400" i="1" dirty="0" smtClean="0">
                <a:solidFill>
                  <a:schemeClr val="bg1"/>
                </a:solidFill>
              </a:rPr>
              <a:t> </a:t>
            </a:r>
            <a:r>
              <a:rPr lang="en-US" sz="2400" i="1" dirty="0">
                <a:solidFill>
                  <a:schemeClr val="bg1"/>
                </a:solidFill>
              </a:rPr>
              <a:t>This image’s head was of fine gold, its chest and arms of silver, its belly and </a:t>
            </a:r>
            <a:r>
              <a:rPr lang="en-US" sz="2400" i="1" dirty="0" smtClean="0">
                <a:solidFill>
                  <a:schemeClr val="bg1"/>
                </a:solidFill>
              </a:rPr>
              <a:t>thighs </a:t>
            </a:r>
            <a:r>
              <a:rPr lang="en-US" sz="2400" i="1" dirty="0">
                <a:solidFill>
                  <a:schemeClr val="bg1"/>
                </a:solidFill>
              </a:rPr>
              <a:t>of bronze, </a:t>
            </a:r>
            <a:r>
              <a:rPr lang="en-US" sz="2400" b="1" i="1" dirty="0">
                <a:solidFill>
                  <a:schemeClr val="bg1"/>
                </a:solidFill>
              </a:rPr>
              <a:t>33</a:t>
            </a:r>
            <a:r>
              <a:rPr lang="en-US" sz="2400" i="1" dirty="0">
                <a:solidFill>
                  <a:schemeClr val="bg1"/>
                </a:solidFill>
              </a:rPr>
              <a:t> its legs of iron, its feet partly of iron and partly of clay</a:t>
            </a:r>
            <a:r>
              <a:rPr lang="en-US" sz="2400" i="1" dirty="0" smtClean="0">
                <a:solidFill>
                  <a:schemeClr val="bg1"/>
                </a:solidFill>
              </a:rPr>
              <a:t>. </a:t>
            </a:r>
          </a:p>
          <a:p>
            <a:pPr>
              <a:buNone/>
            </a:pPr>
            <a:r>
              <a:rPr lang="en-US" sz="2400" b="1" i="1" dirty="0">
                <a:solidFill>
                  <a:schemeClr val="bg1"/>
                </a:solidFill>
              </a:rPr>
              <a:t>	</a:t>
            </a:r>
            <a:r>
              <a:rPr lang="en-US" sz="2400" b="1" i="1" dirty="0" smtClean="0">
                <a:solidFill>
                  <a:schemeClr val="bg1"/>
                </a:solidFill>
              </a:rPr>
              <a:t>34</a:t>
            </a:r>
            <a:r>
              <a:rPr lang="en-US" sz="2400" i="1" dirty="0" smtClean="0">
                <a:solidFill>
                  <a:schemeClr val="bg1"/>
                </a:solidFill>
              </a:rPr>
              <a:t> </a:t>
            </a:r>
            <a:r>
              <a:rPr lang="en-US" sz="2400" i="1" dirty="0">
                <a:solidFill>
                  <a:schemeClr val="bg1"/>
                </a:solidFill>
              </a:rPr>
              <a:t>You watched while </a:t>
            </a:r>
            <a:r>
              <a:rPr lang="en-US" sz="2400" b="1" i="1" dirty="0">
                <a:solidFill>
                  <a:schemeClr val="bg1"/>
                </a:solidFill>
              </a:rPr>
              <a:t>a stone was cut out without hands</a:t>
            </a:r>
            <a:r>
              <a:rPr lang="en-US" sz="2400" i="1" dirty="0">
                <a:solidFill>
                  <a:schemeClr val="bg1"/>
                </a:solidFill>
              </a:rPr>
              <a:t>, which struck the image on its feet of iron and clay, and broke them in pieces.</a:t>
            </a:r>
            <a:endParaRPr lang="en-US" sz="2400" dirty="0" smtClean="0">
              <a:solidFill>
                <a:schemeClr val="bg1"/>
              </a:solidFill>
            </a:endParaRPr>
          </a:p>
          <a:p>
            <a:pPr>
              <a:buNone/>
            </a:pPr>
            <a:r>
              <a:rPr lang="en-US" sz="2800" b="1" i="1" dirty="0" smtClean="0"/>
              <a:t>	</a:t>
            </a:r>
            <a:endParaRPr lang="en-US" sz="2800" dirty="0"/>
          </a:p>
        </p:txBody>
      </p:sp>
      <p:sp>
        <p:nvSpPr>
          <p:cNvPr id="5" name="Oval 4"/>
          <p:cNvSpPr/>
          <p:nvPr/>
        </p:nvSpPr>
        <p:spPr>
          <a:xfrm>
            <a:off x="5986001" y="4947360"/>
            <a:ext cx="1027968" cy="4943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buchadnezzars-dream.jpg"/>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colorTemperature colorTemp="6283"/>
                    </a14:imgEffect>
                    <a14:imgEffect>
                      <a14:saturation sat="104000"/>
                    </a14:imgEffect>
                    <a14:imgEffect>
                      <a14:brightnessContrast bright="-26000" contrast="-24000"/>
                    </a14:imgEffect>
                  </a14:imgLayer>
                </a14:imgProps>
              </a:ext>
            </a:extLst>
          </a:blip>
          <a:stretch>
            <a:fillRect/>
          </a:stretch>
        </p:blipFill>
        <p:spPr>
          <a:xfrm>
            <a:off x="1276593" y="-575961"/>
            <a:ext cx="6690652" cy="7433961"/>
          </a:xfrm>
          <a:prstGeom prst="rect">
            <a:avLst/>
          </a:prstGeom>
        </p:spPr>
      </p:pic>
      <p:sp>
        <p:nvSpPr>
          <p:cNvPr id="3" name="Content Placeholder 2"/>
          <p:cNvSpPr>
            <a:spLocks noGrp="1"/>
          </p:cNvSpPr>
          <p:nvPr>
            <p:ph idx="1"/>
          </p:nvPr>
        </p:nvSpPr>
        <p:spPr>
          <a:xfrm>
            <a:off x="1353480" y="-21626"/>
            <a:ext cx="6448426" cy="3404042"/>
          </a:xfrm>
          <a:noFill/>
        </p:spPr>
        <p:txBody>
          <a:bodyPr/>
          <a:lstStyle/>
          <a:p>
            <a:pPr>
              <a:buNone/>
            </a:pPr>
            <a:r>
              <a:rPr lang="en-US" sz="2800" b="1" i="1" dirty="0" smtClean="0"/>
              <a:t>	</a:t>
            </a:r>
            <a:r>
              <a:rPr lang="en-US" sz="2400" b="1" i="1" dirty="0" smtClean="0">
                <a:solidFill>
                  <a:srgbClr val="FFFFFF"/>
                </a:solidFill>
              </a:rPr>
              <a:t>45</a:t>
            </a:r>
            <a:r>
              <a:rPr lang="en-US" sz="2400" i="1" dirty="0" smtClean="0">
                <a:solidFill>
                  <a:srgbClr val="FFFFFF"/>
                </a:solidFill>
              </a:rPr>
              <a:t> Inasmuch as you saw that the stone was </a:t>
            </a:r>
            <a:r>
              <a:rPr lang="en-US" sz="2400" b="1" i="1" dirty="0" smtClean="0">
                <a:solidFill>
                  <a:srgbClr val="FFFFFF"/>
                </a:solidFill>
              </a:rPr>
              <a:t>cut out of the mountain without hands</a:t>
            </a:r>
            <a:r>
              <a:rPr lang="en-US" sz="2400" i="1" dirty="0" smtClean="0">
                <a:solidFill>
                  <a:srgbClr val="FFFFFF"/>
                </a:solidFill>
              </a:rPr>
              <a:t>, and that it broke in pieces the iron, the bronze, the clay, the silver, and the gold—the great God has made known to the king what will come to pass after this. The dream is certain, and its interpretation is sure.”</a:t>
            </a:r>
            <a:endParaRPr lang="en-US" sz="2400" dirty="0" smtClean="0">
              <a:solidFill>
                <a:srgbClr val="FFFFFF"/>
              </a:solidFill>
            </a:endParaRPr>
          </a:p>
          <a:p>
            <a:pPr>
              <a:buNone/>
            </a:pPr>
            <a:r>
              <a:rPr lang="en-US" sz="2800" b="1" i="1" dirty="0" smtClean="0"/>
              <a:t>	</a:t>
            </a:r>
            <a:endParaRPr lang="en-US" sz="2800" dirty="0"/>
          </a:p>
        </p:txBody>
      </p:sp>
      <p:sp>
        <p:nvSpPr>
          <p:cNvPr id="5" name="Oval 4"/>
          <p:cNvSpPr/>
          <p:nvPr/>
        </p:nvSpPr>
        <p:spPr>
          <a:xfrm>
            <a:off x="7146863" y="75158"/>
            <a:ext cx="575885" cy="48211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87579385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88" y="43007"/>
            <a:ext cx="8579932" cy="5244587"/>
          </a:xfrm>
          <a:prstGeom prst="rect">
            <a:avLst/>
          </a:prstGeom>
        </p:spPr>
      </p:pic>
      <p:sp>
        <p:nvSpPr>
          <p:cNvPr id="5" name="TextBox 4"/>
          <p:cNvSpPr txBox="1"/>
          <p:nvPr/>
        </p:nvSpPr>
        <p:spPr>
          <a:xfrm>
            <a:off x="538388" y="5259982"/>
            <a:ext cx="8207201" cy="1569660"/>
          </a:xfrm>
          <a:prstGeom prst="rect">
            <a:avLst/>
          </a:prstGeom>
          <a:noFill/>
        </p:spPr>
        <p:txBody>
          <a:bodyPr wrap="square" rtlCol="0">
            <a:spAutoFit/>
          </a:bodyPr>
          <a:lstStyle/>
          <a:p>
            <a:r>
              <a:rPr lang="en-US" sz="2400" b="1" i="1" dirty="0" smtClean="0"/>
              <a:t>26 …</a:t>
            </a:r>
            <a:r>
              <a:rPr lang="en-US" sz="2400" i="1" dirty="0" smtClean="0"/>
              <a:t>God </a:t>
            </a:r>
            <a:r>
              <a:rPr lang="en-US" sz="2400" i="1" dirty="0"/>
              <a:t>has </a:t>
            </a:r>
            <a:r>
              <a:rPr lang="en-US" sz="2400" b="1" i="1" dirty="0">
                <a:solidFill>
                  <a:srgbClr val="FF0000"/>
                </a:solidFill>
              </a:rPr>
              <a:t>numbered</a:t>
            </a:r>
            <a:r>
              <a:rPr lang="en-US" sz="2400" i="1" dirty="0"/>
              <a:t> your kingdom, and finished it; </a:t>
            </a:r>
            <a:endParaRPr lang="en-US" sz="2400" i="1" dirty="0" smtClean="0"/>
          </a:p>
          <a:p>
            <a:r>
              <a:rPr lang="en-US" sz="2400" b="1" i="1" dirty="0" smtClean="0"/>
              <a:t>27…</a:t>
            </a:r>
            <a:r>
              <a:rPr lang="en-US" sz="2400" i="1" dirty="0" smtClean="0"/>
              <a:t>You </a:t>
            </a:r>
            <a:r>
              <a:rPr lang="en-US" sz="2400" i="1" dirty="0"/>
              <a:t>have been </a:t>
            </a:r>
            <a:r>
              <a:rPr lang="en-US" sz="2400" b="1" i="1" dirty="0">
                <a:solidFill>
                  <a:srgbClr val="FF0000"/>
                </a:solidFill>
              </a:rPr>
              <a:t>weighed</a:t>
            </a:r>
            <a:r>
              <a:rPr lang="en-US" sz="2400" i="1" dirty="0"/>
              <a:t> in the balances, and found wanting; </a:t>
            </a:r>
            <a:r>
              <a:rPr lang="en-US" sz="2400" b="1" i="1" dirty="0"/>
              <a:t>28 </a:t>
            </a:r>
            <a:r>
              <a:rPr lang="en-US" sz="2400" i="1" dirty="0" smtClean="0"/>
              <a:t>…Your </a:t>
            </a:r>
            <a:r>
              <a:rPr lang="en-US" sz="2400" i="1" dirty="0"/>
              <a:t>kingdom has been </a:t>
            </a:r>
            <a:r>
              <a:rPr lang="en-US" sz="2400" b="1" i="1" dirty="0">
                <a:solidFill>
                  <a:srgbClr val="FF0000"/>
                </a:solidFill>
              </a:rPr>
              <a:t>divided</a:t>
            </a:r>
            <a:r>
              <a:rPr lang="en-US" sz="2400" i="1" dirty="0"/>
              <a:t>, and given </a:t>
            </a:r>
            <a:r>
              <a:rPr lang="en-US" sz="2400" i="1" dirty="0" smtClean="0"/>
              <a:t>to the Medes and Persians</a:t>
            </a:r>
            <a:endParaRPr lang="en-US" sz="2400" i="1" dirty="0"/>
          </a:p>
        </p:txBody>
      </p:sp>
    </p:spTree>
    <p:extLst>
      <p:ext uri="{BB962C8B-B14F-4D97-AF65-F5344CB8AC3E}">
        <p14:creationId xmlns:p14="http://schemas.microsoft.com/office/powerpoint/2010/main" val="83119967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Magician</a:t>
            </a:r>
            <a:br>
              <a:rPr lang="en-US" dirty="0" smtClean="0"/>
            </a:br>
            <a:endParaRPr lang="en-US" dirty="0"/>
          </a:p>
        </p:txBody>
      </p:sp>
      <p:sp>
        <p:nvSpPr>
          <p:cNvPr id="3" name="Content Placeholder 2"/>
          <p:cNvSpPr>
            <a:spLocks noGrp="1"/>
          </p:cNvSpPr>
          <p:nvPr>
            <p:ph idx="1"/>
          </p:nvPr>
        </p:nvSpPr>
        <p:spPr>
          <a:xfrm>
            <a:off x="824875" y="1351693"/>
            <a:ext cx="7515527" cy="1261532"/>
          </a:xfrm>
          <a:solidFill>
            <a:schemeClr val="bg1"/>
          </a:solidFill>
        </p:spPr>
        <p:txBody>
          <a:bodyPr/>
          <a:lstStyle/>
          <a:p>
            <a:r>
              <a:rPr lang="en-US" sz="2800" b="1" i="1" dirty="0" smtClean="0"/>
              <a:t>	</a:t>
            </a:r>
            <a:r>
              <a:rPr lang="en-US" sz="2400" b="1" dirty="0" err="1" smtClean="0"/>
              <a:t>pharmakeus</a:t>
            </a:r>
            <a:r>
              <a:rPr lang="en-US" sz="2400" dirty="0" smtClean="0"/>
              <a:t> </a:t>
            </a:r>
            <a:r>
              <a:rPr lang="en-US" sz="2400" dirty="0"/>
              <a:t>–</a:t>
            </a:r>
            <a:r>
              <a:rPr lang="en-US" sz="2400" dirty="0" smtClean="0"/>
              <a:t> ‘</a:t>
            </a:r>
            <a:r>
              <a:rPr lang="en-US" sz="2400" dirty="0"/>
              <a:t>S</a:t>
            </a:r>
            <a:r>
              <a:rPr lang="en-US" sz="2400" dirty="0" smtClean="0"/>
              <a:t>orcerer’ </a:t>
            </a:r>
          </a:p>
          <a:p>
            <a:pPr>
              <a:buNone/>
            </a:pPr>
            <a:r>
              <a:rPr lang="en-US" sz="2400" dirty="0" smtClean="0"/>
              <a:t>		Lexicon – ‘one </a:t>
            </a:r>
            <a:r>
              <a:rPr lang="en-US" sz="2400" dirty="0"/>
              <a:t>who prepares magical </a:t>
            </a:r>
            <a:r>
              <a:rPr lang="en-US" sz="2400" dirty="0" smtClean="0"/>
              <a:t>remedies’ </a:t>
            </a:r>
            <a:endParaRPr lang="en-US" sz="2400" dirty="0"/>
          </a:p>
          <a:p>
            <a:pPr>
              <a:buNone/>
            </a:pPr>
            <a:endParaRPr lang="en-US" sz="2800" dirty="0" smtClean="0"/>
          </a:p>
          <a:p>
            <a:pPr>
              <a:buNone/>
            </a:pPr>
            <a:r>
              <a:rPr lang="en-US" sz="2800" b="1" i="1" dirty="0" smtClean="0"/>
              <a:t>	</a:t>
            </a:r>
            <a:endParaRPr lang="en-US" sz="2800" dirty="0"/>
          </a:p>
        </p:txBody>
      </p:sp>
      <p:pic>
        <p:nvPicPr>
          <p:cNvPr id="4" name="Picture 3" descr="pharmacist 2.jpg"/>
          <p:cNvPicPr>
            <a:picLocks noChangeAspect="1"/>
          </p:cNvPicPr>
          <p:nvPr/>
        </p:nvPicPr>
        <p:blipFill>
          <a:blip r:embed="rId2"/>
          <a:stretch>
            <a:fillRect/>
          </a:stretch>
        </p:blipFill>
        <p:spPr>
          <a:xfrm>
            <a:off x="6233100" y="3255245"/>
            <a:ext cx="2768392" cy="3293466"/>
          </a:xfrm>
          <a:prstGeom prst="rect">
            <a:avLst/>
          </a:prstGeom>
        </p:spPr>
      </p:pic>
      <p:pic>
        <p:nvPicPr>
          <p:cNvPr id="5" name="Picture 4" descr="pharmacist.jpg"/>
          <p:cNvPicPr>
            <a:picLocks noChangeAspect="1"/>
          </p:cNvPicPr>
          <p:nvPr/>
        </p:nvPicPr>
        <p:blipFill>
          <a:blip r:embed="rId3"/>
          <a:stretch>
            <a:fillRect/>
          </a:stretch>
        </p:blipFill>
        <p:spPr>
          <a:xfrm>
            <a:off x="3727987" y="2827259"/>
            <a:ext cx="2425652" cy="3293466"/>
          </a:xfrm>
          <a:prstGeom prst="rect">
            <a:avLst/>
          </a:prstGeom>
        </p:spPr>
      </p:pic>
      <p:pic>
        <p:nvPicPr>
          <p:cNvPr id="6" name="Picture 5" descr="alchemy.jpg"/>
          <p:cNvPicPr>
            <a:picLocks noChangeAspect="1"/>
          </p:cNvPicPr>
          <p:nvPr/>
        </p:nvPicPr>
        <p:blipFill>
          <a:blip r:embed="rId4"/>
          <a:stretch>
            <a:fillRect/>
          </a:stretch>
        </p:blipFill>
        <p:spPr>
          <a:xfrm>
            <a:off x="86604" y="2426885"/>
            <a:ext cx="3586053" cy="32934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6147" y="164190"/>
            <a:ext cx="4260272" cy="809095"/>
          </a:xfrm>
          <a:solidFill>
            <a:schemeClr val="bg1"/>
          </a:solidFill>
        </p:spPr>
        <p:txBody>
          <a:bodyPr/>
          <a:lstStyle/>
          <a:p>
            <a:r>
              <a:rPr lang="en-US" dirty="0" smtClean="0"/>
              <a:t>The </a:t>
            </a:r>
            <a:r>
              <a:rPr lang="en-US" dirty="0" err="1" smtClean="0"/>
              <a:t>Auspex</a:t>
            </a:r>
            <a:r>
              <a:rPr lang="en-US" dirty="0" smtClean="0"/>
              <a:t/>
            </a:r>
            <a:br>
              <a:rPr lang="en-US" dirty="0" smtClean="0"/>
            </a:br>
            <a:endParaRPr lang="en-US" dirty="0"/>
          </a:p>
        </p:txBody>
      </p:sp>
      <p:pic>
        <p:nvPicPr>
          <p:cNvPr id="7" name="Picture 6" descr="auspex 3.jpg"/>
          <p:cNvPicPr>
            <a:picLocks noChangeAspect="1"/>
          </p:cNvPicPr>
          <p:nvPr/>
        </p:nvPicPr>
        <p:blipFill>
          <a:blip r:embed="rId2"/>
          <a:stretch>
            <a:fillRect/>
          </a:stretch>
        </p:blipFill>
        <p:spPr>
          <a:xfrm>
            <a:off x="276228" y="1150807"/>
            <a:ext cx="3867389" cy="5337890"/>
          </a:xfrm>
          <a:prstGeom prst="rect">
            <a:avLst/>
          </a:prstGeom>
        </p:spPr>
      </p:pic>
      <p:pic>
        <p:nvPicPr>
          <p:cNvPr id="6" name="Picture 5" descr="auspex 2.jpg"/>
          <p:cNvPicPr>
            <a:picLocks noChangeAspect="1"/>
          </p:cNvPicPr>
          <p:nvPr/>
        </p:nvPicPr>
        <p:blipFill>
          <a:blip r:embed="rId3"/>
          <a:stretch>
            <a:fillRect/>
          </a:stretch>
        </p:blipFill>
        <p:spPr>
          <a:xfrm>
            <a:off x="4606992" y="1150807"/>
            <a:ext cx="3541557" cy="2278093"/>
          </a:xfrm>
          <a:prstGeom prst="rect">
            <a:avLst/>
          </a:prstGeom>
          <a:ln w="101600">
            <a:solidFill>
              <a:schemeClr val="bg1"/>
            </a:solidFill>
          </a:ln>
        </p:spPr>
      </p:pic>
      <p:pic>
        <p:nvPicPr>
          <p:cNvPr id="8" name="Picture 7" descr="fegato_piacenz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943" y="3575475"/>
            <a:ext cx="4737705" cy="26196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perstitions.jpg"/>
          <p:cNvPicPr>
            <a:picLocks noChangeAspect="1"/>
          </p:cNvPicPr>
          <p:nvPr/>
        </p:nvPicPr>
        <p:blipFill>
          <a:blip r:embed="rId2"/>
          <a:stretch>
            <a:fillRect/>
          </a:stretch>
        </p:blipFill>
        <p:spPr>
          <a:xfrm>
            <a:off x="4230150" y="9013"/>
            <a:ext cx="6145645" cy="6848987"/>
          </a:xfrm>
          <a:prstGeom prst="rect">
            <a:avLst/>
          </a:prstGeom>
        </p:spPr>
      </p:pic>
      <p:sp>
        <p:nvSpPr>
          <p:cNvPr id="2" name="Title 1"/>
          <p:cNvSpPr>
            <a:spLocks noGrp="1"/>
          </p:cNvSpPr>
          <p:nvPr>
            <p:ph type="title"/>
          </p:nvPr>
        </p:nvSpPr>
        <p:spPr>
          <a:xfrm>
            <a:off x="2023533" y="274638"/>
            <a:ext cx="4876800" cy="809095"/>
          </a:xfrm>
          <a:solidFill>
            <a:schemeClr val="bg1"/>
          </a:solidFill>
        </p:spPr>
        <p:txBody>
          <a:bodyPr/>
          <a:lstStyle/>
          <a:p>
            <a:r>
              <a:rPr lang="en-US" dirty="0" smtClean="0"/>
              <a:t>Superstitions</a:t>
            </a:r>
            <a:br>
              <a:rPr lang="en-US" dirty="0" smtClean="0"/>
            </a:br>
            <a:endParaRPr lang="en-US" dirty="0"/>
          </a:p>
        </p:txBody>
      </p:sp>
      <p:sp>
        <p:nvSpPr>
          <p:cNvPr id="4" name="Content Placeholder 3"/>
          <p:cNvSpPr>
            <a:spLocks noGrp="1"/>
          </p:cNvSpPr>
          <p:nvPr>
            <p:ph idx="1"/>
          </p:nvPr>
        </p:nvSpPr>
        <p:spPr>
          <a:xfrm>
            <a:off x="259311" y="1236530"/>
            <a:ext cx="6756118" cy="4428738"/>
          </a:xfrm>
          <a:noFill/>
        </p:spPr>
        <p:txBody>
          <a:bodyPr/>
          <a:lstStyle/>
          <a:p>
            <a:r>
              <a:rPr lang="en-US" sz="2400" dirty="0" smtClean="0"/>
              <a:t>731 </a:t>
            </a:r>
            <a:r>
              <a:rPr lang="en-US" sz="2400" dirty="0"/>
              <a:t>- Holy water can heal. </a:t>
            </a:r>
            <a:r>
              <a:rPr lang="en-US" sz="2400" dirty="0" smtClean="0"/>
              <a:t> </a:t>
            </a:r>
          </a:p>
          <a:p>
            <a:r>
              <a:rPr lang="en-US" sz="2400" dirty="0" smtClean="0"/>
              <a:t>1000 </a:t>
            </a:r>
            <a:r>
              <a:rPr lang="en-US" sz="2400" dirty="0"/>
              <a:t>- the </a:t>
            </a:r>
            <a:r>
              <a:rPr lang="en-US" sz="2400" dirty="0" smtClean="0"/>
              <a:t>wine </a:t>
            </a:r>
            <a:r>
              <a:rPr lang="en-US" sz="2400" dirty="0"/>
              <a:t>protects you from the </a:t>
            </a:r>
            <a:r>
              <a:rPr lang="en-US" sz="2400" dirty="0" smtClean="0"/>
              <a:t>devil </a:t>
            </a:r>
          </a:p>
          <a:p>
            <a:r>
              <a:rPr lang="en-US" sz="2400" dirty="0" smtClean="0"/>
              <a:t>1050 </a:t>
            </a:r>
            <a:r>
              <a:rPr lang="en-US" sz="2400" dirty="0"/>
              <a:t>- the sign of the cross protects you</a:t>
            </a:r>
            <a:r>
              <a:rPr lang="en-US" sz="2400" dirty="0" smtClean="0"/>
              <a:t>  </a:t>
            </a:r>
          </a:p>
          <a:p>
            <a:r>
              <a:rPr lang="en-US" sz="2400" dirty="0" smtClean="0"/>
              <a:t>1600 </a:t>
            </a:r>
            <a:r>
              <a:rPr lang="en-US" sz="2400" dirty="0"/>
              <a:t>- the Bible protects women and children</a:t>
            </a:r>
            <a:r>
              <a:rPr lang="en-US" sz="2400" dirty="0" smtClean="0"/>
              <a:t>  </a:t>
            </a:r>
          </a:p>
          <a:p>
            <a:r>
              <a:rPr lang="en-US" sz="2400" dirty="0" smtClean="0"/>
              <a:t>1700 </a:t>
            </a:r>
            <a:r>
              <a:rPr lang="en-US" sz="2400" dirty="0"/>
              <a:t>– the wine heals whooping cough.</a:t>
            </a:r>
            <a:r>
              <a:rPr lang="en-US" sz="2400" dirty="0" smtClean="0"/>
              <a:t> </a:t>
            </a:r>
          </a:p>
          <a:p>
            <a:r>
              <a:rPr lang="en-US" sz="2400" dirty="0" smtClean="0"/>
              <a:t>1800 </a:t>
            </a:r>
            <a:r>
              <a:rPr lang="en-US" sz="2400" dirty="0"/>
              <a:t>– butter from cows that feed in </a:t>
            </a:r>
            <a:r>
              <a:rPr lang="en-US" sz="2400" dirty="0" smtClean="0"/>
              <a:t>the    church</a:t>
            </a:r>
            <a:r>
              <a:rPr lang="en-US" sz="2400" dirty="0"/>
              <a:t>-yard is clean of </a:t>
            </a:r>
            <a:r>
              <a:rPr lang="en-US" sz="2400" dirty="0" smtClean="0"/>
              <a:t>witchcraft </a:t>
            </a:r>
          </a:p>
          <a:p>
            <a:pPr marL="400050" lvl="1" indent="0">
              <a:buNone/>
            </a:pPr>
            <a:r>
              <a:rPr lang="en-US" sz="2400" dirty="0" smtClean="0"/>
              <a:t>…. if you got sick at church</a:t>
            </a:r>
          </a:p>
          <a:p>
            <a:pPr marL="400050" lvl="1" indent="0">
              <a:buNone/>
            </a:pPr>
            <a:r>
              <a:rPr lang="en-US" sz="2400" dirty="0" smtClean="0"/>
              <a:t>…. if a clock struck during a hymn</a:t>
            </a:r>
          </a:p>
          <a:p>
            <a:pPr marL="400050" lvl="1" indent="0">
              <a:buNone/>
            </a:pPr>
            <a:r>
              <a:rPr lang="en-US" sz="2400" dirty="0" smtClean="0"/>
              <a:t>…. if a clock struck during a wedding</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god-king</a:t>
            </a:r>
            <a:br>
              <a:rPr lang="en-US" dirty="0" smtClean="0"/>
            </a:br>
            <a:endParaRPr lang="en-US" dirty="0"/>
          </a:p>
        </p:txBody>
      </p:sp>
      <p:sp>
        <p:nvSpPr>
          <p:cNvPr id="3" name="Content Placeholder 2"/>
          <p:cNvSpPr>
            <a:spLocks noGrp="1"/>
          </p:cNvSpPr>
          <p:nvPr>
            <p:ph idx="1"/>
          </p:nvPr>
        </p:nvSpPr>
        <p:spPr>
          <a:xfrm>
            <a:off x="457199" y="1501231"/>
            <a:ext cx="8153401" cy="4101570"/>
          </a:xfrm>
          <a:solidFill>
            <a:schemeClr val="bg1"/>
          </a:solidFill>
        </p:spPr>
        <p:txBody>
          <a:bodyPr/>
          <a:lstStyle/>
          <a:p>
            <a:r>
              <a:rPr lang="en-US" sz="2400" dirty="0"/>
              <a:t>The incarnation, or manifestation of a god </a:t>
            </a:r>
            <a:endParaRPr lang="en-US" sz="2400" dirty="0" smtClean="0"/>
          </a:p>
          <a:p>
            <a:r>
              <a:rPr lang="en-US" sz="2400" dirty="0" smtClean="0"/>
              <a:t>Divine powers</a:t>
            </a:r>
          </a:p>
          <a:p>
            <a:pPr lvl="1">
              <a:buFont typeface="Wingdings" charset="2"/>
              <a:buChar char="ü"/>
            </a:pPr>
            <a:r>
              <a:rPr lang="en-US" sz="2400" dirty="0" smtClean="0"/>
              <a:t>over the RAIN</a:t>
            </a:r>
          </a:p>
          <a:p>
            <a:pPr lvl="1">
              <a:buFont typeface="Wingdings" charset="2"/>
              <a:buChar char="ü"/>
            </a:pPr>
            <a:r>
              <a:rPr lang="en-US" sz="2400" dirty="0"/>
              <a:t>to </a:t>
            </a:r>
            <a:r>
              <a:rPr lang="en-US" sz="2400" dirty="0" smtClean="0"/>
              <a:t>HEAL</a:t>
            </a:r>
            <a:endParaRPr lang="en-US" sz="2400" dirty="0"/>
          </a:p>
          <a:p>
            <a:pPr lvl="1">
              <a:buFont typeface="Wingdings" charset="2"/>
              <a:buChar char="ü"/>
            </a:pPr>
            <a:r>
              <a:rPr lang="en-US" sz="2400" dirty="0" smtClean="0"/>
              <a:t>over FERTILITY</a:t>
            </a:r>
          </a:p>
          <a:p>
            <a:pPr lvl="1">
              <a:buFont typeface="Wingdings" charset="2"/>
              <a:buChar char="ü"/>
            </a:pPr>
            <a:endParaRPr lang="en-US" sz="2400" dirty="0"/>
          </a:p>
          <a:p>
            <a:r>
              <a:rPr lang="en-US" sz="2400" dirty="0" smtClean="0"/>
              <a:t>The </a:t>
            </a:r>
            <a:r>
              <a:rPr lang="en-US" sz="2400" dirty="0"/>
              <a:t>AGENT</a:t>
            </a:r>
            <a:r>
              <a:rPr lang="en-US" sz="2400" dirty="0" smtClean="0"/>
              <a:t> OF god</a:t>
            </a:r>
          </a:p>
          <a:p>
            <a:r>
              <a:rPr lang="en-US" sz="2400" dirty="0" smtClean="0"/>
              <a:t>Sacred </a:t>
            </a:r>
          </a:p>
          <a:p>
            <a:r>
              <a:rPr lang="en-US" sz="2400" dirty="0" smtClean="0"/>
              <a:t>Infallible</a:t>
            </a:r>
          </a:p>
          <a:p>
            <a:r>
              <a:rPr lang="en-US" sz="2400" dirty="0" smtClean="0"/>
              <a:t>Worshipped as a god</a:t>
            </a:r>
            <a:endParaRPr lang="en-US" sz="2800" dirty="0"/>
          </a:p>
        </p:txBody>
      </p:sp>
      <p:pic>
        <p:nvPicPr>
          <p:cNvPr id="4" name="Picture 3" descr="last-emperor.jpg"/>
          <p:cNvPicPr>
            <a:picLocks noChangeAspect="1"/>
          </p:cNvPicPr>
          <p:nvPr/>
        </p:nvPicPr>
        <p:blipFill>
          <a:blip r:embed="rId2"/>
          <a:stretch>
            <a:fillRect/>
          </a:stretch>
        </p:blipFill>
        <p:spPr>
          <a:xfrm>
            <a:off x="3633370" y="2119889"/>
            <a:ext cx="5212017" cy="340936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god-king</a:t>
            </a:r>
            <a:br>
              <a:rPr lang="en-US" dirty="0" smtClean="0"/>
            </a:br>
            <a:endParaRPr lang="en-US" dirty="0"/>
          </a:p>
        </p:txBody>
      </p:sp>
      <p:pic>
        <p:nvPicPr>
          <p:cNvPr id="5" name="Picture 4" descr="Chinese emperor.jpg"/>
          <p:cNvPicPr>
            <a:picLocks noChangeAspect="1"/>
          </p:cNvPicPr>
          <p:nvPr/>
        </p:nvPicPr>
        <p:blipFill>
          <a:blip r:embed="rId2"/>
          <a:stretch>
            <a:fillRect/>
          </a:stretch>
        </p:blipFill>
        <p:spPr>
          <a:xfrm>
            <a:off x="325754" y="783418"/>
            <a:ext cx="2275822" cy="2944585"/>
          </a:xfrm>
          <a:prstGeom prst="rect">
            <a:avLst/>
          </a:prstGeom>
        </p:spPr>
      </p:pic>
      <p:pic>
        <p:nvPicPr>
          <p:cNvPr id="6" name="Picture 5" descr="japanese emperor.jpg"/>
          <p:cNvPicPr>
            <a:picLocks noChangeAspect="1"/>
          </p:cNvPicPr>
          <p:nvPr/>
        </p:nvPicPr>
        <p:blipFill>
          <a:blip r:embed="rId3"/>
          <a:stretch>
            <a:fillRect/>
          </a:stretch>
        </p:blipFill>
        <p:spPr>
          <a:xfrm>
            <a:off x="160385" y="3978839"/>
            <a:ext cx="2610727" cy="2510804"/>
          </a:xfrm>
          <a:prstGeom prst="rect">
            <a:avLst/>
          </a:prstGeom>
        </p:spPr>
      </p:pic>
      <p:pic>
        <p:nvPicPr>
          <p:cNvPr id="7" name="Picture 6" descr="king-james.jpg"/>
          <p:cNvPicPr>
            <a:picLocks noChangeAspect="1"/>
          </p:cNvPicPr>
          <p:nvPr/>
        </p:nvPicPr>
        <p:blipFill>
          <a:blip r:embed="rId4"/>
          <a:stretch>
            <a:fillRect/>
          </a:stretch>
        </p:blipFill>
        <p:spPr>
          <a:xfrm>
            <a:off x="6439446" y="1083733"/>
            <a:ext cx="2587693" cy="4781029"/>
          </a:xfrm>
          <a:prstGeom prst="rect">
            <a:avLst/>
          </a:prstGeom>
        </p:spPr>
      </p:pic>
      <p:pic>
        <p:nvPicPr>
          <p:cNvPr id="8" name="Picture 7" descr="Louis XIV.jpg"/>
          <p:cNvPicPr>
            <a:picLocks noChangeAspect="1"/>
          </p:cNvPicPr>
          <p:nvPr/>
        </p:nvPicPr>
        <p:blipFill>
          <a:blip r:embed="rId5"/>
          <a:stretch>
            <a:fillRect/>
          </a:stretch>
        </p:blipFill>
        <p:spPr>
          <a:xfrm>
            <a:off x="2925255" y="1322525"/>
            <a:ext cx="3390704" cy="516711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48" y="777437"/>
            <a:ext cx="3090420" cy="4838786"/>
          </a:xfrm>
          <a:prstGeom prst="rect">
            <a:avLst/>
          </a:prstGeom>
        </p:spPr>
      </p:pic>
      <p:pic>
        <p:nvPicPr>
          <p:cNvPr id="3" name="Picture 2" descr="k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6976" y="1031033"/>
            <a:ext cx="2521309" cy="3947708"/>
          </a:xfrm>
          <a:prstGeom prst="rect">
            <a:avLst/>
          </a:prstGeom>
        </p:spPr>
      </p:pic>
      <p:pic>
        <p:nvPicPr>
          <p:cNvPr id="5" name="Picture 4" descr="k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363" y="1196227"/>
            <a:ext cx="2032427" cy="3182247"/>
          </a:xfrm>
          <a:prstGeom prst="rect">
            <a:avLst/>
          </a:prstGeom>
        </p:spPr>
      </p:pic>
      <p:pic>
        <p:nvPicPr>
          <p:cNvPr id="6" name="Picture 5" descr="k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192" y="1432519"/>
            <a:ext cx="1570982" cy="2459745"/>
          </a:xfrm>
          <a:prstGeom prst="rect">
            <a:avLst/>
          </a:prstGeom>
        </p:spPr>
      </p:pic>
    </p:spTree>
    <p:extLst>
      <p:ext uri="{BB962C8B-B14F-4D97-AF65-F5344CB8AC3E}">
        <p14:creationId xmlns:p14="http://schemas.microsoft.com/office/powerpoint/2010/main" val="3581541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god-king</a:t>
            </a:r>
            <a:br>
              <a:rPr lang="en-US" dirty="0" smtClean="0"/>
            </a:br>
            <a:endParaRPr lang="en-US" dirty="0"/>
          </a:p>
        </p:txBody>
      </p:sp>
      <p:sp>
        <p:nvSpPr>
          <p:cNvPr id="3" name="Content Placeholder 2"/>
          <p:cNvSpPr>
            <a:spLocks noGrp="1"/>
          </p:cNvSpPr>
          <p:nvPr>
            <p:ph idx="1"/>
          </p:nvPr>
        </p:nvSpPr>
        <p:spPr>
          <a:xfrm>
            <a:off x="0" y="1551434"/>
            <a:ext cx="5558562" cy="3135671"/>
          </a:xfrm>
          <a:solidFill>
            <a:schemeClr val="bg1"/>
          </a:solidFill>
        </p:spPr>
        <p:txBody>
          <a:bodyPr/>
          <a:lstStyle/>
          <a:p>
            <a:pPr>
              <a:buNone/>
            </a:pPr>
            <a:r>
              <a:rPr lang="en-US" sz="2800" dirty="0"/>
              <a:t>	</a:t>
            </a:r>
            <a:r>
              <a:rPr lang="en-US" sz="2400" b="1" dirty="0" smtClean="0"/>
              <a:t>EGYPTIAN </a:t>
            </a:r>
            <a:r>
              <a:rPr lang="en-US" sz="2400" dirty="0"/>
              <a:t>god-king </a:t>
            </a:r>
          </a:p>
          <a:p>
            <a:pPr lvl="2"/>
            <a:r>
              <a:rPr lang="en-US" dirty="0" smtClean="0"/>
              <a:t>Son of Re</a:t>
            </a:r>
          </a:p>
          <a:p>
            <a:pPr lvl="2"/>
            <a:r>
              <a:rPr lang="en-US" dirty="0" smtClean="0"/>
              <a:t>God’s </a:t>
            </a:r>
            <a:r>
              <a:rPr lang="en-US" dirty="0"/>
              <a:t>“living image on earth</a:t>
            </a:r>
            <a:r>
              <a:rPr lang="en-US" dirty="0" smtClean="0"/>
              <a:t>”</a:t>
            </a:r>
            <a:endParaRPr lang="en-US" dirty="0"/>
          </a:p>
          <a:p>
            <a:pPr lvl="2"/>
            <a:r>
              <a:rPr lang="en-US" dirty="0" smtClean="0"/>
              <a:t>Carried </a:t>
            </a:r>
            <a:r>
              <a:rPr lang="en-US" dirty="0"/>
              <a:t>the ankh “sign of life”</a:t>
            </a:r>
          </a:p>
          <a:p>
            <a:pPr lvl="2"/>
            <a:r>
              <a:rPr lang="en-US" dirty="0"/>
              <a:t>‘at one' with their human bodies</a:t>
            </a:r>
            <a:r>
              <a:rPr lang="en-US" dirty="0" smtClean="0"/>
              <a:t> </a:t>
            </a:r>
          </a:p>
          <a:p>
            <a:pPr lvl="2">
              <a:buNone/>
            </a:pPr>
            <a:r>
              <a:rPr lang="en-US" dirty="0" smtClean="0"/>
              <a:t>	 but not immortal</a:t>
            </a:r>
            <a:endParaRPr lang="en-US" dirty="0"/>
          </a:p>
          <a:p>
            <a:pPr>
              <a:buNone/>
            </a:pPr>
            <a:endParaRPr lang="en-US" sz="2800" dirty="0" smtClean="0"/>
          </a:p>
          <a:p>
            <a:pPr>
              <a:buNone/>
            </a:pPr>
            <a:r>
              <a:rPr lang="en-US" sz="2800" b="1" i="1" dirty="0" smtClean="0"/>
              <a:t>	</a:t>
            </a:r>
            <a:endParaRPr lang="en-US" sz="2800" dirty="0"/>
          </a:p>
        </p:txBody>
      </p:sp>
      <p:pic>
        <p:nvPicPr>
          <p:cNvPr id="5" name="Picture 4" descr="egyptian king.jpg"/>
          <p:cNvPicPr>
            <a:picLocks noChangeAspect="1"/>
          </p:cNvPicPr>
          <p:nvPr/>
        </p:nvPicPr>
        <p:blipFill>
          <a:blip r:embed="rId2"/>
          <a:stretch>
            <a:fillRect/>
          </a:stretch>
        </p:blipFill>
        <p:spPr>
          <a:xfrm>
            <a:off x="5465894" y="1361592"/>
            <a:ext cx="3445009" cy="530258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a:t>
            </a:r>
            <a:r>
              <a:rPr lang="en-US" dirty="0"/>
              <a:t>g</a:t>
            </a:r>
            <a:r>
              <a:rPr lang="en-US" dirty="0" smtClean="0"/>
              <a:t>od-king</a:t>
            </a:r>
            <a:br>
              <a:rPr lang="en-US" dirty="0" smtClean="0"/>
            </a:br>
            <a:endParaRPr lang="en-US" dirty="0"/>
          </a:p>
        </p:txBody>
      </p:sp>
      <p:sp>
        <p:nvSpPr>
          <p:cNvPr id="3" name="Content Placeholder 2"/>
          <p:cNvSpPr>
            <a:spLocks noGrp="1"/>
          </p:cNvSpPr>
          <p:nvPr>
            <p:ph idx="1"/>
          </p:nvPr>
        </p:nvSpPr>
        <p:spPr>
          <a:xfrm>
            <a:off x="474133" y="1338502"/>
            <a:ext cx="8271934" cy="2237509"/>
          </a:xfrm>
          <a:solidFill>
            <a:schemeClr val="bg1"/>
          </a:solidFill>
        </p:spPr>
        <p:txBody>
          <a:bodyPr/>
          <a:lstStyle/>
          <a:p>
            <a:pPr>
              <a:buNone/>
            </a:pPr>
            <a:r>
              <a:rPr lang="en-US" sz="2800" dirty="0"/>
              <a:t>	</a:t>
            </a:r>
            <a:r>
              <a:rPr lang="en-US" sz="2400" b="1" dirty="0" smtClean="0"/>
              <a:t>MESOPOTAMIAN </a:t>
            </a:r>
            <a:r>
              <a:rPr lang="en-US" sz="2400" dirty="0"/>
              <a:t>god-</a:t>
            </a:r>
            <a:r>
              <a:rPr lang="en-US" sz="2400" dirty="0" smtClean="0"/>
              <a:t>king</a:t>
            </a:r>
          </a:p>
          <a:p>
            <a:pPr lvl="2"/>
            <a:r>
              <a:rPr lang="en-US" dirty="0"/>
              <a:t>The king possessed divine powers but remained subservient to the god </a:t>
            </a:r>
          </a:p>
          <a:p>
            <a:pPr lvl="2"/>
            <a:r>
              <a:rPr lang="en-US" dirty="0" smtClean="0"/>
              <a:t>A </a:t>
            </a:r>
            <a:r>
              <a:rPr lang="en-US" dirty="0"/>
              <a:t>mediator position between the gods and men </a:t>
            </a:r>
          </a:p>
          <a:p>
            <a:pPr>
              <a:buNone/>
            </a:pPr>
            <a:endParaRPr lang="en-US" sz="2400" dirty="0" smtClean="0"/>
          </a:p>
          <a:p>
            <a:pPr>
              <a:buNone/>
            </a:pPr>
            <a:r>
              <a:rPr lang="en-US" sz="2800" b="1" i="1" dirty="0" smtClean="0"/>
              <a:t>	</a:t>
            </a:r>
            <a:endParaRPr lang="en-US" sz="2800" dirty="0"/>
          </a:p>
        </p:txBody>
      </p:sp>
      <p:pic>
        <p:nvPicPr>
          <p:cNvPr id="4" name="Picture 3" descr="Xerxes.jpg"/>
          <p:cNvPicPr>
            <a:picLocks noChangeAspect="1"/>
          </p:cNvPicPr>
          <p:nvPr/>
        </p:nvPicPr>
        <p:blipFill>
          <a:blip r:embed="rId2"/>
          <a:stretch>
            <a:fillRect/>
          </a:stretch>
        </p:blipFill>
        <p:spPr>
          <a:xfrm>
            <a:off x="962354" y="3220748"/>
            <a:ext cx="7279848" cy="33929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7" y="274638"/>
            <a:ext cx="7230532" cy="809095"/>
          </a:xfrm>
          <a:solidFill>
            <a:schemeClr val="bg1"/>
          </a:solidFill>
        </p:spPr>
        <p:txBody>
          <a:bodyPr/>
          <a:lstStyle/>
          <a:p>
            <a:r>
              <a:rPr lang="en-US" dirty="0"/>
              <a:t>King Sargon of Akkad: 2335BC</a:t>
            </a:r>
            <a:br>
              <a:rPr lang="en-US" dirty="0"/>
            </a:br>
            <a:r>
              <a:rPr lang="en-US" dirty="0" smtClean="0"/>
              <a:t/>
            </a:r>
            <a:br>
              <a:rPr lang="en-US" dirty="0" smtClean="0"/>
            </a:br>
            <a:endParaRPr lang="en-US" dirty="0"/>
          </a:p>
        </p:txBody>
      </p:sp>
      <p:sp>
        <p:nvSpPr>
          <p:cNvPr id="4" name="Content Placeholder 3"/>
          <p:cNvSpPr>
            <a:spLocks noGrp="1"/>
          </p:cNvSpPr>
          <p:nvPr>
            <p:ph idx="1"/>
          </p:nvPr>
        </p:nvSpPr>
        <p:spPr>
          <a:xfrm>
            <a:off x="787085" y="964841"/>
            <a:ext cx="7357854" cy="643467"/>
          </a:xfrm>
          <a:solidFill>
            <a:schemeClr val="bg1"/>
          </a:solidFill>
        </p:spPr>
        <p:txBody>
          <a:bodyPr/>
          <a:lstStyle/>
          <a:p>
            <a:pPr algn="ctr">
              <a:buNone/>
            </a:pPr>
            <a:r>
              <a:rPr lang="en-US" i="1" dirty="0" smtClean="0"/>
              <a:t>	</a:t>
            </a:r>
            <a:r>
              <a:rPr lang="en-US" sz="2400" i="1" dirty="0" smtClean="0"/>
              <a:t>“</a:t>
            </a:r>
            <a:r>
              <a:rPr lang="en-US" sz="2400" i="1" dirty="0"/>
              <a:t>King of the four corners of the world</a:t>
            </a:r>
            <a:r>
              <a:rPr lang="en-US" sz="2400" i="1" dirty="0" smtClean="0"/>
              <a:t>”</a:t>
            </a:r>
            <a:r>
              <a:rPr lang="en-US" sz="2400" dirty="0" smtClean="0"/>
              <a:t> </a:t>
            </a:r>
            <a:endParaRPr lang="en-US" sz="2400" dirty="0"/>
          </a:p>
        </p:txBody>
      </p:sp>
      <p:pic>
        <p:nvPicPr>
          <p:cNvPr id="5" name="Picture 4" descr="Sargon_of_Akkad.jpg"/>
          <p:cNvPicPr>
            <a:picLocks noChangeAspect="1"/>
          </p:cNvPicPr>
          <p:nvPr/>
        </p:nvPicPr>
        <p:blipFill>
          <a:blip r:embed="rId2"/>
          <a:stretch>
            <a:fillRect/>
          </a:stretch>
        </p:blipFill>
        <p:spPr>
          <a:xfrm>
            <a:off x="2383279" y="1690783"/>
            <a:ext cx="4404102" cy="52496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7" y="274638"/>
            <a:ext cx="7230532" cy="809095"/>
          </a:xfrm>
          <a:solidFill>
            <a:schemeClr val="bg1"/>
          </a:solidFill>
        </p:spPr>
        <p:txBody>
          <a:bodyPr/>
          <a:lstStyle/>
          <a:p>
            <a:r>
              <a:rPr lang="en-US" dirty="0"/>
              <a:t>King</a:t>
            </a:r>
            <a:r>
              <a:rPr lang="en-US" dirty="0" smtClean="0"/>
              <a:t> </a:t>
            </a:r>
            <a:r>
              <a:rPr lang="en-US" dirty="0" err="1"/>
              <a:t>Shulgi</a:t>
            </a:r>
            <a:r>
              <a:rPr lang="en-US" dirty="0"/>
              <a:t>: 2094BC</a:t>
            </a:r>
            <a:r>
              <a:rPr lang="en-US" dirty="0" smtClean="0"/>
              <a:t> </a:t>
            </a:r>
            <a:br>
              <a:rPr lang="en-US" dirty="0" smtClean="0"/>
            </a:br>
            <a:r>
              <a:rPr lang="en-US" dirty="0" smtClean="0"/>
              <a:t/>
            </a:r>
            <a:br>
              <a:rPr lang="en-US" dirty="0" smtClean="0"/>
            </a:br>
            <a:endParaRPr lang="en-US" dirty="0"/>
          </a:p>
        </p:txBody>
      </p:sp>
      <p:sp>
        <p:nvSpPr>
          <p:cNvPr id="4" name="Content Placeholder 3"/>
          <p:cNvSpPr>
            <a:spLocks noGrp="1"/>
          </p:cNvSpPr>
          <p:nvPr>
            <p:ph idx="1"/>
          </p:nvPr>
        </p:nvSpPr>
        <p:spPr>
          <a:xfrm>
            <a:off x="457200" y="1083733"/>
            <a:ext cx="8229600" cy="1524768"/>
          </a:xfrm>
          <a:solidFill>
            <a:schemeClr val="bg1"/>
          </a:solidFill>
        </p:spPr>
        <p:txBody>
          <a:bodyPr/>
          <a:lstStyle/>
          <a:p>
            <a:pPr>
              <a:buNone/>
            </a:pPr>
            <a:r>
              <a:rPr lang="en-US" i="1" dirty="0" smtClean="0"/>
              <a:t>	</a:t>
            </a:r>
            <a:r>
              <a:rPr lang="en-US" sz="2400" i="1" dirty="0" smtClean="0"/>
              <a:t>“</a:t>
            </a:r>
            <a:r>
              <a:rPr lang="en-US" sz="2400" i="1" dirty="0"/>
              <a:t>I the king,  from the time I was in the maternal womb I was hero… I am the king of the four regions, I am a shepherd”</a:t>
            </a:r>
            <a:endParaRPr lang="en-US" sz="2400" dirty="0"/>
          </a:p>
          <a:p>
            <a:pPr>
              <a:buNone/>
            </a:pPr>
            <a:endParaRPr lang="en-US" sz="2400" dirty="0"/>
          </a:p>
        </p:txBody>
      </p:sp>
      <p:pic>
        <p:nvPicPr>
          <p:cNvPr id="5" name="Picture 4" descr="shulgi.jpg"/>
          <p:cNvPicPr>
            <a:picLocks noChangeAspect="1"/>
          </p:cNvPicPr>
          <p:nvPr/>
        </p:nvPicPr>
        <p:blipFill>
          <a:blip r:embed="rId2"/>
          <a:stretch>
            <a:fillRect/>
          </a:stretch>
        </p:blipFill>
        <p:spPr>
          <a:xfrm>
            <a:off x="1427163" y="2153710"/>
            <a:ext cx="6199656" cy="45271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Babylon - ‘</a:t>
            </a:r>
            <a:r>
              <a:rPr lang="en-US" dirty="0" err="1" smtClean="0"/>
              <a:t>Atramchasis</a:t>
            </a:r>
            <a:r>
              <a:rPr lang="en-US" dirty="0" smtClean="0"/>
              <a:t> myth’</a:t>
            </a:r>
            <a:endParaRPr lang="en-US" dirty="0"/>
          </a:p>
        </p:txBody>
      </p:sp>
      <p:pic>
        <p:nvPicPr>
          <p:cNvPr id="4" name="Picture 3" descr="atramchassis my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51" y="1174340"/>
            <a:ext cx="4603375" cy="5440352"/>
          </a:xfrm>
          <a:prstGeom prst="rect">
            <a:avLst/>
          </a:prstGeom>
        </p:spPr>
      </p:pic>
      <p:sp>
        <p:nvSpPr>
          <p:cNvPr id="5" name="Content Placeholder 2"/>
          <p:cNvSpPr>
            <a:spLocks noGrp="1"/>
          </p:cNvSpPr>
          <p:nvPr>
            <p:ph idx="1"/>
          </p:nvPr>
        </p:nvSpPr>
        <p:spPr>
          <a:xfrm>
            <a:off x="4981263" y="1731185"/>
            <a:ext cx="4041092" cy="4101570"/>
          </a:xfrm>
          <a:solidFill>
            <a:schemeClr val="bg1"/>
          </a:solidFill>
        </p:spPr>
        <p:txBody>
          <a:bodyPr/>
          <a:lstStyle/>
          <a:p>
            <a:r>
              <a:rPr lang="en-US" sz="2400" b="1" dirty="0" smtClean="0"/>
              <a:t>‘</a:t>
            </a:r>
            <a:r>
              <a:rPr lang="en-US" sz="2400" b="1" dirty="0" err="1" smtClean="0"/>
              <a:t>inuma</a:t>
            </a:r>
            <a:r>
              <a:rPr lang="en-US" sz="2400" b="1" dirty="0" smtClean="0"/>
              <a:t> </a:t>
            </a:r>
            <a:r>
              <a:rPr lang="en-US" sz="2400" b="1" dirty="0" err="1" smtClean="0"/>
              <a:t>ilua</a:t>
            </a:r>
            <a:r>
              <a:rPr lang="en-US" sz="2400" b="1" dirty="0" smtClean="0"/>
              <a:t> </a:t>
            </a:r>
            <a:r>
              <a:rPr lang="en-US" sz="2400" b="1" dirty="0" err="1" smtClean="0"/>
              <a:t>wilu</a:t>
            </a:r>
            <a:r>
              <a:rPr lang="en-US" sz="2400" b="1" dirty="0" smtClean="0"/>
              <a:t>’</a:t>
            </a:r>
          </a:p>
          <a:p>
            <a:pPr marL="0" indent="0">
              <a:buNone/>
            </a:pPr>
            <a:r>
              <a:rPr lang="en-US" sz="2400" dirty="0"/>
              <a:t> </a:t>
            </a:r>
            <a:r>
              <a:rPr lang="en-US" sz="2400" dirty="0" smtClean="0"/>
              <a:t>     </a:t>
            </a:r>
          </a:p>
          <a:p>
            <a:pPr marL="0" indent="0">
              <a:buNone/>
            </a:pPr>
            <a:r>
              <a:rPr lang="en-US" sz="2400" dirty="0" smtClean="0"/>
              <a:t>“</a:t>
            </a:r>
            <a:r>
              <a:rPr lang="en-US" sz="2400" i="1" dirty="0" smtClean="0"/>
              <a:t>When the gods were human</a:t>
            </a:r>
            <a:r>
              <a:rPr lang="en-US" sz="2400" dirty="0" smtClean="0"/>
              <a:t>”</a:t>
            </a:r>
          </a:p>
        </p:txBody>
      </p:sp>
    </p:spTree>
    <p:extLst>
      <p:ext uri="{BB962C8B-B14F-4D97-AF65-F5344CB8AC3E}">
        <p14:creationId xmlns:p14="http://schemas.microsoft.com/office/powerpoint/2010/main" val="911476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7" y="192163"/>
            <a:ext cx="7230532" cy="809095"/>
          </a:xfrm>
          <a:solidFill>
            <a:schemeClr val="bg1"/>
          </a:solidFill>
        </p:spPr>
        <p:txBody>
          <a:bodyPr/>
          <a:lstStyle/>
          <a:p>
            <a:r>
              <a:rPr lang="en-US" dirty="0"/>
              <a:t>Hammurabi: 1792BC </a:t>
            </a:r>
            <a:br>
              <a:rPr lang="en-US" dirty="0"/>
            </a:br>
            <a:r>
              <a:rPr lang="en-US" dirty="0" smtClean="0"/>
              <a:t/>
            </a:r>
            <a:br>
              <a:rPr lang="en-US" dirty="0" smtClean="0"/>
            </a:br>
            <a:r>
              <a:rPr lang="en-US" dirty="0" smtClean="0"/>
              <a:t/>
            </a:r>
            <a:br>
              <a:rPr lang="en-US" dirty="0" smtClean="0"/>
            </a:br>
            <a:endParaRPr lang="en-US" dirty="0"/>
          </a:p>
        </p:txBody>
      </p:sp>
      <p:sp>
        <p:nvSpPr>
          <p:cNvPr id="4" name="Content Placeholder 3"/>
          <p:cNvSpPr>
            <a:spLocks noGrp="1"/>
          </p:cNvSpPr>
          <p:nvPr>
            <p:ph idx="1"/>
          </p:nvPr>
        </p:nvSpPr>
        <p:spPr>
          <a:xfrm>
            <a:off x="371507" y="1801273"/>
            <a:ext cx="3752056" cy="4203085"/>
          </a:xfrm>
          <a:solidFill>
            <a:schemeClr val="bg1"/>
          </a:solidFill>
        </p:spPr>
        <p:txBody>
          <a:bodyPr/>
          <a:lstStyle/>
          <a:p>
            <a:pPr>
              <a:buNone/>
            </a:pPr>
            <a:r>
              <a:rPr lang="en-US" sz="2400" i="1" dirty="0" smtClean="0"/>
              <a:t>“</a:t>
            </a:r>
            <a:r>
              <a:rPr lang="en-US" sz="2400" i="1" dirty="0"/>
              <a:t>I am Hammurabi, the perfect </a:t>
            </a:r>
            <a:r>
              <a:rPr lang="en-US" sz="2400" i="1" dirty="0" smtClean="0"/>
              <a:t>king...”</a:t>
            </a:r>
          </a:p>
          <a:p>
            <a:pPr>
              <a:buNone/>
            </a:pPr>
            <a:endParaRPr lang="en-US" sz="2400" i="1" dirty="0"/>
          </a:p>
          <a:p>
            <a:pPr>
              <a:buNone/>
            </a:pPr>
            <a:r>
              <a:rPr lang="en-US" sz="2400" i="1" dirty="0" smtClean="0"/>
              <a:t>“SHAMASH,  the great judge of heaven and earth, from whom the king is bestowed with the right and given the task to protect and serve the weak…”</a:t>
            </a:r>
            <a:endParaRPr lang="en-US" sz="2400" dirty="0"/>
          </a:p>
          <a:p>
            <a:pPr>
              <a:buNone/>
            </a:pPr>
            <a:endParaRPr lang="en-US" dirty="0" smtClean="0"/>
          </a:p>
          <a:p>
            <a:pPr>
              <a:buNone/>
            </a:pPr>
            <a:endParaRPr lang="en-US" dirty="0"/>
          </a:p>
        </p:txBody>
      </p:sp>
      <p:pic>
        <p:nvPicPr>
          <p:cNvPr id="5" name="Picture 4" descr="Hammurabi.jpg"/>
          <p:cNvPicPr>
            <a:picLocks noChangeAspect="1"/>
          </p:cNvPicPr>
          <p:nvPr/>
        </p:nvPicPr>
        <p:blipFill>
          <a:blip r:embed="rId2"/>
          <a:stretch>
            <a:fillRect/>
          </a:stretch>
        </p:blipFill>
        <p:spPr>
          <a:xfrm>
            <a:off x="4353608" y="1100228"/>
            <a:ext cx="4654651" cy="65701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658"/>
            <a:ext cx="8229600" cy="1143000"/>
          </a:xfrm>
        </p:spPr>
        <p:txBody>
          <a:bodyPr/>
          <a:lstStyle/>
          <a:p>
            <a:r>
              <a:rPr lang="en-US" dirty="0" smtClean="0"/>
              <a:t>Darius: 520BC </a:t>
            </a:r>
            <a:endParaRPr lang="en-US" dirty="0"/>
          </a:p>
        </p:txBody>
      </p:sp>
      <p:sp>
        <p:nvSpPr>
          <p:cNvPr id="3" name="Content Placeholder 2"/>
          <p:cNvSpPr>
            <a:spLocks noGrp="1"/>
          </p:cNvSpPr>
          <p:nvPr>
            <p:ph idx="1"/>
          </p:nvPr>
        </p:nvSpPr>
        <p:spPr>
          <a:xfrm>
            <a:off x="462866" y="4471543"/>
            <a:ext cx="8229600" cy="2386457"/>
          </a:xfrm>
        </p:spPr>
        <p:txBody>
          <a:bodyPr/>
          <a:lstStyle/>
          <a:p>
            <a:pPr marL="0" indent="0">
              <a:buNone/>
            </a:pPr>
            <a:r>
              <a:rPr lang="en-US" sz="2400" i="1" dirty="0"/>
              <a:t>“By the </a:t>
            </a:r>
            <a:r>
              <a:rPr lang="en-US" sz="2400" i="1" dirty="0" err="1"/>
              <a:t>favour</a:t>
            </a:r>
            <a:r>
              <a:rPr lang="en-US" sz="2400" i="1" dirty="0"/>
              <a:t> of </a:t>
            </a:r>
            <a:r>
              <a:rPr lang="en-US" sz="2400" i="1" dirty="0" err="1"/>
              <a:t>Ahuramazda</a:t>
            </a:r>
            <a:r>
              <a:rPr lang="en-US" sz="2400" i="1" dirty="0"/>
              <a:t>… I dealt with the countries which fought against each other, where people were killing each other, so that their people do not kill each other any more and I returned everyone to his place…  By the </a:t>
            </a:r>
            <a:r>
              <a:rPr lang="en-US" sz="2400" i="1" dirty="0" err="1"/>
              <a:t>favour</a:t>
            </a:r>
            <a:r>
              <a:rPr lang="en-US" sz="2400" i="1" dirty="0"/>
              <a:t> of </a:t>
            </a:r>
            <a:r>
              <a:rPr lang="en-US" sz="2400" i="1" dirty="0" err="1"/>
              <a:t>Ahuramazda</a:t>
            </a:r>
            <a:r>
              <a:rPr lang="en-US" sz="2400" i="1" dirty="0"/>
              <a:t> I completed many building projects which had previously been abandoned…</a:t>
            </a:r>
            <a:r>
              <a:rPr lang="en-US" sz="2400" i="1" dirty="0" smtClean="0"/>
              <a:t>”</a:t>
            </a:r>
            <a:endParaRPr lang="en-US" sz="2400" dirty="0"/>
          </a:p>
        </p:txBody>
      </p:sp>
      <p:pic>
        <p:nvPicPr>
          <p:cNvPr id="4" name="Picture 3"/>
          <p:cNvPicPr>
            <a:picLocks noChangeAspect="1"/>
          </p:cNvPicPr>
          <p:nvPr/>
        </p:nvPicPr>
        <p:blipFill>
          <a:blip r:embed="rId2"/>
          <a:stretch>
            <a:fillRect/>
          </a:stretch>
        </p:blipFill>
        <p:spPr>
          <a:xfrm>
            <a:off x="544311" y="1006224"/>
            <a:ext cx="7867757" cy="3450850"/>
          </a:xfrm>
          <a:prstGeom prst="rect">
            <a:avLst/>
          </a:prstGeom>
        </p:spPr>
      </p:pic>
    </p:spTree>
    <p:extLst>
      <p:ext uri="{BB962C8B-B14F-4D97-AF65-F5344CB8AC3E}">
        <p14:creationId xmlns:p14="http://schemas.microsoft.com/office/powerpoint/2010/main" val="161158865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668"/>
            <a:ext cx="8229600" cy="1143000"/>
          </a:xfrm>
        </p:spPr>
        <p:txBody>
          <a:bodyPr/>
          <a:lstStyle/>
          <a:p>
            <a:r>
              <a:rPr lang="en-US" dirty="0" smtClean="0"/>
              <a:t>Xerxes: 480BC</a:t>
            </a:r>
            <a:endParaRPr lang="en-US" dirty="0"/>
          </a:p>
        </p:txBody>
      </p:sp>
      <p:sp>
        <p:nvSpPr>
          <p:cNvPr id="3" name="Content Placeholder 2"/>
          <p:cNvSpPr>
            <a:spLocks noGrp="1"/>
          </p:cNvSpPr>
          <p:nvPr>
            <p:ph idx="1"/>
          </p:nvPr>
        </p:nvSpPr>
        <p:spPr>
          <a:xfrm>
            <a:off x="457200" y="1029918"/>
            <a:ext cx="8131973" cy="2523914"/>
          </a:xfrm>
        </p:spPr>
        <p:txBody>
          <a:bodyPr/>
          <a:lstStyle/>
          <a:p>
            <a:r>
              <a:rPr lang="en-US" sz="2400" i="1" dirty="0"/>
              <a:t>“Thus was the desire of </a:t>
            </a:r>
            <a:r>
              <a:rPr lang="en-US" sz="2400" i="1" dirty="0" err="1"/>
              <a:t>Ahuramazda</a:t>
            </a:r>
            <a:r>
              <a:rPr lang="en-US" sz="2400" i="1" dirty="0"/>
              <a:t> that Darius, my father, was made king over this earth… And by the </a:t>
            </a:r>
            <a:r>
              <a:rPr lang="en-US" sz="2400" i="1" dirty="0" err="1"/>
              <a:t>favour</a:t>
            </a:r>
            <a:r>
              <a:rPr lang="en-US" sz="2400" i="1" dirty="0"/>
              <a:t> of </a:t>
            </a:r>
            <a:r>
              <a:rPr lang="en-US" sz="2400" i="1" dirty="0" err="1"/>
              <a:t>Ahuramazda</a:t>
            </a:r>
            <a:r>
              <a:rPr lang="en-US" sz="2400" i="1" dirty="0"/>
              <a:t>, became I king in my father’s place</a:t>
            </a:r>
            <a:r>
              <a:rPr lang="en-US" sz="2400" i="1" dirty="0" smtClean="0"/>
              <a:t>.”</a:t>
            </a:r>
            <a:endParaRPr lang="en-US" sz="2400" dirty="0"/>
          </a:p>
          <a:p>
            <a:r>
              <a:rPr lang="en-US" sz="2400" i="1" dirty="0" smtClean="0"/>
              <a:t>“Me</a:t>
            </a:r>
            <a:r>
              <a:rPr lang="en-US" sz="2400" i="1" dirty="0"/>
              <a:t>, may </a:t>
            </a:r>
            <a:r>
              <a:rPr lang="en-US" sz="2400" i="1" dirty="0" err="1"/>
              <a:t>Ahuramazda</a:t>
            </a:r>
            <a:r>
              <a:rPr lang="en-US" sz="2400" i="1" dirty="0"/>
              <a:t> protect, together with the gods, and my kingdom…</a:t>
            </a:r>
            <a:r>
              <a:rPr lang="en-US" sz="2400" i="1" dirty="0" smtClean="0"/>
              <a:t>”</a:t>
            </a:r>
            <a:endParaRPr lang="en-US" sz="2400" dirty="0"/>
          </a:p>
        </p:txBody>
      </p:sp>
      <p:pic>
        <p:nvPicPr>
          <p:cNvPr id="5" name="Picture 4"/>
          <p:cNvPicPr>
            <a:picLocks noChangeAspect="1"/>
          </p:cNvPicPr>
          <p:nvPr/>
        </p:nvPicPr>
        <p:blipFill>
          <a:blip r:embed="rId2"/>
          <a:stretch>
            <a:fillRect/>
          </a:stretch>
        </p:blipFill>
        <p:spPr>
          <a:xfrm>
            <a:off x="1558097" y="3207655"/>
            <a:ext cx="5931243" cy="3510347"/>
          </a:xfrm>
          <a:prstGeom prst="rect">
            <a:avLst/>
          </a:prstGeom>
        </p:spPr>
      </p:pic>
    </p:spTree>
    <p:extLst>
      <p:ext uri="{BB962C8B-B14F-4D97-AF65-F5344CB8AC3E}">
        <p14:creationId xmlns:p14="http://schemas.microsoft.com/office/powerpoint/2010/main" val="169461934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mmurabi.jpg"/>
          <p:cNvPicPr>
            <a:picLocks noChangeAspect="1"/>
          </p:cNvPicPr>
          <p:nvPr/>
        </p:nvPicPr>
        <p:blipFill>
          <a:blip r:embed="rId2"/>
          <a:stretch>
            <a:fillRect/>
          </a:stretch>
        </p:blipFill>
        <p:spPr>
          <a:xfrm>
            <a:off x="5645611" y="168249"/>
            <a:ext cx="2583385" cy="3646522"/>
          </a:xfrm>
          <a:prstGeom prst="rect">
            <a:avLst/>
          </a:prstGeom>
        </p:spPr>
      </p:pic>
      <p:pic>
        <p:nvPicPr>
          <p:cNvPr id="5" name="Picture 4"/>
          <p:cNvPicPr>
            <a:picLocks noChangeAspect="1"/>
          </p:cNvPicPr>
          <p:nvPr/>
        </p:nvPicPr>
        <p:blipFill>
          <a:blip r:embed="rId3"/>
          <a:stretch>
            <a:fillRect/>
          </a:stretch>
        </p:blipFill>
        <p:spPr>
          <a:xfrm>
            <a:off x="259540" y="271459"/>
            <a:ext cx="4903159" cy="2901885"/>
          </a:xfrm>
          <a:prstGeom prst="rect">
            <a:avLst/>
          </a:prstGeom>
        </p:spPr>
      </p:pic>
      <p:pic>
        <p:nvPicPr>
          <p:cNvPr id="7" name="Picture 6" descr="shulgi.jpg"/>
          <p:cNvPicPr>
            <a:picLocks noChangeAspect="1"/>
          </p:cNvPicPr>
          <p:nvPr/>
        </p:nvPicPr>
        <p:blipFill>
          <a:blip r:embed="rId4"/>
          <a:stretch>
            <a:fillRect/>
          </a:stretch>
        </p:blipFill>
        <p:spPr>
          <a:xfrm>
            <a:off x="4948277" y="3967003"/>
            <a:ext cx="3716461" cy="2713855"/>
          </a:xfrm>
          <a:prstGeom prst="rect">
            <a:avLst/>
          </a:prstGeom>
        </p:spPr>
      </p:pic>
      <p:pic>
        <p:nvPicPr>
          <p:cNvPr id="8" name="Picture 7" descr="Sargon_of_Akkad.jpg"/>
          <p:cNvPicPr>
            <a:picLocks noChangeAspect="1"/>
          </p:cNvPicPr>
          <p:nvPr/>
        </p:nvPicPr>
        <p:blipFill>
          <a:blip r:embed="rId5"/>
          <a:stretch>
            <a:fillRect/>
          </a:stretch>
        </p:blipFill>
        <p:spPr>
          <a:xfrm>
            <a:off x="1133722" y="3372579"/>
            <a:ext cx="2775401" cy="3308279"/>
          </a:xfrm>
          <a:prstGeom prst="rect">
            <a:avLst/>
          </a:prstGeom>
        </p:spPr>
      </p:pic>
    </p:spTree>
    <p:extLst>
      <p:ext uri="{BB962C8B-B14F-4D97-AF65-F5344CB8AC3E}">
        <p14:creationId xmlns:p14="http://schemas.microsoft.com/office/powerpoint/2010/main" val="2400029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 y="1363122"/>
            <a:ext cx="6695514" cy="5494878"/>
          </a:xfrm>
          <a:prstGeom prst="rect">
            <a:avLst/>
          </a:prstGeom>
        </p:spPr>
      </p:pic>
      <p:sp>
        <p:nvSpPr>
          <p:cNvPr id="3" name="Content Placeholder 2"/>
          <p:cNvSpPr>
            <a:spLocks noGrp="1"/>
          </p:cNvSpPr>
          <p:nvPr>
            <p:ph idx="1"/>
          </p:nvPr>
        </p:nvSpPr>
        <p:spPr>
          <a:xfrm>
            <a:off x="3886581" y="1493036"/>
            <a:ext cx="5200135" cy="3072163"/>
          </a:xfrm>
          <a:noFill/>
        </p:spPr>
        <p:txBody>
          <a:bodyPr/>
          <a:lstStyle/>
          <a:p>
            <a:pPr lvl="3">
              <a:buFont typeface="Arial"/>
              <a:buChar char="•"/>
            </a:pPr>
            <a:r>
              <a:rPr lang="en-US" sz="2400" dirty="0" smtClean="0">
                <a:solidFill>
                  <a:schemeClr val="bg1"/>
                </a:solidFill>
              </a:rPr>
              <a:t>Judge</a:t>
            </a:r>
          </a:p>
          <a:p>
            <a:pPr lvl="3">
              <a:buFont typeface="Arial"/>
              <a:buChar char="•"/>
            </a:pPr>
            <a:r>
              <a:rPr lang="en-US" sz="2400" dirty="0" smtClean="0">
                <a:solidFill>
                  <a:schemeClr val="bg1"/>
                </a:solidFill>
              </a:rPr>
              <a:t>Lawgiver</a:t>
            </a:r>
          </a:p>
          <a:p>
            <a:pPr lvl="3">
              <a:buFont typeface="Arial"/>
              <a:buChar char="•"/>
            </a:pPr>
            <a:r>
              <a:rPr lang="en-US" sz="2400" dirty="0" smtClean="0">
                <a:solidFill>
                  <a:schemeClr val="bg1"/>
                </a:solidFill>
              </a:rPr>
              <a:t>Warlord</a:t>
            </a:r>
          </a:p>
          <a:p>
            <a:pPr lvl="3">
              <a:buFont typeface="Arial"/>
              <a:buChar char="•"/>
            </a:pPr>
            <a:r>
              <a:rPr lang="en-US" sz="2400" dirty="0" smtClean="0">
                <a:solidFill>
                  <a:schemeClr val="bg1"/>
                </a:solidFill>
              </a:rPr>
              <a:t>Shepherd</a:t>
            </a:r>
          </a:p>
          <a:p>
            <a:pPr lvl="3">
              <a:buFont typeface="Arial"/>
              <a:buChar char="•"/>
            </a:pPr>
            <a:r>
              <a:rPr lang="en-US" sz="2400" dirty="0" smtClean="0">
                <a:solidFill>
                  <a:schemeClr val="bg1"/>
                </a:solidFill>
              </a:rPr>
              <a:t>Priest </a:t>
            </a:r>
          </a:p>
          <a:p>
            <a:pPr lvl="3">
              <a:buFont typeface="Arial"/>
              <a:buChar char="•"/>
            </a:pPr>
            <a:r>
              <a:rPr lang="en-US" sz="2400" dirty="0" err="1" smtClean="0">
                <a:solidFill>
                  <a:schemeClr val="bg1"/>
                </a:solidFill>
              </a:rPr>
              <a:t>Saviour</a:t>
            </a:r>
            <a:r>
              <a:rPr lang="en-US" sz="2400" dirty="0" smtClean="0">
                <a:solidFill>
                  <a:schemeClr val="bg1"/>
                </a:solidFill>
              </a:rPr>
              <a:t> </a:t>
            </a:r>
            <a:r>
              <a:rPr lang="en-US" sz="2400" dirty="0">
                <a:solidFill>
                  <a:schemeClr val="bg1"/>
                </a:solidFill>
              </a:rPr>
              <a:t>over cosmic</a:t>
            </a:r>
            <a:r>
              <a:rPr lang="en-US" sz="2400" dirty="0" smtClean="0">
                <a:solidFill>
                  <a:schemeClr val="bg1"/>
                </a:solidFill>
              </a:rPr>
              <a:t> ‘chaos’</a:t>
            </a:r>
          </a:p>
          <a:p>
            <a:pPr>
              <a:buNone/>
            </a:pPr>
            <a:endParaRPr lang="en-US" sz="2800" dirty="0" smtClean="0"/>
          </a:p>
          <a:p>
            <a:pPr>
              <a:buNone/>
            </a:pPr>
            <a:r>
              <a:rPr lang="en-US" sz="2800" b="1" i="1" dirty="0" smtClean="0"/>
              <a:t>	</a:t>
            </a:r>
            <a:endParaRPr lang="en-US" sz="2800" dirty="0"/>
          </a:p>
        </p:txBody>
      </p:sp>
      <p:sp>
        <p:nvSpPr>
          <p:cNvPr id="2" name="Title 1"/>
          <p:cNvSpPr>
            <a:spLocks noGrp="1"/>
          </p:cNvSpPr>
          <p:nvPr>
            <p:ph type="title"/>
          </p:nvPr>
        </p:nvSpPr>
        <p:spPr>
          <a:xfrm>
            <a:off x="2023533" y="274638"/>
            <a:ext cx="4876800" cy="809095"/>
          </a:xfrm>
          <a:noFill/>
        </p:spPr>
        <p:txBody>
          <a:bodyPr/>
          <a:lstStyle/>
          <a:p>
            <a:r>
              <a:rPr lang="en-US" dirty="0" smtClean="0">
                <a:solidFill>
                  <a:srgbClr val="FFFFFF"/>
                </a:solidFill>
              </a:rPr>
              <a:t>The god-king</a:t>
            </a:r>
            <a:r>
              <a:rPr lang="en-US" dirty="0" smtClean="0"/>
              <a:t/>
            </a:r>
            <a:br>
              <a:rPr lang="en-US" dirty="0" smtClean="0"/>
            </a:b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52355870"/>
              </p:ext>
            </p:extLst>
          </p:nvPr>
        </p:nvGraphicFramePr>
        <p:xfrm>
          <a:off x="2009814" y="706992"/>
          <a:ext cx="5027814" cy="5179632"/>
        </p:xfrm>
        <a:graphic>
          <a:graphicData uri="http://schemas.openxmlformats.org/drawingml/2006/table">
            <a:tbl>
              <a:tblPr firstRow="1" bandRow="1">
                <a:tableStyleId>{5C22544A-7EE6-4342-B048-85BDC9FD1C3A}</a:tableStyleId>
              </a:tblPr>
              <a:tblGrid>
                <a:gridCol w="2513907"/>
                <a:gridCol w="2513907"/>
              </a:tblGrid>
              <a:tr h="431636">
                <a:tc>
                  <a:txBody>
                    <a:bodyPr/>
                    <a:lstStyle/>
                    <a:p>
                      <a:pPr algn="ctr"/>
                      <a:r>
                        <a:rPr lang="en-US" dirty="0" smtClean="0"/>
                        <a:t>TIME PERIOD / REGION</a:t>
                      </a:r>
                      <a:endParaRPr lang="en-US" dirty="0"/>
                    </a:p>
                  </a:txBody>
                  <a:tcPr/>
                </a:tc>
                <a:tc>
                  <a:txBody>
                    <a:bodyPr/>
                    <a:lstStyle/>
                    <a:p>
                      <a:pPr algn="ctr"/>
                      <a:r>
                        <a:rPr lang="en-US" dirty="0" smtClean="0"/>
                        <a:t>KINGS AND</a:t>
                      </a:r>
                      <a:r>
                        <a:rPr lang="en-US" baseline="0" dirty="0" smtClean="0"/>
                        <a:t> QUEENS</a:t>
                      </a:r>
                    </a:p>
                  </a:txBody>
                  <a:tcPr/>
                </a:tc>
              </a:tr>
              <a:tr h="431636">
                <a:tc>
                  <a:txBody>
                    <a:bodyPr/>
                    <a:lstStyle/>
                    <a:p>
                      <a:r>
                        <a:rPr lang="en-US" dirty="0" smtClean="0"/>
                        <a:t>Ancient Near East </a:t>
                      </a:r>
                    </a:p>
                  </a:txBody>
                  <a:tcPr/>
                </a:tc>
                <a:tc>
                  <a:txBody>
                    <a:bodyPr/>
                    <a:lstStyle/>
                    <a:p>
                      <a:pPr algn="ctr"/>
                      <a:r>
                        <a:rPr lang="en-US" dirty="0" smtClean="0"/>
                        <a:t>570</a:t>
                      </a:r>
                      <a:endParaRPr lang="en-US" dirty="0"/>
                    </a:p>
                  </a:txBody>
                  <a:tcPr/>
                </a:tc>
              </a:tr>
              <a:tr h="431636">
                <a:tc>
                  <a:txBody>
                    <a:bodyPr/>
                    <a:lstStyle/>
                    <a:p>
                      <a:r>
                        <a:rPr lang="en-US" dirty="0" smtClean="0"/>
                        <a:t>Hellenistic </a:t>
                      </a:r>
                      <a:endParaRPr lang="en-US" dirty="0"/>
                    </a:p>
                  </a:txBody>
                  <a:tcPr/>
                </a:tc>
                <a:tc>
                  <a:txBody>
                    <a:bodyPr/>
                    <a:lstStyle/>
                    <a:p>
                      <a:pPr algn="ctr"/>
                      <a:r>
                        <a:rPr lang="en-US" dirty="0" smtClean="0"/>
                        <a:t>174</a:t>
                      </a:r>
                      <a:endParaRPr lang="en-US" dirty="0"/>
                    </a:p>
                  </a:txBody>
                  <a:tcPr/>
                </a:tc>
              </a:tr>
              <a:tr h="431636">
                <a:tc>
                  <a:txBody>
                    <a:bodyPr/>
                    <a:lstStyle/>
                    <a:p>
                      <a:r>
                        <a:rPr lang="en-US" dirty="0" smtClean="0"/>
                        <a:t>Roman</a:t>
                      </a:r>
                      <a:r>
                        <a:rPr lang="en-US" baseline="0" dirty="0" smtClean="0"/>
                        <a:t> and Byzantine </a:t>
                      </a:r>
                      <a:endParaRPr lang="en-US" dirty="0"/>
                    </a:p>
                  </a:txBody>
                  <a:tcPr/>
                </a:tc>
                <a:tc>
                  <a:txBody>
                    <a:bodyPr/>
                    <a:lstStyle/>
                    <a:p>
                      <a:pPr algn="ctr"/>
                      <a:r>
                        <a:rPr lang="en-US" dirty="0" smtClean="0"/>
                        <a:t>289</a:t>
                      </a:r>
                      <a:endParaRPr lang="en-US" dirty="0"/>
                    </a:p>
                  </a:txBody>
                  <a:tcPr/>
                </a:tc>
              </a:tr>
              <a:tr h="431636">
                <a:tc>
                  <a:txBody>
                    <a:bodyPr/>
                    <a:lstStyle/>
                    <a:p>
                      <a:r>
                        <a:rPr lang="en-US" dirty="0" smtClean="0"/>
                        <a:t>Barbarian</a:t>
                      </a:r>
                    </a:p>
                  </a:txBody>
                  <a:tcPr/>
                </a:tc>
                <a:tc>
                  <a:txBody>
                    <a:bodyPr/>
                    <a:lstStyle/>
                    <a:p>
                      <a:pPr algn="ctr"/>
                      <a:r>
                        <a:rPr lang="en-US" dirty="0" smtClean="0"/>
                        <a:t>213</a:t>
                      </a:r>
                      <a:endParaRPr lang="en-US" dirty="0"/>
                    </a:p>
                  </a:txBody>
                  <a:tcPr/>
                </a:tc>
              </a:tr>
              <a:tr h="431636">
                <a:tc>
                  <a:txBody>
                    <a:bodyPr/>
                    <a:lstStyle/>
                    <a:p>
                      <a:r>
                        <a:rPr lang="en-US" dirty="0" smtClean="0"/>
                        <a:t>European</a:t>
                      </a:r>
                      <a:endParaRPr lang="en-US" dirty="0"/>
                    </a:p>
                  </a:txBody>
                  <a:tcPr/>
                </a:tc>
                <a:tc>
                  <a:txBody>
                    <a:bodyPr/>
                    <a:lstStyle/>
                    <a:p>
                      <a:pPr algn="ctr"/>
                      <a:r>
                        <a:rPr lang="en-US" dirty="0" smtClean="0"/>
                        <a:t>2,139</a:t>
                      </a:r>
                      <a:endParaRPr lang="en-US" dirty="0"/>
                    </a:p>
                  </a:txBody>
                  <a:tcPr/>
                </a:tc>
              </a:tr>
              <a:tr h="431636">
                <a:tc>
                  <a:txBody>
                    <a:bodyPr/>
                    <a:lstStyle/>
                    <a:p>
                      <a:r>
                        <a:rPr lang="en-US" dirty="0" smtClean="0"/>
                        <a:t>Islamic</a:t>
                      </a:r>
                      <a:endParaRPr lang="en-US" dirty="0"/>
                    </a:p>
                  </a:txBody>
                  <a:tcPr/>
                </a:tc>
                <a:tc>
                  <a:txBody>
                    <a:bodyPr/>
                    <a:lstStyle/>
                    <a:p>
                      <a:pPr algn="ctr"/>
                      <a:r>
                        <a:rPr lang="en-US" dirty="0" smtClean="0"/>
                        <a:t>596</a:t>
                      </a:r>
                      <a:endParaRPr lang="en-US" dirty="0"/>
                    </a:p>
                  </a:txBody>
                  <a:tcPr/>
                </a:tc>
              </a:tr>
              <a:tr h="431636">
                <a:tc>
                  <a:txBody>
                    <a:bodyPr/>
                    <a:lstStyle/>
                    <a:p>
                      <a:r>
                        <a:rPr lang="en-US" dirty="0" smtClean="0"/>
                        <a:t>Indian</a:t>
                      </a:r>
                      <a:endParaRPr lang="en-US" dirty="0"/>
                    </a:p>
                  </a:txBody>
                  <a:tcPr/>
                </a:tc>
                <a:tc>
                  <a:txBody>
                    <a:bodyPr/>
                    <a:lstStyle/>
                    <a:p>
                      <a:pPr algn="ctr"/>
                      <a:r>
                        <a:rPr lang="en-US" dirty="0" smtClean="0"/>
                        <a:t>97</a:t>
                      </a:r>
                      <a:endParaRPr lang="en-US" dirty="0"/>
                    </a:p>
                  </a:txBody>
                  <a:tcPr/>
                </a:tc>
              </a:tr>
              <a:tr h="431636">
                <a:tc>
                  <a:txBody>
                    <a:bodyPr/>
                    <a:lstStyle/>
                    <a:p>
                      <a:r>
                        <a:rPr lang="en-US" dirty="0" smtClean="0"/>
                        <a:t>Far East</a:t>
                      </a:r>
                      <a:endParaRPr lang="en-US" dirty="0"/>
                    </a:p>
                  </a:txBody>
                  <a:tcPr/>
                </a:tc>
                <a:tc>
                  <a:txBody>
                    <a:bodyPr/>
                    <a:lstStyle/>
                    <a:p>
                      <a:pPr algn="ctr"/>
                      <a:r>
                        <a:rPr lang="en-US" dirty="0" smtClean="0"/>
                        <a:t>499</a:t>
                      </a:r>
                      <a:endParaRPr lang="en-US" dirty="0"/>
                    </a:p>
                  </a:txBody>
                  <a:tcPr/>
                </a:tc>
              </a:tr>
              <a:tr h="431636">
                <a:tc>
                  <a:txBody>
                    <a:bodyPr/>
                    <a:lstStyle/>
                    <a:p>
                      <a:r>
                        <a:rPr lang="en-US" dirty="0" smtClean="0"/>
                        <a:t>African</a:t>
                      </a:r>
                      <a:endParaRPr lang="en-US" dirty="0"/>
                    </a:p>
                  </a:txBody>
                  <a:tcPr/>
                </a:tc>
                <a:tc>
                  <a:txBody>
                    <a:bodyPr/>
                    <a:lstStyle/>
                    <a:p>
                      <a:pPr algn="ctr"/>
                      <a:r>
                        <a:rPr lang="en-US" dirty="0" smtClean="0"/>
                        <a:t>77</a:t>
                      </a:r>
                      <a:endParaRPr lang="en-US" dirty="0"/>
                    </a:p>
                  </a:txBody>
                  <a:tcPr/>
                </a:tc>
              </a:tr>
              <a:tr h="431636">
                <a:tc>
                  <a:txBody>
                    <a:bodyPr/>
                    <a:lstStyle/>
                    <a:p>
                      <a:r>
                        <a:rPr lang="en-US" dirty="0" smtClean="0"/>
                        <a:t>New World </a:t>
                      </a:r>
                      <a:endParaRPr lang="en-US" dirty="0"/>
                    </a:p>
                  </a:txBody>
                  <a:tcPr/>
                </a:tc>
                <a:tc>
                  <a:txBody>
                    <a:bodyPr/>
                    <a:lstStyle/>
                    <a:p>
                      <a:pPr algn="ctr"/>
                      <a:r>
                        <a:rPr lang="en-US" dirty="0" smtClean="0"/>
                        <a:t>45</a:t>
                      </a:r>
                      <a:endParaRPr lang="en-US" dirty="0"/>
                    </a:p>
                  </a:txBody>
                  <a:tcPr/>
                </a:tc>
              </a:tr>
              <a:tr h="431636">
                <a:tc>
                  <a:txBody>
                    <a:bodyPr/>
                    <a:lstStyle/>
                    <a:p>
                      <a:r>
                        <a:rPr lang="en-US" b="1" dirty="0" smtClean="0"/>
                        <a:t>TOTAL</a:t>
                      </a:r>
                      <a:endParaRPr lang="en-US" b="1" dirty="0"/>
                    </a:p>
                  </a:txBody>
                  <a:tcPr/>
                </a:tc>
                <a:tc>
                  <a:txBody>
                    <a:bodyPr/>
                    <a:lstStyle/>
                    <a:p>
                      <a:pPr algn="ctr"/>
                      <a:r>
                        <a:rPr lang="en-US" b="1" dirty="0" smtClean="0"/>
                        <a:t>4,699</a:t>
                      </a:r>
                      <a:endParaRPr lang="en-US" b="1" dirty="0"/>
                    </a:p>
                  </a:txBody>
                  <a:tcPr/>
                </a:tc>
              </a:tr>
            </a:tbl>
          </a:graphicData>
        </a:graphic>
      </p:graphicFrame>
      <p:sp>
        <p:nvSpPr>
          <p:cNvPr id="3" name="Oval 2"/>
          <p:cNvSpPr/>
          <p:nvPr/>
        </p:nvSpPr>
        <p:spPr>
          <a:xfrm>
            <a:off x="5239789" y="5413940"/>
            <a:ext cx="1110445" cy="49284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267139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ing carried.jpg"/>
          <p:cNvPicPr>
            <a:picLocks noChangeAspect="1"/>
          </p:cNvPicPr>
          <p:nvPr/>
        </p:nvPicPr>
        <p:blipFill>
          <a:blip r:embed="rId2"/>
          <a:stretch>
            <a:fillRect/>
          </a:stretch>
        </p:blipFill>
        <p:spPr>
          <a:xfrm>
            <a:off x="3253914" y="2584476"/>
            <a:ext cx="5760762" cy="3980734"/>
          </a:xfrm>
          <a:prstGeom prst="rect">
            <a:avLst/>
          </a:prstGeom>
        </p:spPr>
      </p:pic>
      <p:sp>
        <p:nvSpPr>
          <p:cNvPr id="2" name="Title 1"/>
          <p:cNvSpPr>
            <a:spLocks noGrp="1"/>
          </p:cNvSpPr>
          <p:nvPr>
            <p:ph type="title"/>
          </p:nvPr>
        </p:nvSpPr>
        <p:spPr>
          <a:xfrm>
            <a:off x="2023533" y="274638"/>
            <a:ext cx="4876800" cy="809095"/>
          </a:xfrm>
          <a:solidFill>
            <a:schemeClr val="bg1"/>
          </a:solidFill>
        </p:spPr>
        <p:txBody>
          <a:bodyPr/>
          <a:lstStyle/>
          <a:p>
            <a:r>
              <a:rPr lang="en-US" dirty="0" smtClean="0"/>
              <a:t>The God-King</a:t>
            </a:r>
            <a:br>
              <a:rPr lang="en-US" dirty="0" smtClean="0"/>
            </a:br>
            <a:endParaRPr lang="en-US" dirty="0"/>
          </a:p>
        </p:txBody>
      </p:sp>
      <p:sp>
        <p:nvSpPr>
          <p:cNvPr id="3" name="Content Placeholder 2"/>
          <p:cNvSpPr>
            <a:spLocks noGrp="1"/>
          </p:cNvSpPr>
          <p:nvPr>
            <p:ph idx="1"/>
          </p:nvPr>
        </p:nvSpPr>
        <p:spPr>
          <a:xfrm>
            <a:off x="457200" y="1423169"/>
            <a:ext cx="8212668" cy="2810933"/>
          </a:xfrm>
          <a:noFill/>
        </p:spPr>
        <p:txBody>
          <a:bodyPr/>
          <a:lstStyle/>
          <a:p>
            <a:pPr>
              <a:buNone/>
            </a:pPr>
            <a:r>
              <a:rPr lang="en-US" sz="2800" dirty="0"/>
              <a:t>	</a:t>
            </a:r>
            <a:r>
              <a:rPr lang="en-US" sz="2400" dirty="0" smtClean="0"/>
              <a:t>Strict </a:t>
            </a:r>
            <a:r>
              <a:rPr lang="en-US" sz="2400" dirty="0"/>
              <a:t>regulations to preserve purity and power </a:t>
            </a:r>
            <a:endParaRPr lang="en-US" sz="2400" dirty="0" smtClean="0"/>
          </a:p>
          <a:p>
            <a:pPr lvl="2"/>
            <a:r>
              <a:rPr lang="en-US" dirty="0" smtClean="0"/>
              <a:t>Separated </a:t>
            </a:r>
            <a:r>
              <a:rPr lang="en-US" dirty="0"/>
              <a:t>from the people</a:t>
            </a:r>
            <a:endParaRPr lang="en-US" dirty="0" smtClean="0"/>
          </a:p>
          <a:p>
            <a:pPr lvl="2"/>
            <a:r>
              <a:rPr lang="en-US" dirty="0" smtClean="0"/>
              <a:t>Not </a:t>
            </a:r>
            <a:r>
              <a:rPr lang="en-US" dirty="0"/>
              <a:t>allowed to eat or drink certain </a:t>
            </a:r>
            <a:r>
              <a:rPr lang="en-US" dirty="0" smtClean="0"/>
              <a:t>things</a:t>
            </a:r>
            <a:endParaRPr lang="en-US" dirty="0"/>
          </a:p>
          <a:p>
            <a:pPr lvl="2"/>
            <a:r>
              <a:rPr lang="en-US" dirty="0" smtClean="0"/>
              <a:t>Could not </a:t>
            </a:r>
            <a:r>
              <a:rPr lang="en-US" dirty="0"/>
              <a:t>be touched</a:t>
            </a:r>
            <a:r>
              <a:rPr lang="en-US" dirty="0" smtClean="0"/>
              <a:t> </a:t>
            </a:r>
          </a:p>
          <a:p>
            <a:pPr lvl="2"/>
            <a:r>
              <a:rPr lang="en-US" dirty="0" smtClean="0"/>
              <a:t>Carried </a:t>
            </a:r>
            <a:endParaRPr lang="en-US" dirty="0"/>
          </a:p>
          <a:p>
            <a:pPr>
              <a:buNone/>
            </a:pPr>
            <a:endParaRPr lang="en-US" sz="2800" dirty="0" smtClean="0"/>
          </a:p>
          <a:p>
            <a:pPr>
              <a:buNone/>
            </a:pPr>
            <a:r>
              <a:rPr lang="en-US" sz="2800" b="1" i="1" dirty="0" smtClean="0"/>
              <a:t>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7" y="274638"/>
            <a:ext cx="7230532" cy="809095"/>
          </a:xfrm>
          <a:solidFill>
            <a:schemeClr val="bg1"/>
          </a:solidFill>
        </p:spPr>
        <p:txBody>
          <a:bodyPr/>
          <a:lstStyle/>
          <a:p>
            <a:r>
              <a:rPr lang="en-US" dirty="0" smtClean="0"/>
              <a:t>The Emperor Cult</a:t>
            </a:r>
            <a:br>
              <a:rPr lang="en-US" dirty="0" smtClean="0"/>
            </a:br>
            <a:r>
              <a:rPr lang="en-US" dirty="0" smtClean="0"/>
              <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a:xfrm>
            <a:off x="684456" y="1239265"/>
            <a:ext cx="8229600" cy="3910829"/>
          </a:xfrm>
          <a:solidFill>
            <a:schemeClr val="bg1"/>
          </a:solidFill>
        </p:spPr>
        <p:txBody>
          <a:bodyPr/>
          <a:lstStyle/>
          <a:p>
            <a:r>
              <a:rPr lang="en-US" dirty="0" smtClean="0"/>
              <a:t>FUSED </a:t>
            </a:r>
            <a:r>
              <a:rPr lang="en-US" dirty="0"/>
              <a:t>together </a:t>
            </a:r>
            <a:r>
              <a:rPr lang="en-US" dirty="0" smtClean="0"/>
              <a:t>religious </a:t>
            </a:r>
            <a:r>
              <a:rPr lang="en-US" dirty="0"/>
              <a:t>and non-religious practices within the empire </a:t>
            </a:r>
            <a:endParaRPr lang="en-US" dirty="0" smtClean="0"/>
          </a:p>
          <a:p>
            <a:r>
              <a:rPr lang="en-US" dirty="0" smtClean="0"/>
              <a:t>Focused all authority on </a:t>
            </a:r>
            <a:r>
              <a:rPr lang="en-US" dirty="0"/>
              <a:t>the </a:t>
            </a:r>
            <a:r>
              <a:rPr lang="en-US" dirty="0" smtClean="0"/>
              <a:t>RULER </a:t>
            </a:r>
            <a:endParaRPr lang="en-US" dirty="0"/>
          </a:p>
          <a:p>
            <a:r>
              <a:rPr lang="en-US" dirty="0">
                <a:solidFill>
                  <a:schemeClr val="bg1"/>
                </a:solidFill>
              </a:rPr>
              <a:t>A ruler who would be:</a:t>
            </a:r>
          </a:p>
          <a:p>
            <a:pPr marL="914400" lvl="2" indent="0">
              <a:buClr>
                <a:srgbClr val="FF0000"/>
              </a:buClr>
              <a:buSzPct val="125000"/>
              <a:buNone/>
            </a:pPr>
            <a:r>
              <a:rPr lang="en-US" sz="2800" dirty="0">
                <a:solidFill>
                  <a:schemeClr val="bg1"/>
                </a:solidFill>
              </a:rPr>
              <a:t>CROWNED </a:t>
            </a:r>
          </a:p>
          <a:p>
            <a:pPr marL="914400" lvl="2" indent="0">
              <a:buClr>
                <a:srgbClr val="FF0000"/>
              </a:buClr>
              <a:buSzPct val="125000"/>
              <a:buNone/>
            </a:pPr>
            <a:r>
              <a:rPr lang="en-US" sz="2800" dirty="0">
                <a:solidFill>
                  <a:schemeClr val="bg1"/>
                </a:solidFill>
              </a:rPr>
              <a:t>WORSHIPPED as ‘divine’ </a:t>
            </a:r>
            <a:endParaRPr lang="en-US" sz="2800" dirty="0" smtClean="0">
              <a:solidFill>
                <a:schemeClr val="bg1"/>
              </a:solidFill>
            </a:endParaRPr>
          </a:p>
          <a:p>
            <a:pPr marL="914400" lvl="2" indent="0">
              <a:buClr>
                <a:srgbClr val="FF0000"/>
              </a:buClr>
              <a:buSzPct val="125000"/>
              <a:buNone/>
            </a:pPr>
            <a:r>
              <a:rPr lang="en-US" sz="2800" dirty="0" smtClean="0">
                <a:solidFill>
                  <a:schemeClr val="bg1"/>
                </a:solidFill>
              </a:rPr>
              <a:t>‘God’s </a:t>
            </a:r>
            <a:r>
              <a:rPr lang="en-US" sz="2800" dirty="0">
                <a:solidFill>
                  <a:schemeClr val="bg1"/>
                </a:solidFill>
              </a:rPr>
              <a:t>representative on </a:t>
            </a:r>
            <a:r>
              <a:rPr lang="en-US" sz="2800" dirty="0" smtClean="0">
                <a:solidFill>
                  <a:schemeClr val="bg1"/>
                </a:solidFill>
              </a:rPr>
              <a:t>earth’ </a:t>
            </a:r>
            <a:r>
              <a:rPr lang="en-US" sz="2800" dirty="0">
                <a:solidFill>
                  <a:schemeClr val="bg1"/>
                </a:solidFill>
              </a:rPr>
              <a:t>- “Holy Father” </a:t>
            </a:r>
          </a:p>
        </p:txBody>
      </p:sp>
      <p:pic>
        <p:nvPicPr>
          <p:cNvPr id="4" name="Picture 3" descr="alexander-the-great.jpg"/>
          <p:cNvPicPr>
            <a:picLocks noChangeAspect="1"/>
          </p:cNvPicPr>
          <p:nvPr/>
        </p:nvPicPr>
        <p:blipFill>
          <a:blip r:embed="rId2"/>
          <a:stretch>
            <a:fillRect/>
          </a:stretch>
        </p:blipFill>
        <p:spPr>
          <a:xfrm>
            <a:off x="1235239" y="3070824"/>
            <a:ext cx="3112760" cy="3666864"/>
          </a:xfrm>
          <a:prstGeom prst="rect">
            <a:avLst/>
          </a:prstGeom>
        </p:spPr>
      </p:pic>
      <p:pic>
        <p:nvPicPr>
          <p:cNvPr id="6" name="Picture 5" descr="julius_caesar.jpg"/>
          <p:cNvPicPr>
            <a:picLocks noChangeAspect="1"/>
          </p:cNvPicPr>
          <p:nvPr/>
        </p:nvPicPr>
        <p:blipFill>
          <a:blip r:embed="rId3"/>
          <a:stretch>
            <a:fillRect/>
          </a:stretch>
        </p:blipFill>
        <p:spPr>
          <a:xfrm>
            <a:off x="4748613" y="3074976"/>
            <a:ext cx="2964970" cy="367608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7" y="274638"/>
            <a:ext cx="7230532" cy="809095"/>
          </a:xfrm>
          <a:solidFill>
            <a:schemeClr val="bg1"/>
          </a:solidFill>
        </p:spPr>
        <p:txBody>
          <a:bodyPr/>
          <a:lstStyle/>
          <a:p>
            <a:r>
              <a:rPr lang="en-US" dirty="0" smtClean="0"/>
              <a:t>Acts 18</a:t>
            </a:r>
            <a:br>
              <a:rPr lang="en-US" dirty="0" smtClean="0"/>
            </a:br>
            <a:r>
              <a:rPr lang="en-US" dirty="0" smtClean="0"/>
              <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a:xfrm>
            <a:off x="193292" y="1435251"/>
            <a:ext cx="4681901" cy="3918276"/>
          </a:xfrm>
          <a:solidFill>
            <a:schemeClr val="bg1"/>
          </a:solidFill>
        </p:spPr>
        <p:txBody>
          <a:bodyPr/>
          <a:lstStyle/>
          <a:p>
            <a:pPr>
              <a:buNone/>
            </a:pPr>
            <a:r>
              <a:rPr lang="en-US" sz="2400" b="1" i="1" dirty="0" smtClean="0"/>
              <a:t>	</a:t>
            </a:r>
            <a:r>
              <a:rPr lang="en-US" sz="2400" b="1" dirty="0" smtClean="0"/>
              <a:t>1</a:t>
            </a:r>
            <a:r>
              <a:rPr lang="en-US" sz="2400" dirty="0" smtClean="0"/>
              <a:t> </a:t>
            </a:r>
            <a:r>
              <a:rPr lang="en-US" sz="2400" dirty="0"/>
              <a:t>After these things Paul departed from Athens and went to Corinth. </a:t>
            </a:r>
            <a:r>
              <a:rPr lang="en-US" sz="2400" b="1" dirty="0"/>
              <a:t>2</a:t>
            </a:r>
            <a:r>
              <a:rPr lang="en-US" sz="2400" dirty="0"/>
              <a:t> And he found a certain Jew named Aquila, born in Pontus, who had recently come from Italy with his wife Priscilla (because Claudius had commanded all the Jews to depart from Rome); and he came to </a:t>
            </a:r>
            <a:r>
              <a:rPr lang="en-US" sz="2400" dirty="0" smtClean="0"/>
              <a:t>them…</a:t>
            </a:r>
            <a:endParaRPr lang="en-US" sz="2400" dirty="0"/>
          </a:p>
        </p:txBody>
      </p:sp>
      <p:pic>
        <p:nvPicPr>
          <p:cNvPr id="6" name="Picture 5"/>
          <p:cNvPicPr>
            <a:picLocks noChangeAspect="1"/>
          </p:cNvPicPr>
          <p:nvPr/>
        </p:nvPicPr>
        <p:blipFill>
          <a:blip r:embed="rId2"/>
          <a:stretch>
            <a:fillRect/>
          </a:stretch>
        </p:blipFill>
        <p:spPr>
          <a:xfrm>
            <a:off x="5053740" y="1251917"/>
            <a:ext cx="3473788" cy="48536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14407" y="274638"/>
            <a:ext cx="7230532" cy="809095"/>
          </a:xfrm>
          <a:prstGeom prst="rect">
            <a:avLst/>
          </a:prstGeom>
          <a:solidFill>
            <a:schemeClr val="bg1"/>
          </a:solidFill>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4400" dirty="0" smtClean="0">
                <a:latin typeface="+mj-lt"/>
                <a:ea typeface="+mj-ea"/>
                <a:cs typeface="+mj-cs"/>
              </a:rPr>
              <a:t>A legacy of 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he Emperor Cult</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2" name="Rectangle 1"/>
          <p:cNvSpPr/>
          <p:nvPr/>
        </p:nvSpPr>
        <p:spPr>
          <a:xfrm>
            <a:off x="65976" y="4548695"/>
            <a:ext cx="8906895" cy="1661993"/>
          </a:xfrm>
          <a:prstGeom prst="rect">
            <a:avLst/>
          </a:prstGeom>
        </p:spPr>
        <p:txBody>
          <a:bodyPr wrap="square">
            <a:spAutoFit/>
          </a:bodyPr>
          <a:lstStyle/>
          <a:p>
            <a:endParaRPr lang="en-US" dirty="0" smtClean="0"/>
          </a:p>
          <a:p>
            <a:pPr lvl="2">
              <a:buClr>
                <a:srgbClr val="FF0000"/>
              </a:buClr>
              <a:buSzPct val="125000"/>
              <a:buFont typeface="Wingdings" charset="2"/>
              <a:buChar char="ü"/>
            </a:pPr>
            <a:r>
              <a:rPr lang="en-US" sz="2800" dirty="0"/>
              <a:t>CROWNED </a:t>
            </a:r>
          </a:p>
          <a:p>
            <a:pPr lvl="2">
              <a:buClr>
                <a:srgbClr val="FF0000"/>
              </a:buClr>
              <a:buSzPct val="125000"/>
              <a:buFont typeface="Wingdings" charset="2"/>
              <a:buChar char="ü"/>
            </a:pPr>
            <a:r>
              <a:rPr lang="en-US" sz="2800" dirty="0"/>
              <a:t>WORSHIPPED as ‘divine’ </a:t>
            </a:r>
          </a:p>
          <a:p>
            <a:pPr lvl="2">
              <a:buClr>
                <a:srgbClr val="FF0000"/>
              </a:buClr>
              <a:buSzPct val="125000"/>
              <a:buFont typeface="Wingdings" charset="2"/>
              <a:buChar char="ü"/>
            </a:pPr>
            <a:r>
              <a:rPr lang="en-US" sz="2800" dirty="0"/>
              <a:t>‘God’s representative on earth’ - “Holy Father” </a:t>
            </a:r>
          </a:p>
        </p:txBody>
      </p:sp>
      <p:pic>
        <p:nvPicPr>
          <p:cNvPr id="3" name="Picture 2" descr="pope-franc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484" y="1512603"/>
            <a:ext cx="4235367" cy="2823578"/>
          </a:xfrm>
          <a:prstGeom prst="rect">
            <a:avLst/>
          </a:prstGeom>
        </p:spPr>
      </p:pic>
      <p:pic>
        <p:nvPicPr>
          <p:cNvPr id="4" name="Picture 3" descr="pope-francis-in-crow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013" y="1512603"/>
            <a:ext cx="4232642" cy="283653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entaur2.jpg"/>
          <p:cNvPicPr>
            <a:picLocks noChangeAspect="1"/>
          </p:cNvPicPr>
          <p:nvPr/>
        </p:nvPicPr>
        <p:blipFill>
          <a:blip r:embed="rId2"/>
          <a:stretch>
            <a:fillRect/>
          </a:stretch>
        </p:blipFill>
        <p:spPr>
          <a:xfrm>
            <a:off x="654993" y="215469"/>
            <a:ext cx="3292656" cy="3539772"/>
          </a:xfrm>
          <a:prstGeom prst="rect">
            <a:avLst/>
          </a:prstGeom>
        </p:spPr>
      </p:pic>
      <p:pic>
        <p:nvPicPr>
          <p:cNvPr id="6" name="Picture 5" descr="babylon 5.jpg"/>
          <p:cNvPicPr>
            <a:picLocks noChangeAspect="1"/>
          </p:cNvPicPr>
          <p:nvPr/>
        </p:nvPicPr>
        <p:blipFill>
          <a:blip r:embed="rId3"/>
          <a:stretch>
            <a:fillRect/>
          </a:stretch>
        </p:blipFill>
        <p:spPr>
          <a:xfrm>
            <a:off x="654993" y="3909180"/>
            <a:ext cx="3569314" cy="2643713"/>
          </a:xfrm>
          <a:prstGeom prst="rect">
            <a:avLst/>
          </a:prstGeom>
        </p:spPr>
      </p:pic>
      <p:pic>
        <p:nvPicPr>
          <p:cNvPr id="7" name="Picture 6" descr="half animal half man.jpg"/>
          <p:cNvPicPr>
            <a:picLocks noChangeAspect="1"/>
          </p:cNvPicPr>
          <p:nvPr/>
        </p:nvPicPr>
        <p:blipFill>
          <a:blip r:embed="rId4"/>
          <a:stretch>
            <a:fillRect/>
          </a:stretch>
        </p:blipFill>
        <p:spPr>
          <a:xfrm>
            <a:off x="4859156" y="3533243"/>
            <a:ext cx="3417533" cy="3052640"/>
          </a:xfrm>
          <a:prstGeom prst="rect">
            <a:avLst/>
          </a:prstGeom>
        </p:spPr>
      </p:pic>
      <p:pic>
        <p:nvPicPr>
          <p:cNvPr id="8" name="Picture 7" descr="Lions.jpg"/>
          <p:cNvPicPr>
            <a:picLocks noChangeAspect="1"/>
          </p:cNvPicPr>
          <p:nvPr/>
        </p:nvPicPr>
        <p:blipFill>
          <a:blip r:embed="rId5"/>
          <a:stretch>
            <a:fillRect/>
          </a:stretch>
        </p:blipFill>
        <p:spPr>
          <a:xfrm>
            <a:off x="4224307" y="321760"/>
            <a:ext cx="4596582" cy="30797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n god 1.jpg"/>
          <p:cNvPicPr>
            <a:picLocks noChangeAspect="1"/>
          </p:cNvPicPr>
          <p:nvPr/>
        </p:nvPicPr>
        <p:blipFill>
          <a:blip r:embed="rId2"/>
          <a:stretch>
            <a:fillRect/>
          </a:stretch>
        </p:blipFill>
        <p:spPr>
          <a:xfrm>
            <a:off x="2887250" y="3506420"/>
            <a:ext cx="3953518" cy="3170742"/>
          </a:xfrm>
          <a:prstGeom prst="rect">
            <a:avLst/>
          </a:prstGeom>
        </p:spPr>
      </p:pic>
      <p:pic>
        <p:nvPicPr>
          <p:cNvPr id="7" name="Picture 6" descr="moon god.jpg"/>
          <p:cNvPicPr>
            <a:picLocks noChangeAspect="1"/>
          </p:cNvPicPr>
          <p:nvPr/>
        </p:nvPicPr>
        <p:blipFill>
          <a:blip r:embed="rId3"/>
          <a:stretch>
            <a:fillRect/>
          </a:stretch>
        </p:blipFill>
        <p:spPr>
          <a:xfrm>
            <a:off x="154479" y="3605389"/>
            <a:ext cx="2690314" cy="3071772"/>
          </a:xfrm>
          <a:prstGeom prst="rect">
            <a:avLst/>
          </a:prstGeom>
        </p:spPr>
      </p:pic>
      <p:pic>
        <p:nvPicPr>
          <p:cNvPr id="6" name="Picture 5" descr="indian sun-god.jpg"/>
          <p:cNvPicPr>
            <a:picLocks noChangeAspect="1"/>
          </p:cNvPicPr>
          <p:nvPr/>
        </p:nvPicPr>
        <p:blipFill>
          <a:blip r:embed="rId4"/>
          <a:stretch>
            <a:fillRect/>
          </a:stretch>
        </p:blipFill>
        <p:spPr>
          <a:xfrm>
            <a:off x="6989754" y="3506419"/>
            <a:ext cx="2011287" cy="3170742"/>
          </a:xfrm>
          <a:prstGeom prst="rect">
            <a:avLst/>
          </a:prstGeom>
        </p:spPr>
      </p:pic>
      <p:pic>
        <p:nvPicPr>
          <p:cNvPr id="10" name="Picture 9" descr="sol invictus2.jpg"/>
          <p:cNvPicPr>
            <a:picLocks noChangeAspect="1"/>
          </p:cNvPicPr>
          <p:nvPr/>
        </p:nvPicPr>
        <p:blipFill>
          <a:blip r:embed="rId5"/>
          <a:stretch>
            <a:fillRect/>
          </a:stretch>
        </p:blipFill>
        <p:spPr>
          <a:xfrm>
            <a:off x="6468994" y="199997"/>
            <a:ext cx="2296937" cy="3111012"/>
          </a:xfrm>
          <a:prstGeom prst="rect">
            <a:avLst/>
          </a:prstGeom>
        </p:spPr>
      </p:pic>
      <p:pic>
        <p:nvPicPr>
          <p:cNvPr id="11" name="Picture 10" descr="sun god.jpg"/>
          <p:cNvPicPr>
            <a:picLocks noChangeAspect="1"/>
          </p:cNvPicPr>
          <p:nvPr/>
        </p:nvPicPr>
        <p:blipFill>
          <a:blip r:embed="rId6"/>
          <a:stretch>
            <a:fillRect/>
          </a:stretch>
        </p:blipFill>
        <p:spPr>
          <a:xfrm>
            <a:off x="3074227" y="204022"/>
            <a:ext cx="2764731" cy="2998859"/>
          </a:xfrm>
          <a:prstGeom prst="rect">
            <a:avLst/>
          </a:prstGeom>
        </p:spPr>
      </p:pic>
      <p:pic>
        <p:nvPicPr>
          <p:cNvPr id="13" name="Picture 12" descr="sun-god2.jpg"/>
          <p:cNvPicPr>
            <a:picLocks noChangeAspect="1"/>
          </p:cNvPicPr>
          <p:nvPr/>
        </p:nvPicPr>
        <p:blipFill>
          <a:blip r:embed="rId7"/>
          <a:stretch>
            <a:fillRect/>
          </a:stretch>
        </p:blipFill>
        <p:spPr>
          <a:xfrm>
            <a:off x="225160" y="119555"/>
            <a:ext cx="2262558" cy="323222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998636" y="137471"/>
            <a:ext cx="2210405" cy="2210405"/>
          </a:xfrm>
          <a:prstGeom prst="rect">
            <a:avLst/>
          </a:prstGeom>
        </p:spPr>
      </p:pic>
      <p:pic>
        <p:nvPicPr>
          <p:cNvPr id="10" name="Picture 9"/>
          <p:cNvPicPr>
            <a:picLocks noChangeAspect="1"/>
          </p:cNvPicPr>
          <p:nvPr/>
        </p:nvPicPr>
        <p:blipFill>
          <a:blip r:embed="rId3"/>
          <a:stretch>
            <a:fillRect/>
          </a:stretch>
        </p:blipFill>
        <p:spPr>
          <a:xfrm>
            <a:off x="453250" y="2939568"/>
            <a:ext cx="2121106" cy="1893845"/>
          </a:xfrm>
          <a:prstGeom prst="rect">
            <a:avLst/>
          </a:prstGeom>
        </p:spPr>
      </p:pic>
      <p:pic>
        <p:nvPicPr>
          <p:cNvPr id="12" name="Picture 11"/>
          <p:cNvPicPr>
            <a:picLocks noChangeAspect="1"/>
          </p:cNvPicPr>
          <p:nvPr/>
        </p:nvPicPr>
        <p:blipFill>
          <a:blip r:embed="rId4"/>
          <a:stretch>
            <a:fillRect/>
          </a:stretch>
        </p:blipFill>
        <p:spPr>
          <a:xfrm>
            <a:off x="5789490" y="4836567"/>
            <a:ext cx="2518662" cy="1926224"/>
          </a:xfrm>
          <a:prstGeom prst="rect">
            <a:avLst/>
          </a:prstGeom>
        </p:spPr>
      </p:pic>
      <p:pic>
        <p:nvPicPr>
          <p:cNvPr id="14" name="Picture 13"/>
          <p:cNvPicPr>
            <a:picLocks noChangeAspect="1"/>
          </p:cNvPicPr>
          <p:nvPr/>
        </p:nvPicPr>
        <p:blipFill>
          <a:blip r:embed="rId5"/>
          <a:stretch>
            <a:fillRect/>
          </a:stretch>
        </p:blipFill>
        <p:spPr>
          <a:xfrm>
            <a:off x="309293" y="137471"/>
            <a:ext cx="2412883" cy="2690502"/>
          </a:xfrm>
          <a:prstGeom prst="rect">
            <a:avLst/>
          </a:prstGeom>
        </p:spPr>
      </p:pic>
      <p:pic>
        <p:nvPicPr>
          <p:cNvPr id="15" name="Picture 14"/>
          <p:cNvPicPr>
            <a:picLocks noChangeAspect="1"/>
          </p:cNvPicPr>
          <p:nvPr/>
        </p:nvPicPr>
        <p:blipFill>
          <a:blip r:embed="rId6"/>
          <a:stretch>
            <a:fillRect/>
          </a:stretch>
        </p:blipFill>
        <p:spPr>
          <a:xfrm>
            <a:off x="6697932" y="2425047"/>
            <a:ext cx="1756790" cy="2342386"/>
          </a:xfrm>
          <a:prstGeom prst="rect">
            <a:avLst/>
          </a:prstGeom>
        </p:spPr>
      </p:pic>
      <p:pic>
        <p:nvPicPr>
          <p:cNvPr id="17" name="Picture 16"/>
          <p:cNvPicPr>
            <a:picLocks noChangeAspect="1"/>
          </p:cNvPicPr>
          <p:nvPr/>
        </p:nvPicPr>
        <p:blipFill>
          <a:blip r:embed="rId7"/>
          <a:stretch>
            <a:fillRect/>
          </a:stretch>
        </p:blipFill>
        <p:spPr>
          <a:xfrm>
            <a:off x="389948" y="4985856"/>
            <a:ext cx="2319756" cy="1739817"/>
          </a:xfrm>
          <a:prstGeom prst="rect">
            <a:avLst/>
          </a:prstGeom>
        </p:spPr>
      </p:pic>
      <p:pic>
        <p:nvPicPr>
          <p:cNvPr id="4" name="Picture 3" descr="gal_jackman-600x400.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9610" y="115672"/>
            <a:ext cx="3310082" cy="2210405"/>
          </a:xfrm>
          <a:prstGeom prst="rect">
            <a:avLst/>
          </a:prstGeom>
        </p:spPr>
      </p:pic>
      <p:pic>
        <p:nvPicPr>
          <p:cNvPr id="6" name="Picture 5" descr="1028-nicole-kidman_aw.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8636" y="2493143"/>
            <a:ext cx="3128940" cy="2081626"/>
          </a:xfrm>
          <a:prstGeom prst="rect">
            <a:avLst/>
          </a:prstGeom>
        </p:spPr>
      </p:pic>
      <p:pic>
        <p:nvPicPr>
          <p:cNvPr id="9" name="Picture 8" descr="Brad-Pitt_15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3129" y="4701453"/>
            <a:ext cx="2064358" cy="21400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8" y="274638"/>
            <a:ext cx="3708400" cy="809095"/>
          </a:xfrm>
          <a:solidFill>
            <a:schemeClr val="bg1"/>
          </a:solidFill>
        </p:spPr>
        <p:txBody>
          <a:bodyPr/>
          <a:lstStyle/>
          <a:p>
            <a:r>
              <a:rPr lang="en-US" dirty="0" smtClean="0"/>
              <a:t>Acts 12:21-24</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a:xfrm>
            <a:off x="457200" y="1600201"/>
            <a:ext cx="8158160" cy="3951007"/>
          </a:xfrm>
          <a:solidFill>
            <a:schemeClr val="bg1"/>
          </a:solidFill>
        </p:spPr>
        <p:txBody>
          <a:bodyPr/>
          <a:lstStyle/>
          <a:p>
            <a:pPr>
              <a:buNone/>
            </a:pPr>
            <a:r>
              <a:rPr lang="en-US" i="1" dirty="0" smtClean="0"/>
              <a:t>	</a:t>
            </a:r>
            <a:r>
              <a:rPr lang="en-US" sz="2400" b="1" dirty="0" smtClean="0"/>
              <a:t>21</a:t>
            </a:r>
            <a:r>
              <a:rPr lang="en-US" sz="2400" dirty="0" smtClean="0"/>
              <a:t> </a:t>
            </a:r>
            <a:r>
              <a:rPr lang="en-US" sz="2400" dirty="0"/>
              <a:t>So on a set day Herod, arrayed in royal apparel, sat on his throne and gave an oration to them. </a:t>
            </a:r>
            <a:endParaRPr lang="en-US" sz="2400" dirty="0" smtClean="0"/>
          </a:p>
          <a:p>
            <a:pPr>
              <a:buNone/>
            </a:pPr>
            <a:r>
              <a:rPr lang="en-US" sz="2400" b="1" dirty="0"/>
              <a:t>	</a:t>
            </a:r>
            <a:r>
              <a:rPr lang="en-US" sz="2400" b="1" dirty="0" smtClean="0"/>
              <a:t>22</a:t>
            </a:r>
            <a:r>
              <a:rPr lang="en-US" sz="2400" dirty="0" smtClean="0"/>
              <a:t> </a:t>
            </a:r>
            <a:r>
              <a:rPr lang="en-US" sz="2400" dirty="0"/>
              <a:t>And the people kept shouting, “The voice of a god and not of a man!” </a:t>
            </a:r>
            <a:endParaRPr lang="en-US" sz="2400" dirty="0" smtClean="0"/>
          </a:p>
          <a:p>
            <a:pPr>
              <a:buNone/>
            </a:pPr>
            <a:r>
              <a:rPr lang="en-US" sz="2400" b="1" dirty="0"/>
              <a:t>	</a:t>
            </a:r>
            <a:r>
              <a:rPr lang="en-US" sz="2400" b="1" dirty="0" smtClean="0">
                <a:solidFill>
                  <a:schemeClr val="bg1"/>
                </a:solidFill>
              </a:rPr>
              <a:t>23</a:t>
            </a:r>
            <a:r>
              <a:rPr lang="en-US" sz="2400" dirty="0" smtClean="0">
                <a:solidFill>
                  <a:schemeClr val="bg1"/>
                </a:solidFill>
              </a:rPr>
              <a:t> </a:t>
            </a:r>
            <a:r>
              <a:rPr lang="en-US" sz="2400" dirty="0">
                <a:solidFill>
                  <a:schemeClr val="bg1"/>
                </a:solidFill>
              </a:rPr>
              <a:t>And immediately an angel of the Lord struck him, because he did not give glory to God. And he was eaten by worms and died.</a:t>
            </a:r>
            <a:r>
              <a:rPr lang="en-US" sz="2400" dirty="0" smtClean="0">
                <a:solidFill>
                  <a:schemeClr val="bg1"/>
                </a:solidFill>
              </a:rPr>
              <a:t> </a:t>
            </a:r>
          </a:p>
          <a:p>
            <a:pPr>
              <a:buNone/>
            </a:pPr>
            <a:r>
              <a:rPr lang="en-US" sz="2400" b="1" dirty="0" smtClean="0"/>
              <a:t>	</a:t>
            </a:r>
            <a:r>
              <a:rPr lang="en-US" sz="2400" b="1" dirty="0" smtClean="0">
                <a:solidFill>
                  <a:schemeClr val="bg1"/>
                </a:solidFill>
              </a:rPr>
              <a:t>24</a:t>
            </a:r>
            <a:r>
              <a:rPr lang="en-US" sz="2400" dirty="0" smtClean="0">
                <a:solidFill>
                  <a:schemeClr val="bg1"/>
                </a:solidFill>
              </a:rPr>
              <a:t> </a:t>
            </a:r>
            <a:r>
              <a:rPr lang="en-US" sz="2400" dirty="0">
                <a:solidFill>
                  <a:schemeClr val="bg1"/>
                </a:solidFill>
              </a:rPr>
              <a:t>But the word of God grew and multiplied.</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8" y="274638"/>
            <a:ext cx="3708400" cy="809095"/>
          </a:xfrm>
          <a:solidFill>
            <a:schemeClr val="bg1"/>
          </a:solidFill>
        </p:spPr>
        <p:txBody>
          <a:bodyPr/>
          <a:lstStyle/>
          <a:p>
            <a:r>
              <a:rPr lang="en-US" dirty="0" smtClean="0"/>
              <a:t>Acts 12:21-24</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a:xfrm>
            <a:off x="457200" y="1600201"/>
            <a:ext cx="8158160" cy="3951007"/>
          </a:xfrm>
          <a:solidFill>
            <a:schemeClr val="bg1"/>
          </a:solidFill>
        </p:spPr>
        <p:txBody>
          <a:bodyPr/>
          <a:lstStyle/>
          <a:p>
            <a:pPr>
              <a:buNone/>
            </a:pPr>
            <a:r>
              <a:rPr lang="en-US" i="1" dirty="0" smtClean="0"/>
              <a:t>	</a:t>
            </a:r>
            <a:r>
              <a:rPr lang="en-US" sz="2400" b="1" dirty="0" smtClean="0"/>
              <a:t>21</a:t>
            </a:r>
            <a:r>
              <a:rPr lang="en-US" sz="2400" dirty="0" smtClean="0"/>
              <a:t> </a:t>
            </a:r>
            <a:r>
              <a:rPr lang="en-US" sz="2400" dirty="0"/>
              <a:t>So on a set day Herod, arrayed in royal apparel, sat on his throne and gave an oration to them. </a:t>
            </a:r>
            <a:endParaRPr lang="en-US" sz="2400" dirty="0" smtClean="0"/>
          </a:p>
          <a:p>
            <a:pPr>
              <a:buNone/>
            </a:pPr>
            <a:r>
              <a:rPr lang="en-US" sz="2400" b="1" dirty="0"/>
              <a:t>	</a:t>
            </a:r>
            <a:r>
              <a:rPr lang="en-US" sz="2400" b="1" dirty="0" smtClean="0"/>
              <a:t>22</a:t>
            </a:r>
            <a:r>
              <a:rPr lang="en-US" sz="2400" dirty="0" smtClean="0"/>
              <a:t> </a:t>
            </a:r>
            <a:r>
              <a:rPr lang="en-US" sz="2400" dirty="0"/>
              <a:t>And the people kept shouting, “The voice of a god and not of a man!” </a:t>
            </a:r>
            <a:endParaRPr lang="en-US" sz="2400" dirty="0" smtClean="0"/>
          </a:p>
          <a:p>
            <a:pPr>
              <a:buNone/>
            </a:pPr>
            <a:r>
              <a:rPr lang="en-US" sz="2400" b="1" dirty="0"/>
              <a:t>	</a:t>
            </a:r>
            <a:r>
              <a:rPr lang="en-US" sz="2400" b="1" dirty="0" smtClean="0"/>
              <a:t>23</a:t>
            </a:r>
            <a:r>
              <a:rPr lang="en-US" sz="2400" dirty="0" smtClean="0"/>
              <a:t> </a:t>
            </a:r>
            <a:r>
              <a:rPr lang="en-US" sz="2400" dirty="0"/>
              <a:t>And immediately an angel of the Lord struck him, because he did not give glory to God. And he was eaten by worms and died.</a:t>
            </a:r>
            <a:r>
              <a:rPr lang="en-US" sz="2400" dirty="0" smtClean="0"/>
              <a:t> </a:t>
            </a:r>
          </a:p>
          <a:p>
            <a:pPr>
              <a:buNone/>
            </a:pPr>
            <a:r>
              <a:rPr lang="en-US" sz="2400" b="1" dirty="0" smtClean="0"/>
              <a:t>	</a:t>
            </a:r>
            <a:r>
              <a:rPr lang="en-US" sz="2400" b="1" dirty="0" smtClean="0">
                <a:solidFill>
                  <a:schemeClr val="bg1"/>
                </a:solidFill>
              </a:rPr>
              <a:t>24</a:t>
            </a:r>
            <a:r>
              <a:rPr lang="en-US" sz="2400" dirty="0" smtClean="0">
                <a:solidFill>
                  <a:schemeClr val="bg1"/>
                </a:solidFill>
              </a:rPr>
              <a:t> </a:t>
            </a:r>
            <a:r>
              <a:rPr lang="en-US" sz="2400" dirty="0">
                <a:solidFill>
                  <a:schemeClr val="bg1"/>
                </a:solidFill>
              </a:rPr>
              <a:t>But the word of God grew and multiplied.</a:t>
            </a:r>
          </a:p>
          <a:p>
            <a:pPr>
              <a:buNone/>
            </a:pPr>
            <a:endParaRPr lang="en-US" dirty="0"/>
          </a:p>
        </p:txBody>
      </p:sp>
    </p:spTree>
    <p:extLst>
      <p:ext uri="{BB962C8B-B14F-4D97-AF65-F5344CB8AC3E}">
        <p14:creationId xmlns:p14="http://schemas.microsoft.com/office/powerpoint/2010/main" val="22472581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8" y="274638"/>
            <a:ext cx="3708400" cy="809095"/>
          </a:xfrm>
          <a:solidFill>
            <a:schemeClr val="bg1"/>
          </a:solidFill>
        </p:spPr>
        <p:txBody>
          <a:bodyPr/>
          <a:lstStyle/>
          <a:p>
            <a:r>
              <a:rPr lang="en-US" dirty="0" smtClean="0"/>
              <a:t>Acts 12:21-24</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5" name="Content Placeholder 4"/>
          <p:cNvSpPr>
            <a:spLocks noGrp="1"/>
          </p:cNvSpPr>
          <p:nvPr>
            <p:ph idx="1"/>
          </p:nvPr>
        </p:nvSpPr>
        <p:spPr>
          <a:xfrm>
            <a:off x="457200" y="1600201"/>
            <a:ext cx="8158160" cy="3951007"/>
          </a:xfrm>
          <a:solidFill>
            <a:schemeClr val="bg1"/>
          </a:solidFill>
        </p:spPr>
        <p:txBody>
          <a:bodyPr/>
          <a:lstStyle/>
          <a:p>
            <a:pPr>
              <a:buNone/>
            </a:pPr>
            <a:r>
              <a:rPr lang="en-US" i="1" dirty="0" smtClean="0"/>
              <a:t>	</a:t>
            </a:r>
            <a:r>
              <a:rPr lang="en-US" sz="2400" b="1" dirty="0" smtClean="0"/>
              <a:t>21</a:t>
            </a:r>
            <a:r>
              <a:rPr lang="en-US" sz="2400" dirty="0" smtClean="0"/>
              <a:t> </a:t>
            </a:r>
            <a:r>
              <a:rPr lang="en-US" sz="2400" dirty="0"/>
              <a:t>So on a set day Herod, arrayed in royal apparel, sat on his throne and gave an oration to them. </a:t>
            </a:r>
            <a:endParaRPr lang="en-US" sz="2400" dirty="0" smtClean="0"/>
          </a:p>
          <a:p>
            <a:pPr>
              <a:buNone/>
            </a:pPr>
            <a:r>
              <a:rPr lang="en-US" sz="2400" b="1" dirty="0"/>
              <a:t>	</a:t>
            </a:r>
            <a:r>
              <a:rPr lang="en-US" sz="2400" b="1" dirty="0" smtClean="0"/>
              <a:t>22</a:t>
            </a:r>
            <a:r>
              <a:rPr lang="en-US" sz="2400" dirty="0" smtClean="0"/>
              <a:t> </a:t>
            </a:r>
            <a:r>
              <a:rPr lang="en-US" sz="2400" dirty="0"/>
              <a:t>And the people kept shouting, “The voice of a god and not of a man!” </a:t>
            </a:r>
            <a:endParaRPr lang="en-US" sz="2400" dirty="0" smtClean="0"/>
          </a:p>
          <a:p>
            <a:pPr>
              <a:buNone/>
            </a:pPr>
            <a:r>
              <a:rPr lang="en-US" sz="2400" b="1" dirty="0"/>
              <a:t>	</a:t>
            </a:r>
            <a:r>
              <a:rPr lang="en-US" sz="2400" b="1" dirty="0" smtClean="0"/>
              <a:t>23</a:t>
            </a:r>
            <a:r>
              <a:rPr lang="en-US" sz="2400" dirty="0" smtClean="0"/>
              <a:t> </a:t>
            </a:r>
            <a:r>
              <a:rPr lang="en-US" sz="2400" dirty="0"/>
              <a:t>And immediately an angel of the Lord struck him, because he did not give glory to God. And he was eaten by worms and died.</a:t>
            </a:r>
            <a:r>
              <a:rPr lang="en-US" sz="2400" dirty="0" smtClean="0"/>
              <a:t> </a:t>
            </a:r>
          </a:p>
          <a:p>
            <a:pPr>
              <a:buNone/>
            </a:pPr>
            <a:r>
              <a:rPr lang="en-US" sz="2400" b="1" dirty="0" smtClean="0"/>
              <a:t>	24</a:t>
            </a:r>
            <a:r>
              <a:rPr lang="en-US" sz="2400" dirty="0" smtClean="0"/>
              <a:t> </a:t>
            </a:r>
            <a:r>
              <a:rPr lang="en-US" sz="2400" b="1" dirty="0"/>
              <a:t>But the word of God grew and </a:t>
            </a:r>
            <a:r>
              <a:rPr lang="en-US" sz="2400" b="1" dirty="0" smtClean="0"/>
              <a:t>multiplied </a:t>
            </a:r>
            <a:r>
              <a:rPr lang="en-US" sz="2400" dirty="0" smtClean="0"/>
              <a:t>!</a:t>
            </a:r>
            <a:endParaRPr lang="en-US" sz="2400" dirty="0"/>
          </a:p>
          <a:p>
            <a:pPr>
              <a:buNone/>
            </a:pPr>
            <a:endParaRPr lang="en-US" dirty="0"/>
          </a:p>
        </p:txBody>
      </p:sp>
    </p:spTree>
    <p:extLst>
      <p:ext uri="{BB962C8B-B14F-4D97-AF65-F5344CB8AC3E}">
        <p14:creationId xmlns:p14="http://schemas.microsoft.com/office/powerpoint/2010/main" val="10798216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15" y="317544"/>
            <a:ext cx="8667725" cy="5526364"/>
          </a:xfrm>
        </p:spPr>
        <p:txBody>
          <a:bodyPr/>
          <a:lstStyle/>
          <a:p>
            <a:pPr marL="0" indent="0" algn="ctr">
              <a:buNone/>
            </a:pPr>
            <a:r>
              <a:rPr lang="en-US" b="1" u="sng" dirty="0" smtClean="0"/>
              <a:t>France</a:t>
            </a:r>
          </a:p>
          <a:p>
            <a:r>
              <a:rPr lang="en-US" sz="2800" dirty="0" smtClean="0"/>
              <a:t>Kingdom of Burgundy c990AD – Rudolf III The Sluggard</a:t>
            </a:r>
          </a:p>
          <a:p>
            <a:r>
              <a:rPr lang="en-US" sz="2800" dirty="0" err="1" smtClean="0"/>
              <a:t>Dutchy</a:t>
            </a:r>
            <a:r>
              <a:rPr lang="en-US" sz="2800" dirty="0" smtClean="0"/>
              <a:t> of Brittany c990AD – Conan the Crooked</a:t>
            </a:r>
          </a:p>
          <a:p>
            <a:endParaRPr lang="en-US" sz="2800" dirty="0" smtClean="0"/>
          </a:p>
          <a:p>
            <a:pPr marL="0" indent="0" algn="ctr">
              <a:buNone/>
            </a:pPr>
            <a:r>
              <a:rPr lang="en-US" b="1" u="sng" dirty="0" smtClean="0"/>
              <a:t>Holland</a:t>
            </a:r>
          </a:p>
          <a:p>
            <a:r>
              <a:rPr lang="en-US" sz="2800" dirty="0" smtClean="0"/>
              <a:t>County of Flanders c880AD – Baldwin the Bald</a:t>
            </a:r>
          </a:p>
          <a:p>
            <a:r>
              <a:rPr lang="en-US" sz="2800" dirty="0" smtClean="0"/>
              <a:t>County of Flanders c1070AD – </a:t>
            </a:r>
            <a:r>
              <a:rPr lang="en-US" sz="2800" dirty="0" err="1" smtClean="0"/>
              <a:t>Arnulf</a:t>
            </a:r>
            <a:r>
              <a:rPr lang="en-US" sz="2800" dirty="0" smtClean="0"/>
              <a:t> the Unfortunate</a:t>
            </a:r>
          </a:p>
          <a:p>
            <a:endParaRPr lang="en-US" sz="2800" dirty="0" smtClean="0"/>
          </a:p>
          <a:p>
            <a:pPr marL="0" indent="0" algn="ctr">
              <a:buNone/>
            </a:pPr>
            <a:r>
              <a:rPr lang="en-US" b="1" u="sng" dirty="0" smtClean="0"/>
              <a:t>Germany </a:t>
            </a:r>
          </a:p>
          <a:p>
            <a:r>
              <a:rPr lang="en-US" sz="2800" dirty="0" smtClean="0"/>
              <a:t>House of Habsburg c1500AD – Philip the Handsome</a:t>
            </a:r>
          </a:p>
          <a:p>
            <a:r>
              <a:rPr lang="en-US" sz="2800" dirty="0" smtClean="0"/>
              <a:t>House of Habsburg c1505AD – Joan the Crazy  </a:t>
            </a:r>
            <a:endParaRPr lang="en-US" sz="2800" dirty="0"/>
          </a:p>
        </p:txBody>
      </p:sp>
    </p:spTree>
    <p:extLst>
      <p:ext uri="{BB962C8B-B14F-4D97-AF65-F5344CB8AC3E}">
        <p14:creationId xmlns:p14="http://schemas.microsoft.com/office/powerpoint/2010/main" val="18963505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w many people have ever liv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93" y="-74658"/>
            <a:ext cx="8273037" cy="6975576"/>
          </a:xfrm>
          <a:prstGeom prst="rect">
            <a:avLst/>
          </a:prstGeom>
        </p:spPr>
      </p:pic>
      <p:sp>
        <p:nvSpPr>
          <p:cNvPr id="3" name="Oval 2"/>
          <p:cNvSpPr/>
          <p:nvPr/>
        </p:nvSpPr>
        <p:spPr>
          <a:xfrm>
            <a:off x="6881114" y="5343942"/>
            <a:ext cx="1891975" cy="6218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59630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9696" y="1818365"/>
            <a:ext cx="2639792" cy="1929924"/>
          </a:xfrm>
          <a:prstGeom prst="rect">
            <a:avLst/>
          </a:prstGeom>
        </p:spPr>
      </p:pic>
      <p:pic>
        <p:nvPicPr>
          <p:cNvPr id="12" name="Picture 11"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564" y="1853647"/>
            <a:ext cx="2639792" cy="1929924"/>
          </a:xfrm>
          <a:prstGeom prst="rect">
            <a:avLst/>
          </a:prstGeom>
        </p:spPr>
      </p:pic>
      <p:pic>
        <p:nvPicPr>
          <p:cNvPr id="11" name="Picture 10"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058" y="1853647"/>
            <a:ext cx="2639792" cy="1929924"/>
          </a:xfrm>
          <a:prstGeom prst="rect">
            <a:avLst/>
          </a:prstGeom>
        </p:spPr>
      </p:pic>
      <p:pic>
        <p:nvPicPr>
          <p:cNvPr id="10" name="Picture 9"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4" y="1816243"/>
            <a:ext cx="2639792" cy="1929924"/>
          </a:xfrm>
          <a:prstGeom prst="rect">
            <a:avLst/>
          </a:prstGeom>
        </p:spPr>
      </p:pic>
      <p:pic>
        <p:nvPicPr>
          <p:cNvPr id="9" name="Picture 8"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248" y="3467961"/>
            <a:ext cx="2639792" cy="1929924"/>
          </a:xfrm>
          <a:prstGeom prst="rect">
            <a:avLst/>
          </a:prstGeom>
        </p:spPr>
      </p:pic>
      <p:pic>
        <p:nvPicPr>
          <p:cNvPr id="8" name="Picture 7"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577" y="3412737"/>
            <a:ext cx="2639792" cy="1929924"/>
          </a:xfrm>
          <a:prstGeom prst="rect">
            <a:avLst/>
          </a:prstGeom>
        </p:spPr>
      </p:pic>
      <p:pic>
        <p:nvPicPr>
          <p:cNvPr id="7" name="Picture 6"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2041" y="3440349"/>
            <a:ext cx="2639792" cy="1929924"/>
          </a:xfrm>
          <a:prstGeom prst="rect">
            <a:avLst/>
          </a:prstGeom>
        </p:spPr>
      </p:pic>
      <p:pic>
        <p:nvPicPr>
          <p:cNvPr id="6" name="Picture 5"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4" y="3371319"/>
            <a:ext cx="2639792" cy="1929924"/>
          </a:xfrm>
          <a:prstGeom prst="rect">
            <a:avLst/>
          </a:prstGeom>
        </p:spPr>
      </p:pic>
      <p:pic>
        <p:nvPicPr>
          <p:cNvPr id="2" name="Picture 1"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380" y="4834730"/>
            <a:ext cx="2639792" cy="1929924"/>
          </a:xfrm>
          <a:prstGeom prst="rect">
            <a:avLst/>
          </a:prstGeom>
        </p:spPr>
      </p:pic>
      <p:pic>
        <p:nvPicPr>
          <p:cNvPr id="3" name="Picture 2"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844" y="4834730"/>
            <a:ext cx="2639792" cy="1929924"/>
          </a:xfrm>
          <a:prstGeom prst="rect">
            <a:avLst/>
          </a:prstGeom>
        </p:spPr>
      </p:pic>
      <p:pic>
        <p:nvPicPr>
          <p:cNvPr id="4" name="Picture 3"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0313" y="4834730"/>
            <a:ext cx="2639792" cy="1929924"/>
          </a:xfrm>
          <a:prstGeom prst="rect">
            <a:avLst/>
          </a:prstGeom>
        </p:spPr>
      </p:pic>
      <p:pic>
        <p:nvPicPr>
          <p:cNvPr id="5" name="Picture 4" descr="smaller-crowd-rdc-color-m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981" y="4834730"/>
            <a:ext cx="2639792" cy="1929924"/>
          </a:xfrm>
          <a:prstGeom prst="rect">
            <a:avLst/>
          </a:prstGeom>
        </p:spPr>
      </p:pic>
      <p:sp>
        <p:nvSpPr>
          <p:cNvPr id="14" name="Title 1"/>
          <p:cNvSpPr txBox="1">
            <a:spLocks/>
          </p:cNvSpPr>
          <p:nvPr/>
        </p:nvSpPr>
        <p:spPr>
          <a:xfrm>
            <a:off x="457200" y="486330"/>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1  in  23,500,000</a:t>
            </a:r>
            <a:endParaRPr lang="en-US" dirty="0"/>
          </a:p>
        </p:txBody>
      </p:sp>
    </p:spTree>
    <p:extLst>
      <p:ext uri="{BB962C8B-B14F-4D97-AF65-F5344CB8AC3E}">
        <p14:creationId xmlns:p14="http://schemas.microsoft.com/office/powerpoint/2010/main" val="12895235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w many people have ever lived.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93" y="-74658"/>
            <a:ext cx="8273037" cy="6975576"/>
          </a:xfrm>
          <a:prstGeom prst="rect">
            <a:avLst/>
          </a:prstGeom>
        </p:spPr>
      </p:pic>
      <p:sp>
        <p:nvSpPr>
          <p:cNvPr id="4" name="Oval 3"/>
          <p:cNvSpPr/>
          <p:nvPr/>
        </p:nvSpPr>
        <p:spPr>
          <a:xfrm>
            <a:off x="8102769" y="6219623"/>
            <a:ext cx="628680" cy="62189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568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LK.jpg"/>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43000" contrast="-22000"/>
                    </a14:imgEffect>
                  </a14:imgLayer>
                </a14:imgProps>
              </a:ext>
            </a:extLst>
          </a:blip>
          <a:stretch>
            <a:fillRect/>
          </a:stretch>
        </p:blipFill>
        <p:spPr>
          <a:xfrm>
            <a:off x="0" y="0"/>
            <a:ext cx="9143999" cy="6906278"/>
          </a:xfrm>
          <a:prstGeom prst="rect">
            <a:avLst/>
          </a:prstGeom>
        </p:spPr>
      </p:pic>
      <p:sp>
        <p:nvSpPr>
          <p:cNvPr id="2" name="Title 1"/>
          <p:cNvSpPr>
            <a:spLocks noGrp="1"/>
          </p:cNvSpPr>
          <p:nvPr>
            <p:ph type="title"/>
          </p:nvPr>
        </p:nvSpPr>
        <p:spPr>
          <a:xfrm>
            <a:off x="158757" y="265168"/>
            <a:ext cx="8678753" cy="809095"/>
          </a:xfrm>
          <a:noFill/>
        </p:spPr>
        <p:txBody>
          <a:bodyPr/>
          <a:lstStyle/>
          <a:p>
            <a:r>
              <a:rPr lang="en-US" dirty="0" smtClean="0">
                <a:solidFill>
                  <a:schemeClr val="bg1"/>
                </a:solidFill>
              </a:rPr>
              <a:t>Martin Luther King Jr. </a:t>
            </a:r>
            <a:br>
              <a:rPr lang="en-US" dirty="0" smtClean="0">
                <a:solidFill>
                  <a:schemeClr val="bg1"/>
                </a:solidFill>
              </a:rPr>
            </a:br>
            <a:r>
              <a:rPr lang="en-US" dirty="0" smtClean="0">
                <a:solidFill>
                  <a:schemeClr val="bg1"/>
                </a:solidFill>
              </a:rPr>
              <a:t>“Measure of a Man”</a:t>
            </a:r>
            <a:endParaRPr lang="en-US" dirty="0">
              <a:solidFill>
                <a:schemeClr val="bg1"/>
              </a:solidFill>
            </a:endParaRPr>
          </a:p>
        </p:txBody>
      </p:sp>
      <p:sp>
        <p:nvSpPr>
          <p:cNvPr id="3" name="Content Placeholder 2"/>
          <p:cNvSpPr>
            <a:spLocks noGrp="1"/>
          </p:cNvSpPr>
          <p:nvPr>
            <p:ph idx="1"/>
          </p:nvPr>
        </p:nvSpPr>
        <p:spPr>
          <a:xfrm>
            <a:off x="617392" y="4445099"/>
            <a:ext cx="8220119" cy="2619815"/>
          </a:xfrm>
          <a:noFill/>
        </p:spPr>
        <p:txBody>
          <a:bodyPr/>
          <a:lstStyle/>
          <a:p>
            <a:pPr>
              <a:buNone/>
            </a:pPr>
            <a:r>
              <a:rPr lang="en-US" sz="2800" i="1" dirty="0" smtClean="0">
                <a:solidFill>
                  <a:srgbClr val="FFFFFF"/>
                </a:solidFill>
              </a:rPr>
              <a:t>  “</a:t>
            </a:r>
            <a:r>
              <a:rPr lang="en-US" sz="2800" i="1" dirty="0">
                <a:solidFill>
                  <a:srgbClr val="FFFFFF"/>
                </a:solidFill>
              </a:rPr>
              <a:t>A</a:t>
            </a:r>
            <a:r>
              <a:rPr lang="en-US" sz="2800" i="1" dirty="0" smtClean="0">
                <a:solidFill>
                  <a:srgbClr val="FFFFFF"/>
                </a:solidFill>
              </a:rPr>
              <a:t>lthough </a:t>
            </a:r>
            <a:r>
              <a:rPr lang="en-US" sz="2800" i="1" dirty="0">
                <a:solidFill>
                  <a:srgbClr val="FFFFFF"/>
                </a:solidFill>
              </a:rPr>
              <a:t>there is a widespread agreement in asking the question, there is a fantastic disagreement in answering it.</a:t>
            </a:r>
            <a:r>
              <a:rPr lang="en-US" sz="2800" i="1" dirty="0" smtClean="0">
                <a:solidFill>
                  <a:srgbClr val="FFFFFF"/>
                </a:solidFill>
              </a:rPr>
              <a:t>  There </a:t>
            </a:r>
            <a:r>
              <a:rPr lang="en-US" sz="2800" i="1" dirty="0">
                <a:solidFill>
                  <a:srgbClr val="FFFFFF"/>
                </a:solidFill>
              </a:rPr>
              <a:t>are those that believe man is little more than an animal and those who would lift man almost to the position of a god”</a:t>
            </a:r>
            <a:r>
              <a:rPr lang="en-US" sz="2800" i="1" dirty="0" smtClean="0">
                <a:solidFill>
                  <a:srgbClr val="FFFFFF"/>
                </a:solidFill>
              </a:rPr>
              <a:t> </a:t>
            </a:r>
            <a:endParaRPr lang="en-US" sz="2800" dirty="0" smtClean="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3070</TotalTime>
  <Words>792</Words>
  <Application>Microsoft Macintosh PowerPoint</Application>
  <PresentationFormat>On-screen Show (4:3)</PresentationFormat>
  <Paragraphs>218</Paragraphs>
  <Slides>49</Slides>
  <Notes>0</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Luther King Jr.  “Measure of a Man”</vt:lpstr>
      <vt:lpstr>PowerPoint Presentation</vt:lpstr>
      <vt:lpstr>PowerPoint Presentation</vt:lpstr>
      <vt:lpstr>PowerPoint Presentation</vt:lpstr>
      <vt:lpstr>Historical Origins</vt:lpstr>
      <vt:lpstr>The Magician King</vt:lpstr>
      <vt:lpstr>The Magician King</vt:lpstr>
      <vt:lpstr>The Magician King</vt:lpstr>
      <vt:lpstr>The Magician</vt:lpstr>
      <vt:lpstr>The Magician</vt:lpstr>
      <vt:lpstr>The Magician</vt:lpstr>
      <vt:lpstr>The Magician</vt:lpstr>
      <vt:lpstr>Etruscan Haruspex – c700BC</vt:lpstr>
      <vt:lpstr>Daniel 2:31-34,45  </vt:lpstr>
      <vt:lpstr>PowerPoint Presentation</vt:lpstr>
      <vt:lpstr>PowerPoint Presentation</vt:lpstr>
      <vt:lpstr>The Magician </vt:lpstr>
      <vt:lpstr>The Auspex </vt:lpstr>
      <vt:lpstr>Superstitions </vt:lpstr>
      <vt:lpstr>The god-king </vt:lpstr>
      <vt:lpstr>The god-king </vt:lpstr>
      <vt:lpstr>The god-king </vt:lpstr>
      <vt:lpstr>The god-king </vt:lpstr>
      <vt:lpstr>King Sargon of Akkad: 2335BC  </vt:lpstr>
      <vt:lpstr>King Shulgi: 2094BC   </vt:lpstr>
      <vt:lpstr>Babylon - ‘Atramchasis myth’</vt:lpstr>
      <vt:lpstr>Hammurabi: 1792BC    </vt:lpstr>
      <vt:lpstr>Darius: 520BC </vt:lpstr>
      <vt:lpstr>Xerxes: 480BC</vt:lpstr>
      <vt:lpstr>PowerPoint Presentation</vt:lpstr>
      <vt:lpstr>The god-king </vt:lpstr>
      <vt:lpstr>The God-King </vt:lpstr>
      <vt:lpstr>The Emperor Cult   </vt:lpstr>
      <vt:lpstr>Acts 18   </vt:lpstr>
      <vt:lpstr>PowerPoint Presentation</vt:lpstr>
      <vt:lpstr>PowerPoint Presentation</vt:lpstr>
      <vt:lpstr>PowerPoint Presentation</vt:lpstr>
      <vt:lpstr>PowerPoint Presentation</vt:lpstr>
      <vt:lpstr>Acts 12:21-24    </vt:lpstr>
      <vt:lpstr>Acts 12:21-24    </vt:lpstr>
      <vt:lpstr>Acts 12:21-24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Christian Russell</dc:creator>
  <cp:lastModifiedBy>Christian Russell</cp:lastModifiedBy>
  <cp:revision>115</cp:revision>
  <dcterms:created xsi:type="dcterms:W3CDTF">2010-07-21T02:24:34Z</dcterms:created>
  <dcterms:modified xsi:type="dcterms:W3CDTF">2015-12-22T23:16:38Z</dcterms:modified>
</cp:coreProperties>
</file>